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78" r:id="rId3"/>
    <p:sldId id="615" r:id="rId4"/>
    <p:sldId id="275" r:id="rId5"/>
    <p:sldId id="279" r:id="rId6"/>
    <p:sldId id="616" r:id="rId7"/>
    <p:sldId id="281" r:id="rId8"/>
    <p:sldId id="607" r:id="rId9"/>
    <p:sldId id="608" r:id="rId10"/>
    <p:sldId id="609" r:id="rId11"/>
    <p:sldId id="610" r:id="rId12"/>
    <p:sldId id="612" r:id="rId13"/>
    <p:sldId id="617" r:id="rId14"/>
    <p:sldId id="605" r:id="rId15"/>
    <p:sldId id="606" r:id="rId16"/>
    <p:sldId id="620" r:id="rId17"/>
    <p:sldId id="614" r:id="rId18"/>
    <p:sldId id="613" r:id="rId19"/>
    <p:sldId id="618" r:id="rId20"/>
    <p:sldId id="61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A6"/>
    <a:srgbClr val="008803"/>
    <a:srgbClr val="E40085"/>
    <a:srgbClr val="FF3399"/>
    <a:srgbClr val="7157FF"/>
    <a:srgbClr val="0E59BC"/>
    <a:srgbClr val="E8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40D00-4C59-4F3C-A2E9-D78D7C8EA0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9CB4FF8-DB79-45B0-80A3-9571F8DB860E}">
      <dgm:prSet phldrT="[Text]"/>
      <dgm:spPr>
        <a:xfrm>
          <a:off x="161477" y="104604"/>
          <a:ext cx="4553711" cy="4553711"/>
        </a:xfrm>
        <a:prstGeom prst="ellipse">
          <a:avLst/>
        </a:prstGeom>
        <a:solidFill>
          <a:srgbClr val="8E93C4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rPr>
            <a:t>Peace</a:t>
          </a:r>
        </a:p>
      </dgm:t>
    </dgm:pt>
    <dgm:pt modelId="{0261E682-575D-478B-A4EE-98721F8FDFC9}" type="parTrans" cxnId="{78388F9F-7BD4-4F25-8E91-BDB6521DF44F}">
      <dgm:prSet/>
      <dgm:spPr/>
      <dgm:t>
        <a:bodyPr/>
        <a:lstStyle/>
        <a:p>
          <a:endParaRPr lang="en-GB"/>
        </a:p>
      </dgm:t>
    </dgm:pt>
    <dgm:pt modelId="{06B44453-D89C-485F-82D5-EE8C86714949}" type="sibTrans" cxnId="{78388F9F-7BD4-4F25-8E91-BDB6521DF44F}">
      <dgm:prSet/>
      <dgm:spPr/>
      <dgm:t>
        <a:bodyPr/>
        <a:lstStyle/>
        <a:p>
          <a:endParaRPr lang="en-GB"/>
        </a:p>
      </dgm:t>
    </dgm:pt>
    <dgm:pt modelId="{12C9E44F-6DD2-495C-A47A-F1BB03676334}">
      <dgm:prSet phldrT="[Text]"/>
      <dgm:spPr>
        <a:xfrm>
          <a:off x="3466564" y="139349"/>
          <a:ext cx="4553711" cy="4553711"/>
        </a:xfrm>
        <a:prstGeom prst="ellipse">
          <a:avLst/>
        </a:prstGeom>
        <a:solidFill>
          <a:srgbClr val="FFCC00">
            <a:alpha val="38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rPr>
            <a:t>Prosperity</a:t>
          </a:r>
        </a:p>
      </dgm:t>
    </dgm:pt>
    <dgm:pt modelId="{8AE7EBD9-26C2-4343-9ACC-75C8F22610AC}" type="parTrans" cxnId="{F1FF7CFA-771E-4B12-AE12-C227E7AA25F4}">
      <dgm:prSet/>
      <dgm:spPr/>
      <dgm:t>
        <a:bodyPr/>
        <a:lstStyle/>
        <a:p>
          <a:endParaRPr lang="en-GB"/>
        </a:p>
      </dgm:t>
    </dgm:pt>
    <dgm:pt modelId="{787F6632-1740-4ECC-81F9-BE532ED32DEA}" type="sibTrans" cxnId="{F1FF7CFA-771E-4B12-AE12-C227E7AA25F4}">
      <dgm:prSet/>
      <dgm:spPr/>
      <dgm:t>
        <a:bodyPr/>
        <a:lstStyle/>
        <a:p>
          <a:endParaRPr lang="en-GB"/>
        </a:p>
      </dgm:t>
    </dgm:pt>
    <dgm:pt modelId="{68B2418D-BED7-45B4-8486-5DFC3662BF24}" type="pres">
      <dgm:prSet presAssocID="{0BD40D00-4C59-4F3C-A2E9-D78D7C8EA00A}" presName="compositeShape" presStyleCnt="0">
        <dgm:presLayoutVars>
          <dgm:chMax val="7"/>
          <dgm:dir/>
          <dgm:resizeHandles val="exact"/>
        </dgm:presLayoutVars>
      </dgm:prSet>
      <dgm:spPr/>
    </dgm:pt>
    <dgm:pt modelId="{9E2B9CE5-FF69-4653-8AEE-D614FD31FDCB}" type="pres">
      <dgm:prSet presAssocID="{29CB4FF8-DB79-45B0-80A3-9571F8DB860E}" presName="circ1" presStyleLbl="vennNode1" presStyleIdx="0" presStyleCnt="2" custLinFactNeighborX="-508" custLinFactNeighborY="-763"/>
      <dgm:spPr/>
    </dgm:pt>
    <dgm:pt modelId="{E6294D07-465C-4F8B-BD9B-2A64BD347CC0}" type="pres">
      <dgm:prSet presAssocID="{29CB4FF8-DB79-45B0-80A3-9571F8DB860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0F37A4-EEAB-4A2B-A4F4-44E09A7AE279}" type="pres">
      <dgm:prSet presAssocID="{12C9E44F-6DD2-495C-A47A-F1BB03676334}" presName="circ2" presStyleLbl="vennNode1" presStyleIdx="1" presStyleCnt="2"/>
      <dgm:spPr/>
    </dgm:pt>
    <dgm:pt modelId="{E91517DD-E9C3-430A-A7A7-23029A84A0FF}" type="pres">
      <dgm:prSet presAssocID="{12C9E44F-6DD2-495C-A47A-F1BB036763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DFCF55A-F5D2-4DDB-9479-117BFE2B9E54}" type="presOf" srcId="{29CB4FF8-DB79-45B0-80A3-9571F8DB860E}" destId="{9E2B9CE5-FF69-4653-8AEE-D614FD31FDCB}" srcOrd="0" destOrd="0" presId="urn:microsoft.com/office/officeart/2005/8/layout/venn1"/>
    <dgm:cxn modelId="{6269448C-E702-480E-91C7-B5C1B34E3927}" type="presOf" srcId="{12C9E44F-6DD2-495C-A47A-F1BB03676334}" destId="{E91517DD-E9C3-430A-A7A7-23029A84A0FF}" srcOrd="1" destOrd="0" presId="urn:microsoft.com/office/officeart/2005/8/layout/venn1"/>
    <dgm:cxn modelId="{5576F1D7-FFA7-4A1C-B73E-69097A1EA76B}" type="presOf" srcId="{12C9E44F-6DD2-495C-A47A-F1BB03676334}" destId="{EC0F37A4-EEAB-4A2B-A4F4-44E09A7AE279}" srcOrd="0" destOrd="0" presId="urn:microsoft.com/office/officeart/2005/8/layout/venn1"/>
    <dgm:cxn modelId="{A1D24BD8-F8E3-4115-9800-A63A0D9FE4C8}" type="presOf" srcId="{29CB4FF8-DB79-45B0-80A3-9571F8DB860E}" destId="{E6294D07-465C-4F8B-BD9B-2A64BD347CC0}" srcOrd="1" destOrd="0" presId="urn:microsoft.com/office/officeart/2005/8/layout/venn1"/>
    <dgm:cxn modelId="{9A3C79D9-F0E2-47FA-B534-F7C853D9C96A}" type="presOf" srcId="{0BD40D00-4C59-4F3C-A2E9-D78D7C8EA00A}" destId="{68B2418D-BED7-45B4-8486-5DFC3662BF24}" srcOrd="0" destOrd="0" presId="urn:microsoft.com/office/officeart/2005/8/layout/venn1"/>
    <dgm:cxn modelId="{F1FF7CFA-771E-4B12-AE12-C227E7AA25F4}" srcId="{0BD40D00-4C59-4F3C-A2E9-D78D7C8EA00A}" destId="{12C9E44F-6DD2-495C-A47A-F1BB03676334}" srcOrd="1" destOrd="0" parTransId="{8AE7EBD9-26C2-4343-9ACC-75C8F22610AC}" sibTransId="{787F6632-1740-4ECC-81F9-BE532ED32DEA}"/>
    <dgm:cxn modelId="{78388F9F-7BD4-4F25-8E91-BDB6521DF44F}" srcId="{0BD40D00-4C59-4F3C-A2E9-D78D7C8EA00A}" destId="{29CB4FF8-DB79-45B0-80A3-9571F8DB860E}" srcOrd="0" destOrd="0" parTransId="{0261E682-575D-478B-A4EE-98721F8FDFC9}" sibTransId="{06B44453-D89C-485F-82D5-EE8C86714949}"/>
    <dgm:cxn modelId="{3923977A-ADB1-4A0D-BD51-CC923C7BCDAD}" type="presParOf" srcId="{68B2418D-BED7-45B4-8486-5DFC3662BF24}" destId="{9E2B9CE5-FF69-4653-8AEE-D614FD31FDCB}" srcOrd="0" destOrd="0" presId="urn:microsoft.com/office/officeart/2005/8/layout/venn1"/>
    <dgm:cxn modelId="{67103375-B4DE-4F0A-9ED5-22866F7CE436}" type="presParOf" srcId="{68B2418D-BED7-45B4-8486-5DFC3662BF24}" destId="{E6294D07-465C-4F8B-BD9B-2A64BD347CC0}" srcOrd="1" destOrd="0" presId="urn:microsoft.com/office/officeart/2005/8/layout/venn1"/>
    <dgm:cxn modelId="{D7A1908C-F0E7-43CB-B256-3CB003360A1A}" type="presParOf" srcId="{68B2418D-BED7-45B4-8486-5DFC3662BF24}" destId="{EC0F37A4-EEAB-4A2B-A4F4-44E09A7AE279}" srcOrd="2" destOrd="0" presId="urn:microsoft.com/office/officeart/2005/8/layout/venn1"/>
    <dgm:cxn modelId="{8AE90797-A7E6-4F7A-B72B-D58A7C34FB88}" type="presParOf" srcId="{68B2418D-BED7-45B4-8486-5DFC3662BF24}" destId="{E91517DD-E9C3-430A-A7A7-23029A84A0F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B9CE5-FF69-4653-8AEE-D614FD31FDCB}">
      <dsp:nvSpPr>
        <dsp:cNvPr id="0" name=""/>
        <dsp:cNvSpPr/>
      </dsp:nvSpPr>
      <dsp:spPr>
        <a:xfrm>
          <a:off x="694812" y="0"/>
          <a:ext cx="4148476" cy="4148476"/>
        </a:xfrm>
        <a:prstGeom prst="ellipse">
          <a:avLst/>
        </a:prstGeom>
        <a:solidFill>
          <a:srgbClr val="8E93C4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rPr>
            <a:t>Peace</a:t>
          </a:r>
        </a:p>
      </dsp:txBody>
      <dsp:txXfrm>
        <a:off x="1624392" y="953442"/>
        <a:ext cx="1691338" cy="2241591"/>
      </dsp:txXfrm>
    </dsp:sp>
    <dsp:sp modelId="{EC0F37A4-EEAB-4A2B-A4F4-44E09A7AE279}">
      <dsp:nvSpPr>
        <dsp:cNvPr id="0" name=""/>
        <dsp:cNvSpPr/>
      </dsp:nvSpPr>
      <dsp:spPr>
        <a:xfrm>
          <a:off x="3705779" y="11345"/>
          <a:ext cx="4148476" cy="4148476"/>
        </a:xfrm>
        <a:prstGeom prst="ellipse">
          <a:avLst/>
        </a:prstGeom>
        <a:solidFill>
          <a:srgbClr val="FFCC00">
            <a:alpha val="38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rPr>
            <a:t>Prosperity</a:t>
          </a:r>
        </a:p>
      </dsp:txBody>
      <dsp:txXfrm>
        <a:off x="5233338" y="964788"/>
        <a:ext cx="1691338" cy="224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BFA60-A66C-4B70-84D3-DF57A5D515D8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765FB-EFFC-49CC-B9F4-798BC88620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4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7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04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838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533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85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237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859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73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689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494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27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069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02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Programme will: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 to take the opportunities and address the needs arising from the peace process in order to boost economic growth and stimulate social and economic regeneration; and,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promote social inclusion, particularly for those at the margins of economic and social life.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value of the programme, over seven years, is </a:t>
            </a:r>
            <a:r>
              <a:rPr kumimoji="0" lang="it-IT" sz="1200" b="0" i="0" u="sng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€1.144bn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ERDF contribution (80%) has been matched by the UK and Irish governments. This means that applicants can apply for 100% of their project value.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a wide-ranging Programme with six themes and 22 investment areas.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investment areas have a sharp focus on the peace impacts and legacy they will leave.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Cross-community and cross-border collaboration is key to the programme, and all projects must have demonstrable peace impacts.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Commission rules allow for participation with partners outside the area of Northern Ireland and the Six Borders Counties. If you are considering partners from outside the region,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matters is that the benefits of the project are significant for the Programme area.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62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64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64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47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236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94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19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48D9B-0683-437C-8FD4-F715F5861A0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77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BCE6-CD95-363F-9E86-E553D2268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1B3AD-F046-A9BD-FAB1-5A8928E1D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23CF4-9824-6996-9F4E-E97158A3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D6883-933E-9652-BBD8-B14A0151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EA0B9-E003-A601-8457-50C3D734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86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CAB7-BC12-4284-9A5D-2DCFE2CB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7F952-FBD2-075C-7A3D-EBF287E37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ED1C2-F078-BB1B-6AC4-AEAA47C0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D062-AA2F-FB66-8087-3402F438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DAFCA-F778-3C12-22DE-A817DE32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22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3489D-CEF7-B9A5-4F9F-F55F6DAB2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D0348-A1AA-41B6-63D8-ACFF971A5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6EF4-7A7D-0BE2-1B1D-018BC5C8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6033-5D0D-C10F-BDBA-45E0DD43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B5551-2182-A3FA-0510-DD1387FE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48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8C7C-F08A-B1B8-131B-0DCC3F98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E66F2-33F8-CA0D-ADE5-ADA96575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9E67-3021-D40B-ADFA-EF816EF3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C818-6C6D-E3CF-5992-C089229F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AF1F1-52CD-304F-2585-FE38A72D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21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C4C7-CB9E-60FB-6285-5008C58E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31ED9-4CB5-8FC9-3B28-DB05871A3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594DE-D1E0-412F-01D8-B612BA04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850CA-7BD7-BC52-EE0F-D658E0F7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47741-FCAE-78B3-0152-6D7562D5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18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A07F-0397-54EB-8F0C-7E6D5F70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4C9E-55F1-574C-505A-F378D139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0B1D-CDC4-218C-20DE-BD98D562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97F1F-EB12-8683-53DC-BD091617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F1CFC-2515-FB9D-D2FF-68E1BA34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BDC89-7153-1CDE-41A8-0FBA0BA4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C29A-E63E-50EF-C4EA-E34A757D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0E2A7-978E-10B3-5706-FDBB8F864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C6C11-5262-552F-6468-60331FBE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D3AD8-123B-6898-8F37-494E40C11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3B745-8659-D389-034C-EA2B44383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ED919A-2A40-DAF1-17EA-977D5C49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B8BC2-88B1-3096-2ADC-4F1FCD67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E44FC-2783-E7E5-7ED7-670D9BF2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F9715-04EE-C018-9FDD-A6D4EB36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F8AF5-A840-5AD9-AC33-ED9A5DE2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8C269-94DE-8BE3-EFD2-C910793C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D3883-87D3-C173-2738-84A9025D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15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290A7-08D9-2BE3-D318-3DBEF6D9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D9192-F0A7-12C8-BD9D-BF037C13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C37E-337A-4244-0E78-238773A3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4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5C9C-4D4C-C817-D01F-E62F84CD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6AF0-A6FD-3E37-C0AC-947CF42D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5B56A-7145-A99B-FBF3-7B740318A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A1635-F40A-4306-EB7F-C5BAC5BB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18D60-DC74-815C-2306-A0D49655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18EFE-F07A-0752-A6A5-B71D644F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43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D113-0399-DDC6-5BE2-B6FBB9D1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5C9CF-F999-EDB3-7F96-BE6AE6791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405AC-76A1-B391-D586-C411EE88F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646A5-8F0E-D40F-07FF-F3CA31DD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311FF-EC1B-B4AC-E8F5-B561DD7E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BB220-95DE-E88B-0DCA-F2BEFFEE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54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620213-7A48-23D4-E166-C98C94E7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71AE8-6D43-195B-197E-2FDF46CD8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3D520-6477-368E-6595-D62DDA8E0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9D7A-4789-46FF-80B2-5F596898364F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0263B-06B4-8CB2-9455-B72761FB7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CCD8-1A21-5B43-9C51-BFC6AE628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56BB-68ED-44A9-9D8D-3E796CD36C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80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aceplussupport.seupb.eu/" TargetMode="External"/><Relationship Id="rId5" Type="http://schemas.openxmlformats.org/officeDocument/2006/relationships/hyperlink" Target="http://www.seupb.eu/" TargetMode="Externa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232B956-0532-4B56-99A0-8743E4169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88" y="911489"/>
            <a:ext cx="3728582" cy="9045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492C2B-AF82-4429-96EF-B0F3E7B16C93}"/>
              </a:ext>
            </a:extLst>
          </p:cNvPr>
          <p:cNvCxnSpPr>
            <a:cxnSpLocks/>
          </p:cNvCxnSpPr>
          <p:nvPr/>
        </p:nvCxnSpPr>
        <p:spPr>
          <a:xfrm flipH="1">
            <a:off x="3917763" y="4054968"/>
            <a:ext cx="44734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D3B168B-CB9F-4622-822D-F2E6EED2CC49}"/>
              </a:ext>
            </a:extLst>
          </p:cNvPr>
          <p:cNvSpPr txBox="1"/>
          <p:nvPr/>
        </p:nvSpPr>
        <p:spPr>
          <a:xfrm>
            <a:off x="3217187" y="2674947"/>
            <a:ext cx="58745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n-cs"/>
              </a:rPr>
              <a:t>PEACEPLUS </a:t>
            </a:r>
            <a:r>
              <a:rPr lang="en-GB" sz="3000" b="1" dirty="0">
                <a:solidFill>
                  <a:srgbClr val="555CA4"/>
                </a:solidFill>
                <a:latin typeface="Arial Black" panose="020B0A04020102020204" pitchFamily="34" charset="0"/>
                <a:ea typeface="MS PGothic" pitchFamily="34" charset="-128"/>
              </a:rPr>
              <a:t>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n-cs"/>
              </a:rPr>
              <a:t>ROADSHOW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54041A-3374-416C-A3BA-22BF1A09DB95}"/>
              </a:ext>
            </a:extLst>
          </p:cNvPr>
          <p:cNvSpPr txBox="1"/>
          <p:nvPr/>
        </p:nvSpPr>
        <p:spPr>
          <a:xfrm>
            <a:off x="1483743" y="3739642"/>
            <a:ext cx="8798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kern="0" dirty="0">
              <a:solidFill>
                <a:prstClr val="black"/>
              </a:solidFill>
              <a:latin typeface="Arial Nova" panose="020B05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 Nova" panose="020B0504020202020204" pitchFamily="34" charset="0"/>
              </a:rPr>
              <a:t>28</a:t>
            </a:r>
            <a:r>
              <a:rPr lang="en-GB" sz="2400" b="1" kern="0" baseline="30000" dirty="0">
                <a:solidFill>
                  <a:prstClr val="black"/>
                </a:solidFill>
                <a:latin typeface="Arial Nova" panose="020B0504020202020204" pitchFamily="34" charset="0"/>
              </a:rPr>
              <a:t>th</a:t>
            </a:r>
            <a:r>
              <a:rPr lang="en-GB" sz="2400" b="1" kern="0" dirty="0">
                <a:solidFill>
                  <a:prstClr val="black"/>
                </a:solidFill>
                <a:latin typeface="Arial Nova" panose="020B0504020202020204" pitchFamily="34" charset="0"/>
              </a:rPr>
              <a:t> June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 Nova" panose="020B0504020202020204" pitchFamily="34" charset="0"/>
              </a:rPr>
              <a:t>The Mac, Belfast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DA4C31-F7B5-8077-9D80-0D41CBE48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582" y="654314"/>
            <a:ext cx="4063250" cy="175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91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4022935" y="344766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Theme 4 Overview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14A930C-37E4-5923-5C23-53EBF3354FD2}"/>
              </a:ext>
            </a:extLst>
          </p:cNvPr>
          <p:cNvGrpSpPr/>
          <p:nvPr/>
        </p:nvGrpSpPr>
        <p:grpSpPr>
          <a:xfrm>
            <a:off x="663221" y="1222628"/>
            <a:ext cx="10362720" cy="5432943"/>
            <a:chOff x="556689" y="1234380"/>
            <a:chExt cx="10362720" cy="5432943"/>
          </a:xfrm>
          <a:solidFill>
            <a:srgbClr val="FF3399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0B1890-245F-B067-4233-A33F14DCF790}"/>
                </a:ext>
              </a:extLst>
            </p:cNvPr>
            <p:cNvSpPr/>
            <p:nvPr/>
          </p:nvSpPr>
          <p:spPr>
            <a:xfrm>
              <a:off x="4022935" y="1234380"/>
              <a:ext cx="3253635" cy="2782051"/>
            </a:xfrm>
            <a:prstGeom prst="ellipse">
              <a:avLst/>
            </a:prstGeom>
            <a:solidFill>
              <a:srgbClr val="E40085"/>
            </a:solidFill>
            <a:ln w="28575">
              <a:solidFill>
                <a:srgbClr val="E40085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2000" b="1" dirty="0">
                <a:solidFill>
                  <a:prstClr val="white"/>
                </a:solidFill>
                <a:latin typeface="Arial Nova" panose="020B0604020202020204" pitchFamily="34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Theme 4: Healthy and Inclusive Communities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</a:t>
              </a:r>
              <a:r>
                <a:rPr lang="en-GB" sz="20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172</a:t>
              </a: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m)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1189418-F066-8FB9-7862-17A84537C116}"/>
                </a:ext>
              </a:extLst>
            </p:cNvPr>
            <p:cNvSpPr/>
            <p:nvPr/>
          </p:nvSpPr>
          <p:spPr>
            <a:xfrm>
              <a:off x="8214230" y="1330943"/>
              <a:ext cx="2705179" cy="2247704"/>
            </a:xfrm>
            <a:prstGeom prst="ellipse">
              <a:avLst/>
            </a:prstGeom>
            <a:solidFill>
              <a:srgbClr val="E40085"/>
            </a:solidFill>
            <a:ln w="28575">
              <a:solidFill>
                <a:srgbClr val="E4008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4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.2 Rural Regeneration and Social Inclusion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(€50m)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25,000 participants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A53B7C-7866-BEDD-77E3-09B04C57CF6B}"/>
                </a:ext>
              </a:extLst>
            </p:cNvPr>
            <p:cNvSpPr/>
            <p:nvPr/>
          </p:nvSpPr>
          <p:spPr>
            <a:xfrm>
              <a:off x="4378222" y="4579916"/>
              <a:ext cx="2543060" cy="2087407"/>
            </a:xfrm>
            <a:prstGeom prst="ellipse">
              <a:avLst/>
            </a:prstGeom>
            <a:solidFill>
              <a:srgbClr val="E40085"/>
            </a:solidFill>
            <a:ln w="28575">
              <a:solidFill>
                <a:srgbClr val="E4008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4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.3 </a:t>
              </a: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Victims and Survivors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(€25m)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20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,000 beneficiaries of interventions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516319-3E37-1133-2FED-2F9EA70A499E}"/>
                </a:ext>
              </a:extLst>
            </p:cNvPr>
            <p:cNvSpPr/>
            <p:nvPr/>
          </p:nvSpPr>
          <p:spPr>
            <a:xfrm>
              <a:off x="556689" y="1403342"/>
              <a:ext cx="2640199" cy="2254527"/>
            </a:xfrm>
            <a:prstGeom prst="ellipse">
              <a:avLst/>
            </a:prstGeom>
            <a:solidFill>
              <a:srgbClr val="E40085"/>
            </a:solidFill>
            <a:ln w="28575">
              <a:solidFill>
                <a:srgbClr val="E4008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4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.1 Collaborative Health and Social Care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(€97m)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82,000 beneficiaries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59E8F0B-83C5-7BDD-152B-9C22B96B46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96888" y="2583699"/>
              <a:ext cx="826047" cy="0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9FEEE70-EFBF-3432-6F37-872FEB7070F3}"/>
                </a:ext>
              </a:extLst>
            </p:cNvPr>
            <p:cNvCxnSpPr>
              <a:cxnSpLocks/>
            </p:cNvCxnSpPr>
            <p:nvPr/>
          </p:nvCxnSpPr>
          <p:spPr>
            <a:xfrm>
              <a:off x="7276570" y="2746272"/>
              <a:ext cx="979490" cy="0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0C7CA9B-11CA-D242-0AFB-49172EB3CE6E}"/>
                </a:ext>
              </a:extLst>
            </p:cNvPr>
            <p:cNvCxnSpPr>
              <a:cxnSpLocks/>
            </p:cNvCxnSpPr>
            <p:nvPr/>
          </p:nvCxnSpPr>
          <p:spPr>
            <a:xfrm>
              <a:off x="5649752" y="4016431"/>
              <a:ext cx="0" cy="566944"/>
            </a:xfrm>
            <a:prstGeom prst="straightConnector1">
              <a:avLst/>
            </a:prstGeom>
            <a:grpFill/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 descr="A white symbol on a pink background&#10;&#10;Description automatically generated with low confidence">
            <a:extLst>
              <a:ext uri="{FF2B5EF4-FFF2-40B4-BE49-F238E27FC236}">
                <a16:creationId xmlns:a16="http://schemas.microsoft.com/office/drawing/2014/main" id="{4C67C00A-4212-D543-4084-CE2217D13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23" y="1403342"/>
            <a:ext cx="897406" cy="89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3812991" y="121801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Theme 5 Overview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0B1890-245F-B067-4233-A33F14DCF790}"/>
              </a:ext>
            </a:extLst>
          </p:cNvPr>
          <p:cNvSpPr/>
          <p:nvPr/>
        </p:nvSpPr>
        <p:spPr>
          <a:xfrm>
            <a:off x="4002215" y="646373"/>
            <a:ext cx="3534209" cy="3506105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b="1" dirty="0">
              <a:solidFill>
                <a:prstClr val="white"/>
              </a:solidFill>
              <a:latin typeface="Arial Nova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Theme 5: Supporting a Sustainable and Better Connected Future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white"/>
                </a:solidFill>
                <a:latin typeface="Arial Nova" panose="020B0604020202020204" pitchFamily="34" charset="0"/>
              </a:rPr>
              <a:t>(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€303m)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189418-F066-8FB9-7862-17A84537C116}"/>
              </a:ext>
            </a:extLst>
          </p:cNvPr>
          <p:cNvSpPr/>
          <p:nvPr/>
        </p:nvSpPr>
        <p:spPr>
          <a:xfrm>
            <a:off x="869186" y="542068"/>
            <a:ext cx="2835357" cy="2266734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5.1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</a:t>
            </a: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Biodiversity, Nature Recovery and Resilience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(€40m)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50 management units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1 </a:t>
            </a: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joint strategy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A53B7C-7866-BEDD-77E3-09B04C57CF6B}"/>
              </a:ext>
            </a:extLst>
          </p:cNvPr>
          <p:cNvSpPr/>
          <p:nvPr/>
        </p:nvSpPr>
        <p:spPr>
          <a:xfrm>
            <a:off x="8086249" y="926302"/>
            <a:ext cx="2543060" cy="2087407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.2 Marine and Coastal Management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(€24.8m)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13 joint strategies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8 solutions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E48D00-DAA8-79DD-6448-95088855F737}"/>
              </a:ext>
            </a:extLst>
          </p:cNvPr>
          <p:cNvSpPr/>
          <p:nvPr/>
        </p:nvSpPr>
        <p:spPr>
          <a:xfrm>
            <a:off x="237350" y="2851382"/>
            <a:ext cx="2620109" cy="2451929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.6 Enhanced Sustainable Travel Connectivity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(€165m)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230,000,000 passenger-km/year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516319-3E37-1133-2FED-2F9EA70A499E}"/>
              </a:ext>
            </a:extLst>
          </p:cNvPr>
          <p:cNvSpPr/>
          <p:nvPr/>
        </p:nvSpPr>
        <p:spPr>
          <a:xfrm>
            <a:off x="2546106" y="4338163"/>
            <a:ext cx="2640199" cy="2254527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5.5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Geothermal Energy Demonstration Programme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(€20m)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2 solutions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9E8F0B-83C5-7BDD-152B-9C22B96B465C}"/>
              </a:ext>
            </a:extLst>
          </p:cNvPr>
          <p:cNvCxnSpPr>
            <a:cxnSpLocks/>
          </p:cNvCxnSpPr>
          <p:nvPr/>
        </p:nvCxnSpPr>
        <p:spPr>
          <a:xfrm flipH="1" flipV="1">
            <a:off x="3649852" y="1970005"/>
            <a:ext cx="391206" cy="1006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C7CA9B-11CA-D242-0AFB-49172EB3CE6E}"/>
              </a:ext>
            </a:extLst>
          </p:cNvPr>
          <p:cNvCxnSpPr>
            <a:cxnSpLocks/>
          </p:cNvCxnSpPr>
          <p:nvPr/>
        </p:nvCxnSpPr>
        <p:spPr>
          <a:xfrm flipV="1">
            <a:off x="7441324" y="1834699"/>
            <a:ext cx="653482" cy="558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07358E4-2288-066A-848D-C4AA4FA134AC}"/>
              </a:ext>
            </a:extLst>
          </p:cNvPr>
          <p:cNvCxnSpPr>
            <a:cxnSpLocks/>
          </p:cNvCxnSpPr>
          <p:nvPr/>
        </p:nvCxnSpPr>
        <p:spPr>
          <a:xfrm>
            <a:off x="6294612" y="4129548"/>
            <a:ext cx="137719" cy="2953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54483C6-828F-9806-39DE-F470DEC526B5}"/>
              </a:ext>
            </a:extLst>
          </p:cNvPr>
          <p:cNvSpPr/>
          <p:nvPr/>
        </p:nvSpPr>
        <p:spPr>
          <a:xfrm>
            <a:off x="8094806" y="3207643"/>
            <a:ext cx="2640199" cy="2254527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5.3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Water Quality and Catchment Management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(€21m)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1 joint strategy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3 solutions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95BB09-36CB-36A0-030F-958CD09011D1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7441324" y="3008195"/>
            <a:ext cx="1040130" cy="529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8E379B2D-FDF5-1B9D-CECB-2A79F37CCBE8}"/>
              </a:ext>
            </a:extLst>
          </p:cNvPr>
          <p:cNvSpPr/>
          <p:nvPr/>
        </p:nvSpPr>
        <p:spPr>
          <a:xfrm>
            <a:off x="5372437" y="4334906"/>
            <a:ext cx="2808411" cy="2401219"/>
          </a:xfrm>
          <a:prstGeom prst="ellipse">
            <a:avLst/>
          </a:prstGeom>
          <a:solidFill>
            <a:srgbClr val="008803"/>
          </a:solidFill>
          <a:ln w="28575">
            <a:solidFill>
              <a:srgbClr val="00880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5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.4 Water Quality Improvement Programme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(€32m)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2 joint strategies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1,000 people connected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5A4FBC-7474-98FC-A8B8-FC466F321679}"/>
              </a:ext>
            </a:extLst>
          </p:cNvPr>
          <p:cNvCxnSpPr>
            <a:cxnSpLocks/>
          </p:cNvCxnSpPr>
          <p:nvPr/>
        </p:nvCxnSpPr>
        <p:spPr>
          <a:xfrm flipH="1">
            <a:off x="2817069" y="3296086"/>
            <a:ext cx="1365574" cy="5134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DB44FBF-0BB9-A620-8FD7-69D634B22FE2}"/>
              </a:ext>
            </a:extLst>
          </p:cNvPr>
          <p:cNvCxnSpPr>
            <a:cxnSpLocks/>
          </p:cNvCxnSpPr>
          <p:nvPr/>
        </p:nvCxnSpPr>
        <p:spPr>
          <a:xfrm flipH="1">
            <a:off x="4248502" y="3917172"/>
            <a:ext cx="559472" cy="4998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 descr="A picture containing symbol, green, graphics, logo&#10;&#10;Description automatically generated">
            <a:extLst>
              <a:ext uri="{FF2B5EF4-FFF2-40B4-BE49-F238E27FC236}">
                <a16:creationId xmlns:a16="http://schemas.microsoft.com/office/drawing/2014/main" id="{45BE449D-88E1-F874-507D-BA6924F22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917" y="896044"/>
            <a:ext cx="893374" cy="89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8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4001515" y="357276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Theme </a:t>
            </a:r>
            <a:r>
              <a:rPr lang="en-GB" sz="24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6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Overview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0B1890-245F-B067-4233-A33F14DCF790}"/>
              </a:ext>
            </a:extLst>
          </p:cNvPr>
          <p:cNvSpPr/>
          <p:nvPr/>
        </p:nvSpPr>
        <p:spPr>
          <a:xfrm>
            <a:off x="4049815" y="1567832"/>
            <a:ext cx="3392252" cy="3207073"/>
          </a:xfrm>
          <a:prstGeom prst="ellipse">
            <a:avLst/>
          </a:prstGeom>
          <a:solidFill>
            <a:srgbClr val="8F00A6"/>
          </a:solidFill>
          <a:ln w="28575">
            <a:solidFill>
              <a:srgbClr val="8F00A6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Theme 6: Building and Embedding Partnership and Collaboration (€52m)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189418-F066-8FB9-7862-17A84537C116}"/>
              </a:ext>
            </a:extLst>
          </p:cNvPr>
          <p:cNvSpPr/>
          <p:nvPr/>
        </p:nvSpPr>
        <p:spPr>
          <a:xfrm>
            <a:off x="8656525" y="1687215"/>
            <a:ext cx="2997812" cy="2419732"/>
          </a:xfrm>
          <a:prstGeom prst="ellipse">
            <a:avLst/>
          </a:prstGeom>
          <a:solidFill>
            <a:srgbClr val="8F00A6"/>
          </a:solidFill>
          <a:ln w="28575">
            <a:solidFill>
              <a:srgbClr val="8F00A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6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.2 Maintaining and Forging Relationships between Citizens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(€20m)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7,500 </a:t>
            </a: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participations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516319-3E37-1133-2FED-2F9EA70A499E}"/>
              </a:ext>
            </a:extLst>
          </p:cNvPr>
          <p:cNvSpPr/>
          <p:nvPr/>
        </p:nvSpPr>
        <p:spPr>
          <a:xfrm>
            <a:off x="537663" y="1739770"/>
            <a:ext cx="2700836" cy="2367177"/>
          </a:xfrm>
          <a:prstGeom prst="ellipse">
            <a:avLst/>
          </a:prstGeom>
          <a:solidFill>
            <a:srgbClr val="8F00A6"/>
          </a:solidFill>
          <a:ln w="28575">
            <a:solidFill>
              <a:srgbClr val="8F00A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6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.1 Strategic Planning and Engagement (€32m)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Arial Nova" panose="020B0604020202020204" pitchFamily="34" charset="0"/>
              </a:rPr>
              <a:t>12 joint strategies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and action plans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9E8F0B-83C5-7BDD-152B-9C22B96B465C}"/>
              </a:ext>
            </a:extLst>
          </p:cNvPr>
          <p:cNvCxnSpPr>
            <a:cxnSpLocks/>
          </p:cNvCxnSpPr>
          <p:nvPr/>
        </p:nvCxnSpPr>
        <p:spPr>
          <a:xfrm flipH="1" flipV="1">
            <a:off x="3238499" y="2815448"/>
            <a:ext cx="811316" cy="1991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FEEE70-EFBF-3432-6F37-872FEB7070F3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 flipV="1">
            <a:off x="7442067" y="2897081"/>
            <a:ext cx="1214458" cy="274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white circle on a purple background&#10;&#10;Description automatically generated with low confidence">
            <a:extLst>
              <a:ext uri="{FF2B5EF4-FFF2-40B4-BE49-F238E27FC236}">
                <a16:creationId xmlns:a16="http://schemas.microsoft.com/office/drawing/2014/main" id="{45111F50-921C-B906-8BA1-6D3A609E8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175" y="1860501"/>
            <a:ext cx="907841" cy="90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1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1637155" y="3553427"/>
            <a:ext cx="8917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What areas are open?</a:t>
            </a:r>
          </a:p>
        </p:txBody>
      </p:sp>
    </p:spTree>
    <p:extLst>
      <p:ext uri="{BB962C8B-B14F-4D97-AF65-F5344CB8AC3E}">
        <p14:creationId xmlns:p14="http://schemas.microsoft.com/office/powerpoint/2010/main" val="213453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1A6C18-2D76-CB58-9825-BC3ACF9B53CD}"/>
              </a:ext>
            </a:extLst>
          </p:cNvPr>
          <p:cNvSpPr txBox="1">
            <a:spLocks/>
          </p:cNvSpPr>
          <p:nvPr/>
        </p:nvSpPr>
        <p:spPr bwMode="auto">
          <a:xfrm>
            <a:off x="3332646" y="108458"/>
            <a:ext cx="4906478" cy="65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555CA4"/>
                </a:solidFill>
                <a:latin typeface="Arial Black" panose="020B0A04020102020204" pitchFamily="34" charset="0"/>
              </a:rPr>
              <a:t>Open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j-cs"/>
              </a:rPr>
              <a:t>calls 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1D0C74B1-68D8-F4FE-707E-B771EED90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12794"/>
              </p:ext>
            </p:extLst>
          </p:nvPr>
        </p:nvGraphicFramePr>
        <p:xfrm>
          <a:off x="331161" y="905714"/>
          <a:ext cx="11753851" cy="55810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2954709632"/>
                    </a:ext>
                  </a:extLst>
                </a:gridCol>
                <a:gridCol w="3038475">
                  <a:extLst>
                    <a:ext uri="{9D8B030D-6E8A-4147-A177-3AD203B41FA5}">
                      <a16:colId xmlns:a16="http://schemas.microsoft.com/office/drawing/2014/main" val="183258439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6595893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426452001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570360382"/>
                    </a:ext>
                  </a:extLst>
                </a:gridCol>
                <a:gridCol w="2343151">
                  <a:extLst>
                    <a:ext uri="{9D8B030D-6E8A-4147-A177-3AD203B41FA5}">
                      <a16:colId xmlns:a16="http://schemas.microsoft.com/office/drawing/2014/main" val="1489208509"/>
                    </a:ext>
                  </a:extLst>
                </a:gridCol>
              </a:tblGrid>
              <a:tr h="777888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Open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Closing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241582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Co-designed Local Community Action Peace Action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14/12/23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17 action plans.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110,000 people engaged.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829449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Reimaging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07/09/23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10 shared spaces.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50,000 participants.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8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Shared Learning Together Education Programme (Formal)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07/09/23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120,735 participations (young people)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1,761 participations (teachers and practitioners).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90,551 completions (young people).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1,321 completions (teachers and practitioners).</a:t>
                      </a:r>
                    </a:p>
                    <a:p>
                      <a:endParaRPr lang="en-GB" sz="1600" dirty="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290167"/>
                  </a:ext>
                </a:extLst>
              </a:tr>
              <a:tr h="77788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Shared Learning Together Education Programme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07/09/23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21,893 participations (young people).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319 participations (youth workers)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16,420 completions (young people).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239 completions (youth workers).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89194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PEACEPLUS Youth Programme (Main)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10/08/23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9,750 participations.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7,500 completions.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337011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PEACEPLUS Youth Programme (Quality and Impact Body)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07/09/23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298 participations.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229 completions.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0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6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1A6C18-2D76-CB58-9825-BC3ACF9B53CD}"/>
              </a:ext>
            </a:extLst>
          </p:cNvPr>
          <p:cNvSpPr txBox="1">
            <a:spLocks/>
          </p:cNvSpPr>
          <p:nvPr/>
        </p:nvSpPr>
        <p:spPr bwMode="auto">
          <a:xfrm>
            <a:off x="3338597" y="426581"/>
            <a:ext cx="4906478" cy="65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j-cs"/>
              </a:rPr>
              <a:t>Open calls 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1D0C74B1-68D8-F4FE-707E-B771EED90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01855"/>
              </p:ext>
            </p:extLst>
          </p:nvPr>
        </p:nvGraphicFramePr>
        <p:xfrm>
          <a:off x="219074" y="1787633"/>
          <a:ext cx="11753851" cy="34906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2954709632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183258439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4165958934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4264520016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val="3570360382"/>
                    </a:ext>
                  </a:extLst>
                </a:gridCol>
                <a:gridCol w="3028951">
                  <a:extLst>
                    <a:ext uri="{9D8B030D-6E8A-4147-A177-3AD203B41FA5}">
                      <a16:colId xmlns:a16="http://schemas.microsoft.com/office/drawing/2014/main" val="1489208509"/>
                    </a:ext>
                  </a:extLst>
                </a:gridCol>
              </a:tblGrid>
              <a:tr h="777888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Open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Closing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Nova" panose="020B0504020202020204" pitchFamily="34" charset="0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241582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Youth Mental Health and Wellbeing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20/06/23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12/09/23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75,000 participants.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56,000 completions.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93974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Victims and Survivors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07/09/23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15,000 participants in interventions.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1,000 participants in education &amp; training.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 strategy and action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20,000 beneficiaries of interventions.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750 completions of education &amp; training.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 strategy and action plan taken up.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528375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Geothermal Energy Demonstration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20/06/23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12/09/23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 pilot actions.</a:t>
                      </a:r>
                    </a:p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 jointly developed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ova" panose="020B0504020202020204" pitchFamily="34" charset="0"/>
                        </a:rPr>
                        <a:t>2 solutions taken up or up-scaled by organisations.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9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92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914400" y="3553427"/>
            <a:ext cx="10925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Small Grants Programmes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Paul Beattie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– Director, Managing Authority</a:t>
            </a:r>
          </a:p>
        </p:txBody>
      </p:sp>
    </p:spTree>
    <p:extLst>
      <p:ext uri="{BB962C8B-B14F-4D97-AF65-F5344CB8AC3E}">
        <p14:creationId xmlns:p14="http://schemas.microsoft.com/office/powerpoint/2010/main" val="921596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1A6C18-2D76-CB58-9825-BC3ACF9B53CD}"/>
              </a:ext>
            </a:extLst>
          </p:cNvPr>
          <p:cNvSpPr txBox="1">
            <a:spLocks/>
          </p:cNvSpPr>
          <p:nvPr/>
        </p:nvSpPr>
        <p:spPr bwMode="auto">
          <a:xfrm>
            <a:off x="3338597" y="426581"/>
            <a:ext cx="4906478" cy="65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j-cs"/>
              </a:rPr>
              <a:t>PEACEPLUS Small Grants Programmes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1D0C74B1-68D8-F4FE-707E-B771EED90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463999"/>
              </p:ext>
            </p:extLst>
          </p:nvPr>
        </p:nvGraphicFramePr>
        <p:xfrm>
          <a:off x="1351997" y="1412844"/>
          <a:ext cx="8679770" cy="23323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09993">
                  <a:extLst>
                    <a:ext uri="{9D8B030D-6E8A-4147-A177-3AD203B41FA5}">
                      <a16:colId xmlns:a16="http://schemas.microsoft.com/office/drawing/2014/main" val="2954709632"/>
                    </a:ext>
                  </a:extLst>
                </a:gridCol>
                <a:gridCol w="4284657">
                  <a:extLst>
                    <a:ext uri="{9D8B030D-6E8A-4147-A177-3AD203B41FA5}">
                      <a16:colId xmlns:a16="http://schemas.microsoft.com/office/drawing/2014/main" val="1832584390"/>
                    </a:ext>
                  </a:extLst>
                </a:gridCol>
                <a:gridCol w="2285120">
                  <a:extLst>
                    <a:ext uri="{9D8B030D-6E8A-4147-A177-3AD203B41FA5}">
                      <a16:colId xmlns:a16="http://schemas.microsoft.com/office/drawing/2014/main" val="4165958934"/>
                    </a:ext>
                  </a:extLst>
                </a:gridCol>
              </a:tblGrid>
              <a:tr h="777888">
                <a:tc>
                  <a:txBody>
                    <a:bodyPr/>
                    <a:lstStyle/>
                    <a:p>
                      <a:r>
                        <a:rPr lang="en-GB" dirty="0"/>
                        <a:t>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Maximum 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241582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1.2 Strand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The Empowering Communities to Embed Peace Small Grants Programme (€20m)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€100,000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93974"/>
                  </a:ext>
                </a:extLst>
              </a:tr>
              <a:tr h="444508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Maintaining and Forging Relationships between Citizens (€20m)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 Nova" panose="020B0504020202020204" pitchFamily="34" charset="0"/>
                        </a:rPr>
                        <a:t>€100,000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52837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0EB2CC-008E-3AC5-CA06-00A65D6B9823}"/>
              </a:ext>
            </a:extLst>
          </p:cNvPr>
          <p:cNvSpPr txBox="1"/>
          <p:nvPr/>
        </p:nvSpPr>
        <p:spPr>
          <a:xfrm>
            <a:off x="1848890" y="4107867"/>
            <a:ext cx="7621967" cy="267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Managed by </a:t>
            </a:r>
            <a:r>
              <a:rPr lang="en-GB" dirty="0" err="1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Pobal</a:t>
            </a:r>
            <a:r>
              <a:rPr lang="en-GB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 and Delivery Partner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Reduced administration for application and implementation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Pre-application support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Calls opening end of 2023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88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6804" y="363692"/>
            <a:ext cx="5239487" cy="22626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1637155" y="2710841"/>
            <a:ext cx="89176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Further details: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  <a:hlinkClick r:id="rId5"/>
              </a:rPr>
              <a:t>www.seupb.eu</a:t>
            </a:r>
            <a:endParaRPr lang="en-GB" sz="4000" b="1" dirty="0">
              <a:solidFill>
                <a:srgbClr val="4472C4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en-GB" sz="4000" dirty="0">
                <a:effectLst/>
                <a:latin typeface="Arial Black" panose="020B0A04020102020204" pitchFamily="34" charset="0"/>
                <a:ea typeface="Calibri" panose="020F0502020204030204" pitchFamily="34" charset="0"/>
                <a:hlinkClick r:id="rId6"/>
              </a:rPr>
              <a:t>peaceplussupport.seupb.eu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000" b="1" dirty="0">
              <a:solidFill>
                <a:srgbClr val="4472C4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000" b="1" dirty="0">
              <a:solidFill>
                <a:srgbClr val="4472C4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04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1637155" y="3553427"/>
            <a:ext cx="8917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5650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1637155" y="3553427"/>
            <a:ext cx="8917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Welcome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Gina McIntyre – CEO SEUPB</a:t>
            </a:r>
          </a:p>
        </p:txBody>
      </p:sp>
    </p:spTree>
    <p:extLst>
      <p:ext uri="{BB962C8B-B14F-4D97-AF65-F5344CB8AC3E}">
        <p14:creationId xmlns:p14="http://schemas.microsoft.com/office/powerpoint/2010/main" val="165325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1637155" y="3553427"/>
            <a:ext cx="8917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Thematic Tables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09281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1A6C18-2D76-CB58-9825-BC3ACF9B53CD}"/>
              </a:ext>
            </a:extLst>
          </p:cNvPr>
          <p:cNvSpPr txBox="1">
            <a:spLocks/>
          </p:cNvSpPr>
          <p:nvPr/>
        </p:nvSpPr>
        <p:spPr bwMode="auto">
          <a:xfrm>
            <a:off x="0" y="617081"/>
            <a:ext cx="4906478" cy="65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555CA4"/>
                </a:solidFill>
                <a:latin typeface="Arial Black" panose="020B0A04020102020204" pitchFamily="34" charset="0"/>
              </a:rPr>
              <a:t>Purpose of today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55CA4"/>
              </a:solidFill>
              <a:effectLst/>
              <a:uLnTx/>
              <a:uFillTx/>
              <a:latin typeface="Arial Black" panose="020B0A04020102020204" pitchFamily="34" charset="0"/>
              <a:ea typeface="MS PGothic" pitchFamily="34" charset="-128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0EB2CC-008E-3AC5-CA06-00A65D6B9823}"/>
              </a:ext>
            </a:extLst>
          </p:cNvPr>
          <p:cNvSpPr txBox="1"/>
          <p:nvPr/>
        </p:nvSpPr>
        <p:spPr>
          <a:xfrm>
            <a:off x="865451" y="2801635"/>
            <a:ext cx="9192949" cy="367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sz="24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To hear more about the content of the Programme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sz="24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Learn about the opportunities that exist for you and the organisations you represent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sz="24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To discuss ideas and ask questions directly with SEUPB staff (Thematic Tables)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Font typeface="MS PGothic" panose="020B0600070205080204" pitchFamily="34" charset="-128"/>
              <a:buChar char="●"/>
              <a:defRPr/>
            </a:pPr>
            <a:r>
              <a:rPr lang="en-GB" sz="24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To network and look for partners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422D10-AF10-CF0E-0450-0E5CCC413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092" y="146820"/>
            <a:ext cx="5909519" cy="255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3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1209287" y="377763"/>
            <a:ext cx="67670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PEACEPLUS Programme Overview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2131719-7F6F-4994-DBCB-669439B8D0A2}"/>
              </a:ext>
            </a:extLst>
          </p:cNvPr>
          <p:cNvGrpSpPr/>
          <p:nvPr/>
        </p:nvGrpSpPr>
        <p:grpSpPr>
          <a:xfrm>
            <a:off x="1429305" y="1748471"/>
            <a:ext cx="8570143" cy="4226064"/>
            <a:chOff x="1001925" y="1515151"/>
            <a:chExt cx="8204886" cy="4896009"/>
          </a:xfrm>
        </p:grpSpPr>
        <p:graphicFrame>
          <p:nvGraphicFramePr>
            <p:cNvPr id="3" name="Content Placeholder 4">
              <a:extLst>
                <a:ext uri="{FF2B5EF4-FFF2-40B4-BE49-F238E27FC236}">
                  <a16:creationId xmlns:a16="http://schemas.microsoft.com/office/drawing/2014/main" id="{51C1426A-146A-6310-5237-925272557FD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001925" y="1578750"/>
            <a:ext cx="8204886" cy="48324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272C944E-BAAE-9D15-294B-957C49ED7030}"/>
                </a:ext>
              </a:extLst>
            </p:cNvPr>
            <p:cNvCxnSpPr>
              <a:cxnSpLocks/>
            </p:cNvCxnSpPr>
            <p:nvPr/>
          </p:nvCxnSpPr>
          <p:spPr>
            <a:xfrm>
              <a:off x="5104368" y="1515151"/>
              <a:ext cx="0" cy="2558767"/>
            </a:xfrm>
            <a:prstGeom prst="straightConnector1">
              <a:avLst/>
            </a:prstGeom>
            <a:noFill/>
            <a:ln w="76200" cap="flat" cmpd="sng" algn="ctr">
              <a:solidFill>
                <a:srgbClr val="D90969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99F75F35-CE9F-5FE2-633C-BBAB31536E04}"/>
              </a:ext>
            </a:extLst>
          </p:cNvPr>
          <p:cNvSpPr txBox="1">
            <a:spLocks/>
          </p:cNvSpPr>
          <p:nvPr/>
        </p:nvSpPr>
        <p:spPr bwMode="auto">
          <a:xfrm>
            <a:off x="3261137" y="1188729"/>
            <a:ext cx="4906478" cy="65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55CA4"/>
                </a:solidFill>
                <a:effectLst/>
                <a:uLnTx/>
                <a:uFillTx/>
                <a:latin typeface="Arial Black" panose="020B0A04020102020204" pitchFamily="34" charset="0"/>
                <a:ea typeface="MS PGothic" pitchFamily="34" charset="-128"/>
                <a:cs typeface="+mj-cs"/>
              </a:rPr>
              <a:t>PEACEPLUS</a:t>
            </a:r>
          </a:p>
        </p:txBody>
      </p:sp>
    </p:spTree>
    <p:extLst>
      <p:ext uri="{BB962C8B-B14F-4D97-AF65-F5344CB8AC3E}">
        <p14:creationId xmlns:p14="http://schemas.microsoft.com/office/powerpoint/2010/main" val="316703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2081053" y="463593"/>
            <a:ext cx="907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PEACEPLUS (2021-2027)</a:t>
            </a: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2F90785D-4979-472F-A699-B8DDB35B5898" descr="9A143713-1B50-491A-A357-284336DBB1C9">
            <a:extLst>
              <a:ext uri="{FF2B5EF4-FFF2-40B4-BE49-F238E27FC236}">
                <a16:creationId xmlns:a16="http://schemas.microsoft.com/office/drawing/2014/main" id="{60825CB9-8281-7635-B563-60FC76E0E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6165" t="6169" r="7547" b="4761"/>
          <a:stretch>
            <a:fillRect/>
          </a:stretch>
        </p:blipFill>
        <p:spPr bwMode="auto">
          <a:xfrm>
            <a:off x="757980" y="1567832"/>
            <a:ext cx="4577383" cy="3806665"/>
          </a:xfrm>
          <a:prstGeom prst="roundRect">
            <a:avLst/>
          </a:prstGeom>
          <a:ln w="57150">
            <a:solidFill>
              <a:srgbClr val="FFCC00"/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377123-D767-1262-5BFF-1115694FBED8}"/>
              </a:ext>
            </a:extLst>
          </p:cNvPr>
          <p:cNvSpPr txBox="1">
            <a:spLocks/>
          </p:cNvSpPr>
          <p:nvPr/>
        </p:nvSpPr>
        <p:spPr>
          <a:xfrm>
            <a:off x="5541086" y="1314436"/>
            <a:ext cx="5755793" cy="4105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Programme area: Northern Ireland &amp; the border counties of Ireland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lang="en-GB" sz="20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Participation from partners outside the area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Programme value: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€1.144 billion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 Nova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Six themes, 22 investment areas – Smaller grants for community activity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Focus on areas and communities most affected – Rural communities/border areas  Social Economy – New emerging technology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rgbClr val="FFCC00"/>
              </a:buClr>
              <a:buSzTx/>
              <a:buFont typeface="MS PGothic" panose="020B0600070205080204" pitchFamily="34" charset="-128"/>
              <a:buChar char="●"/>
              <a:tabLst/>
              <a:defRPr/>
            </a:pPr>
            <a:r>
              <a:rPr lang="en-GB" sz="2000" dirty="0">
                <a:solidFill>
                  <a:srgbClr val="E7E6E6">
                    <a:lumMod val="10000"/>
                  </a:srgbClr>
                </a:solidFill>
                <a:latin typeface="Arial Nova" panose="020B0604020202020204" pitchFamily="34" charset="0"/>
              </a:rPr>
              <a:t>THINK BIG &amp; THINK DIFFERENTLY!</a:t>
            </a:r>
          </a:p>
        </p:txBody>
      </p:sp>
    </p:spTree>
    <p:extLst>
      <p:ext uri="{BB962C8B-B14F-4D97-AF65-F5344CB8AC3E}">
        <p14:creationId xmlns:p14="http://schemas.microsoft.com/office/powerpoint/2010/main" val="330873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79D48A0-49C4-4C4C-93E8-9A8CB1A8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11" y="5891696"/>
            <a:ext cx="2705179" cy="656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E4134-551F-C450-2DB9-CE4624383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512759"/>
            <a:ext cx="6200775" cy="2677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017823-AB8D-EE1A-6850-6B89AAE0EA64}"/>
              </a:ext>
            </a:extLst>
          </p:cNvPr>
          <p:cNvSpPr txBox="1"/>
          <p:nvPr/>
        </p:nvSpPr>
        <p:spPr>
          <a:xfrm>
            <a:off x="857250" y="3209229"/>
            <a:ext cx="10925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The Themes and Investment Areas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b="1" dirty="0">
              <a:solidFill>
                <a:srgbClr val="4472C4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Declan McGarrigle - Managing Authority PEACEPLUS</a:t>
            </a:r>
          </a:p>
        </p:txBody>
      </p:sp>
    </p:spTree>
    <p:extLst>
      <p:ext uri="{BB962C8B-B14F-4D97-AF65-F5344CB8AC3E}">
        <p14:creationId xmlns:p14="http://schemas.microsoft.com/office/powerpoint/2010/main" val="141730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3909269" y="281926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4472C4">
                    <a:lumMod val="75000"/>
                  </a:srgbClr>
                </a:solidFill>
                <a:latin typeface="Arial Black" panose="020B0A04020102020204" pitchFamily="34" charset="0"/>
              </a:rPr>
              <a:t>Theme 1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Overview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519110-8FB0-51EF-130B-4FD61D63AD7B}"/>
              </a:ext>
            </a:extLst>
          </p:cNvPr>
          <p:cNvGrpSpPr/>
          <p:nvPr/>
        </p:nvGrpSpPr>
        <p:grpSpPr>
          <a:xfrm>
            <a:off x="1235287" y="974879"/>
            <a:ext cx="9539034" cy="5523363"/>
            <a:chOff x="962163" y="963387"/>
            <a:chExt cx="9539034" cy="552336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0B1890-245F-B067-4233-A33F14DCF790}"/>
                </a:ext>
              </a:extLst>
            </p:cNvPr>
            <p:cNvSpPr/>
            <p:nvPr/>
          </p:nvSpPr>
          <p:spPr>
            <a:xfrm>
              <a:off x="3716594" y="1969949"/>
              <a:ext cx="3633168" cy="3414988"/>
            </a:xfrm>
            <a:prstGeom prst="ellipse">
              <a:avLst/>
            </a:prstGeom>
            <a:solidFill>
              <a:srgbClr val="0E59BC"/>
            </a:solidFill>
            <a:ln w="28575">
              <a:solidFill>
                <a:srgbClr val="0E59BC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2000" b="1" dirty="0">
                <a:solidFill>
                  <a:prstClr val="white"/>
                </a:solidFill>
                <a:latin typeface="Arial Nova" panose="020B0604020202020204" pitchFamily="34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Theme 1: Building Peaceful and Thriving Communities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(€250m)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1189418-F066-8FB9-7862-17A84537C116}"/>
                </a:ext>
              </a:extLst>
            </p:cNvPr>
            <p:cNvSpPr/>
            <p:nvPr/>
          </p:nvSpPr>
          <p:spPr>
            <a:xfrm>
              <a:off x="7490195" y="1053389"/>
              <a:ext cx="2705179" cy="2087407"/>
            </a:xfrm>
            <a:prstGeom prst="ellipse">
              <a:avLst/>
            </a:prstGeom>
            <a:solidFill>
              <a:srgbClr val="0E59BC"/>
            </a:solidFill>
            <a:ln w="28575">
              <a:solidFill>
                <a:srgbClr val="0E59B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1.2 Empowering Communities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(€30m)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600" b="1" dirty="0">
                <a:solidFill>
                  <a:prstClr val="white"/>
                </a:solidFill>
                <a:latin typeface="Arial Nova" panose="020B0604020202020204" pitchFamily="34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24,000 people engaged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A53B7C-7866-BEDD-77E3-09B04C57CF6B}"/>
                </a:ext>
              </a:extLst>
            </p:cNvPr>
            <p:cNvSpPr/>
            <p:nvPr/>
          </p:nvSpPr>
          <p:spPr>
            <a:xfrm>
              <a:off x="7958137" y="4211563"/>
              <a:ext cx="2543060" cy="2087407"/>
            </a:xfrm>
            <a:prstGeom prst="ellipse">
              <a:avLst/>
            </a:prstGeom>
            <a:solidFill>
              <a:srgbClr val="0E59BC"/>
            </a:solidFill>
            <a:ln w="28575">
              <a:solidFill>
                <a:srgbClr val="0E59B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1.3 Building Positive Relations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(€35m)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58,000 people engaged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4E48D00-DAA8-79DD-6448-95088855F737}"/>
                </a:ext>
              </a:extLst>
            </p:cNvPr>
            <p:cNvSpPr/>
            <p:nvPr/>
          </p:nvSpPr>
          <p:spPr>
            <a:xfrm>
              <a:off x="962163" y="4399343"/>
              <a:ext cx="2640198" cy="2087407"/>
            </a:xfrm>
            <a:prstGeom prst="ellipse">
              <a:avLst/>
            </a:prstGeom>
            <a:solidFill>
              <a:srgbClr val="0E59BC"/>
            </a:solidFill>
            <a:ln w="28575">
              <a:solidFill>
                <a:srgbClr val="0E59B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1.4 Reimaging Communities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(€75m)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50,000 participants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516319-3E37-1133-2FED-2F9EA70A499E}"/>
                </a:ext>
              </a:extLst>
            </p:cNvPr>
            <p:cNvSpPr/>
            <p:nvPr/>
          </p:nvSpPr>
          <p:spPr>
            <a:xfrm>
              <a:off x="1006178" y="963387"/>
              <a:ext cx="2640199" cy="2254527"/>
            </a:xfrm>
            <a:prstGeom prst="ellipse">
              <a:avLst/>
            </a:prstGeom>
            <a:solidFill>
              <a:srgbClr val="0E59BC"/>
            </a:solidFill>
            <a:ln w="28575">
              <a:solidFill>
                <a:srgbClr val="0E59BC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1.1 Co-designed Local Community Peace Action Plans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(€110m)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110,000 participants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59E8F0B-83C5-7BDD-152B-9C22B96B46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97995" y="2566799"/>
              <a:ext cx="452569" cy="2736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9FEEE70-EFBF-3432-6F37-872FEB7070F3}"/>
                </a:ext>
              </a:extLst>
            </p:cNvPr>
            <p:cNvCxnSpPr>
              <a:cxnSpLocks/>
              <a:endCxn id="6" idx="3"/>
            </p:cNvCxnSpPr>
            <p:nvPr/>
          </p:nvCxnSpPr>
          <p:spPr>
            <a:xfrm flipV="1">
              <a:off x="7268005" y="2835102"/>
              <a:ext cx="618354" cy="3034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0C7CA9B-11CA-D242-0AFB-49172EB3CE6E}"/>
                </a:ext>
              </a:extLst>
            </p:cNvPr>
            <p:cNvCxnSpPr>
              <a:cxnSpLocks/>
            </p:cNvCxnSpPr>
            <p:nvPr/>
          </p:nvCxnSpPr>
          <p:spPr>
            <a:xfrm>
              <a:off x="7079225" y="4633202"/>
              <a:ext cx="897119" cy="4037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07358E4-2288-066A-848D-C4AA4FA134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97513" y="4633202"/>
              <a:ext cx="614048" cy="2789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B74FB0ED-2676-965A-DE12-1EEFFB0D6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11" y="2190317"/>
            <a:ext cx="1049598" cy="104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5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4026958" y="253016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Theme 2 Overview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519110-8FB0-51EF-130B-4FD61D63AD7B}"/>
              </a:ext>
            </a:extLst>
          </p:cNvPr>
          <p:cNvGrpSpPr/>
          <p:nvPr/>
        </p:nvGrpSpPr>
        <p:grpSpPr>
          <a:xfrm>
            <a:off x="1105145" y="740418"/>
            <a:ext cx="9600173" cy="5476449"/>
            <a:chOff x="962163" y="1017553"/>
            <a:chExt cx="9600173" cy="547644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0B1890-245F-B067-4233-A33F14DCF790}"/>
                </a:ext>
              </a:extLst>
            </p:cNvPr>
            <p:cNvSpPr/>
            <p:nvPr/>
          </p:nvSpPr>
          <p:spPr>
            <a:xfrm>
              <a:off x="3948822" y="2466693"/>
              <a:ext cx="3475883" cy="3526917"/>
            </a:xfrm>
            <a:prstGeom prst="ellipse">
              <a:avLst/>
            </a:prstGeom>
            <a:solidFill>
              <a:srgbClr val="E82020"/>
            </a:solidFill>
            <a:ln w="28575">
              <a:solidFill>
                <a:srgbClr val="E82020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2000" b="1" dirty="0">
                <a:solidFill>
                  <a:prstClr val="white"/>
                </a:solidFill>
                <a:latin typeface="Arial Nova" panose="020B0604020202020204" pitchFamily="34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Theme 2:  Delivering Socio-Economic Regeneration and Transformation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</a:t>
              </a:r>
              <a:r>
                <a:rPr lang="en-GB" sz="20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17</a:t>
              </a: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0m)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1189418-F066-8FB9-7862-17A84537C116}"/>
                </a:ext>
              </a:extLst>
            </p:cNvPr>
            <p:cNvSpPr/>
            <p:nvPr/>
          </p:nvSpPr>
          <p:spPr>
            <a:xfrm>
              <a:off x="7424705" y="1045571"/>
              <a:ext cx="2705179" cy="2087407"/>
            </a:xfrm>
            <a:prstGeom prst="ellipse">
              <a:avLst/>
            </a:prstGeom>
            <a:solidFill>
              <a:srgbClr val="E82020"/>
            </a:solidFill>
            <a:ln w="28575">
              <a:solidFill>
                <a:srgbClr val="E8202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2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.2 Innovation Challenge Fund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(€65m)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82 SMEs innovating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A53B7C-7866-BEDD-77E3-09B04C57CF6B}"/>
                </a:ext>
              </a:extLst>
            </p:cNvPr>
            <p:cNvSpPr/>
            <p:nvPr/>
          </p:nvSpPr>
          <p:spPr>
            <a:xfrm>
              <a:off x="7922138" y="4076321"/>
              <a:ext cx="2640198" cy="2222650"/>
            </a:xfrm>
            <a:prstGeom prst="ellipse">
              <a:avLst/>
            </a:prstGeom>
            <a:solidFill>
              <a:srgbClr val="E82020"/>
            </a:solidFill>
            <a:ln w="28575">
              <a:solidFill>
                <a:srgbClr val="E8202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2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.3 Programme Area Skills Development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(€50m)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8,000 participants completing training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4E48D00-DAA8-79DD-6448-95088855F737}"/>
                </a:ext>
              </a:extLst>
            </p:cNvPr>
            <p:cNvSpPr/>
            <p:nvPr/>
          </p:nvSpPr>
          <p:spPr>
            <a:xfrm>
              <a:off x="962163" y="4406595"/>
              <a:ext cx="2640198" cy="2087407"/>
            </a:xfrm>
            <a:prstGeom prst="ellipse">
              <a:avLst/>
            </a:prstGeom>
            <a:solidFill>
              <a:srgbClr val="E82020"/>
            </a:solidFill>
            <a:ln w="28575">
              <a:solidFill>
                <a:srgbClr val="E8202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2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.4 Smart Towns and Villages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(€30m)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9 solutions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516319-3E37-1133-2FED-2F9EA70A499E}"/>
                </a:ext>
              </a:extLst>
            </p:cNvPr>
            <p:cNvSpPr/>
            <p:nvPr/>
          </p:nvSpPr>
          <p:spPr>
            <a:xfrm>
              <a:off x="1174697" y="1017553"/>
              <a:ext cx="2640199" cy="2254527"/>
            </a:xfrm>
            <a:prstGeom prst="ellipse">
              <a:avLst/>
            </a:prstGeom>
            <a:solidFill>
              <a:srgbClr val="E82020"/>
            </a:solidFill>
            <a:ln w="28575">
              <a:solidFill>
                <a:srgbClr val="E8202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2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.1 SME Development and Transition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(€25m)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1,430 SMEs innovating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59E8F0B-83C5-7BDD-152B-9C22B96B46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60822" y="2687677"/>
              <a:ext cx="624997" cy="4371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9FEEE70-EFBF-3432-6F37-872FEB7070F3}"/>
                </a:ext>
              </a:extLst>
            </p:cNvPr>
            <p:cNvCxnSpPr>
              <a:cxnSpLocks/>
              <a:endCxn id="6" idx="3"/>
            </p:cNvCxnSpPr>
            <p:nvPr/>
          </p:nvCxnSpPr>
          <p:spPr>
            <a:xfrm flipV="1">
              <a:off x="7143007" y="2827284"/>
              <a:ext cx="677862" cy="3495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0C7CA9B-11CA-D242-0AFB-49172EB3CE6E}"/>
                </a:ext>
              </a:extLst>
            </p:cNvPr>
            <p:cNvCxnSpPr>
              <a:cxnSpLocks/>
            </p:cNvCxnSpPr>
            <p:nvPr/>
          </p:nvCxnSpPr>
          <p:spPr>
            <a:xfrm>
              <a:off x="7355384" y="4804455"/>
              <a:ext cx="620960" cy="2324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07358E4-2288-066A-848D-C4AA4FA134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3615" y="4693202"/>
              <a:ext cx="573623" cy="2324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 descr="A picture containing circle, graphics, design&#10;&#10;Description automatically generated">
            <a:extLst>
              <a:ext uri="{FF2B5EF4-FFF2-40B4-BE49-F238E27FC236}">
                <a16:creationId xmlns:a16="http://schemas.microsoft.com/office/drawing/2014/main" id="{3F47D8D5-4753-7EB7-2777-7D6F41FC9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639" y="2430942"/>
            <a:ext cx="937511" cy="9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0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2EF818-82D9-4128-A455-D5D9F7DD22F3}"/>
              </a:ext>
            </a:extLst>
          </p:cNvPr>
          <p:cNvSpPr txBox="1"/>
          <p:nvPr/>
        </p:nvSpPr>
        <p:spPr>
          <a:xfrm>
            <a:off x="3982680" y="243494"/>
            <a:ext cx="560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Theme 3 Overview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519110-8FB0-51EF-130B-4FD61D63AD7B}"/>
              </a:ext>
            </a:extLst>
          </p:cNvPr>
          <p:cNvGrpSpPr/>
          <p:nvPr/>
        </p:nvGrpSpPr>
        <p:grpSpPr>
          <a:xfrm>
            <a:off x="728248" y="1127745"/>
            <a:ext cx="9992010" cy="5450103"/>
            <a:chOff x="584503" y="1420161"/>
            <a:chExt cx="9992010" cy="545010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0B1890-245F-B067-4233-A33F14DCF790}"/>
                </a:ext>
              </a:extLst>
            </p:cNvPr>
            <p:cNvSpPr/>
            <p:nvPr/>
          </p:nvSpPr>
          <p:spPr>
            <a:xfrm>
              <a:off x="3976908" y="1420161"/>
              <a:ext cx="3202857" cy="2746729"/>
            </a:xfrm>
            <a:prstGeom prst="ellipse">
              <a:avLst/>
            </a:prstGeom>
            <a:solidFill>
              <a:srgbClr val="7157FF"/>
            </a:solidFill>
            <a:ln w="28575">
              <a:solidFill>
                <a:srgbClr val="7157FF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2000" b="1" dirty="0">
                <a:solidFill>
                  <a:prstClr val="white"/>
                </a:solidFill>
                <a:latin typeface="Arial Nova" panose="020B0604020202020204" pitchFamily="34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Theme 3: Empowering and Investing in Our Young People (€</a:t>
              </a:r>
              <a:r>
                <a:rPr lang="en-GB" sz="20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123</a:t>
              </a: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m)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1189418-F066-8FB9-7862-17A84537C116}"/>
                </a:ext>
              </a:extLst>
            </p:cNvPr>
            <p:cNvSpPr/>
            <p:nvPr/>
          </p:nvSpPr>
          <p:spPr>
            <a:xfrm>
              <a:off x="7871334" y="1672112"/>
              <a:ext cx="2705179" cy="2087407"/>
            </a:xfrm>
            <a:prstGeom prst="ellipse">
              <a:avLst/>
            </a:prstGeom>
            <a:solidFill>
              <a:srgbClr val="7157FF"/>
            </a:solidFill>
            <a:ln w="28575">
              <a:solidFill>
                <a:srgbClr val="7157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3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.2 PEACEPLUS Youth Programme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(€47m)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7,500 completing training schemes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A53B7C-7866-BEDD-77E3-09B04C57CF6B}"/>
                </a:ext>
              </a:extLst>
            </p:cNvPr>
            <p:cNvSpPr/>
            <p:nvPr/>
          </p:nvSpPr>
          <p:spPr>
            <a:xfrm>
              <a:off x="4258237" y="4706366"/>
              <a:ext cx="2640198" cy="2163898"/>
            </a:xfrm>
            <a:prstGeom prst="ellipse">
              <a:avLst/>
            </a:prstGeom>
            <a:solidFill>
              <a:srgbClr val="7157FF"/>
            </a:solidFill>
            <a:ln w="28575">
              <a:solidFill>
                <a:srgbClr val="7157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3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.3 Youth Mental Health and Wellbeing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(€25m)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56,000 completions in training 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516319-3E37-1133-2FED-2F9EA70A499E}"/>
                </a:ext>
              </a:extLst>
            </p:cNvPr>
            <p:cNvSpPr/>
            <p:nvPr/>
          </p:nvSpPr>
          <p:spPr>
            <a:xfrm>
              <a:off x="584503" y="1420161"/>
              <a:ext cx="2700836" cy="2367177"/>
            </a:xfrm>
            <a:prstGeom prst="ellipse">
              <a:avLst/>
            </a:prstGeom>
            <a:solidFill>
              <a:srgbClr val="7157FF"/>
            </a:solidFill>
            <a:ln w="28575">
              <a:solidFill>
                <a:srgbClr val="7157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prstClr val="white"/>
                  </a:solidFill>
                  <a:latin typeface="Arial Nova" panose="020B0604020202020204" pitchFamily="34" charset="0"/>
                </a:rPr>
                <a:t>3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.1 Shared Learning Together Education Programme (€51.3m)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ova" panose="020B0604020202020204" pitchFamily="34" charset="0"/>
                  <a:ea typeface="+mn-ea"/>
                  <a:cs typeface="+mn-cs"/>
                </a:rPr>
                <a:t>106,971 pupils/young people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59E8F0B-83C5-7BDD-152B-9C22B96B46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24702" y="2793525"/>
              <a:ext cx="752206" cy="15734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9FEEE70-EFBF-3432-6F37-872FEB7070F3}"/>
                </a:ext>
              </a:extLst>
            </p:cNvPr>
            <p:cNvCxnSpPr>
              <a:cxnSpLocks/>
              <a:stCxn id="4" idx="6"/>
              <a:endCxn id="6" idx="2"/>
            </p:cNvCxnSpPr>
            <p:nvPr/>
          </p:nvCxnSpPr>
          <p:spPr>
            <a:xfrm flipV="1">
              <a:off x="7179765" y="2715816"/>
              <a:ext cx="691569" cy="777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0C7CA9B-11CA-D242-0AFB-49172EB3CE6E}"/>
                </a:ext>
              </a:extLst>
            </p:cNvPr>
            <p:cNvCxnSpPr>
              <a:cxnSpLocks/>
            </p:cNvCxnSpPr>
            <p:nvPr/>
          </p:nvCxnSpPr>
          <p:spPr>
            <a:xfrm>
              <a:off x="5565045" y="4166890"/>
              <a:ext cx="0" cy="5405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 descr="A white letter on a purple background&#10;&#10;Description automatically generated with low confidence">
            <a:extLst>
              <a:ext uri="{FF2B5EF4-FFF2-40B4-BE49-F238E27FC236}">
                <a16:creationId xmlns:a16="http://schemas.microsoft.com/office/drawing/2014/main" id="{077C7C8D-433E-97A5-08D5-14F61974D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106" y="1201175"/>
            <a:ext cx="831979" cy="8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5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1055</Words>
  <Application>Microsoft Office PowerPoint</Application>
  <PresentationFormat>Widescreen</PresentationFormat>
  <Paragraphs>290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PGothic</vt:lpstr>
      <vt:lpstr>Arial</vt:lpstr>
      <vt:lpstr>Arial Black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Karyn McNiece</dc:creator>
  <cp:lastModifiedBy>Amy Rodgers</cp:lastModifiedBy>
  <cp:revision>47</cp:revision>
  <dcterms:created xsi:type="dcterms:W3CDTF">2023-06-19T15:50:50Z</dcterms:created>
  <dcterms:modified xsi:type="dcterms:W3CDTF">2023-06-28T13:41:58Z</dcterms:modified>
</cp:coreProperties>
</file>