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88" r:id="rId5"/>
  </p:sldMasterIdLst>
  <p:notesMasterIdLst>
    <p:notesMasterId r:id="rId66"/>
  </p:notesMasterIdLst>
  <p:sldIdLst>
    <p:sldId id="260" r:id="rId6"/>
    <p:sldId id="269" r:id="rId7"/>
    <p:sldId id="275" r:id="rId8"/>
    <p:sldId id="276" r:id="rId9"/>
    <p:sldId id="277" r:id="rId10"/>
    <p:sldId id="278" r:id="rId11"/>
    <p:sldId id="282" r:id="rId12"/>
    <p:sldId id="279" r:id="rId13"/>
    <p:sldId id="604" r:id="rId14"/>
    <p:sldId id="284" r:id="rId15"/>
    <p:sldId id="317" r:id="rId16"/>
    <p:sldId id="335" r:id="rId17"/>
    <p:sldId id="327" r:id="rId18"/>
    <p:sldId id="348" r:id="rId19"/>
    <p:sldId id="328" r:id="rId20"/>
    <p:sldId id="349" r:id="rId21"/>
    <p:sldId id="350" r:id="rId22"/>
    <p:sldId id="359" r:id="rId23"/>
    <p:sldId id="356" r:id="rId24"/>
    <p:sldId id="341" r:id="rId25"/>
    <p:sldId id="330" r:id="rId26"/>
    <p:sldId id="606" r:id="rId27"/>
    <p:sldId id="320" r:id="rId28"/>
    <p:sldId id="331" r:id="rId29"/>
    <p:sldId id="352" r:id="rId30"/>
    <p:sldId id="357" r:id="rId31"/>
    <p:sldId id="358" r:id="rId32"/>
    <p:sldId id="351" r:id="rId33"/>
    <p:sldId id="354" r:id="rId34"/>
    <p:sldId id="355" r:id="rId35"/>
    <p:sldId id="402" r:id="rId36"/>
    <p:sldId id="258" r:id="rId37"/>
    <p:sldId id="400" r:id="rId38"/>
    <p:sldId id="398" r:id="rId39"/>
    <p:sldId id="362" r:id="rId40"/>
    <p:sldId id="607" r:id="rId41"/>
    <p:sldId id="281" r:id="rId42"/>
    <p:sldId id="746" r:id="rId43"/>
    <p:sldId id="747" r:id="rId44"/>
    <p:sldId id="789" r:id="rId45"/>
    <p:sldId id="630" r:id="rId46"/>
    <p:sldId id="790" r:id="rId47"/>
    <p:sldId id="791" r:id="rId48"/>
    <p:sldId id="612" r:id="rId49"/>
    <p:sldId id="613" r:id="rId50"/>
    <p:sldId id="793" r:id="rId51"/>
    <p:sldId id="804" r:id="rId52"/>
    <p:sldId id="257" r:id="rId53"/>
    <p:sldId id="806" r:id="rId54"/>
    <p:sldId id="807" r:id="rId55"/>
    <p:sldId id="808" r:id="rId56"/>
    <p:sldId id="809" r:id="rId57"/>
    <p:sldId id="810" r:id="rId58"/>
    <p:sldId id="800" r:id="rId59"/>
    <p:sldId id="811" r:id="rId60"/>
    <p:sldId id="614" r:id="rId61"/>
    <p:sldId id="813" r:id="rId62"/>
    <p:sldId id="814" r:id="rId63"/>
    <p:sldId id="626" r:id="rId64"/>
    <p:sldId id="27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AECE"/>
    <a:srgbClr val="9EA1C6"/>
    <a:srgbClr val="5059A7"/>
    <a:srgbClr val="6A70AE"/>
    <a:srgbClr val="FFDD9C"/>
    <a:srgbClr val="FFC746"/>
    <a:srgbClr val="545C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54" d="100"/>
          <a:sy n="154" d="100"/>
        </p:scale>
        <p:origin x="2826" y="132"/>
      </p:cViewPr>
      <p:guideLst/>
    </p:cSldViewPr>
  </p:slideViewPr>
  <p:notesTextViewPr>
    <p:cViewPr>
      <p:scale>
        <a:sx n="1" d="1"/>
        <a:sy n="1" d="1"/>
      </p:scale>
      <p:origin x="0" y="0"/>
    </p:cViewPr>
  </p:notesTextViewPr>
  <p:notesViewPr>
    <p:cSldViewPr snapToGrid="0">
      <p:cViewPr varScale="1">
        <p:scale>
          <a:sx n="80" d="100"/>
          <a:sy n="80" d="100"/>
        </p:scale>
        <p:origin x="4032"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40D00-4C59-4F3C-A2E9-D78D7C8EA00A}" type="doc">
      <dgm:prSet loTypeId="urn:microsoft.com/office/officeart/2005/8/layout/venn1" loCatId="relationship" qsTypeId="urn:microsoft.com/office/officeart/2005/8/quickstyle/simple1" qsCatId="simple" csTypeId="urn:microsoft.com/office/officeart/2005/8/colors/accent1_2" csCatId="accent1" phldr="1"/>
      <dgm:spPr/>
    </dgm:pt>
    <dgm:pt modelId="{29CB4FF8-DB79-45B0-80A3-9571F8DB860E}">
      <dgm:prSet phldrT="[Text]" custT="1"/>
      <dgm: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24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gm:t>
    </dgm:pt>
    <dgm:pt modelId="{0261E682-575D-478B-A4EE-98721F8FDFC9}" type="parTrans" cxnId="{78388F9F-7BD4-4F25-8E91-BDB6521DF44F}">
      <dgm:prSet/>
      <dgm:spPr/>
      <dgm:t>
        <a:bodyPr/>
        <a:lstStyle/>
        <a:p>
          <a:endParaRPr lang="en-GB"/>
        </a:p>
      </dgm:t>
    </dgm:pt>
    <dgm:pt modelId="{06B44453-D89C-485F-82D5-EE8C86714949}" type="sibTrans" cxnId="{78388F9F-7BD4-4F25-8E91-BDB6521DF44F}">
      <dgm:prSet/>
      <dgm:spPr/>
      <dgm:t>
        <a:bodyPr/>
        <a:lstStyle/>
        <a:p>
          <a:endParaRPr lang="en-GB"/>
        </a:p>
      </dgm:t>
    </dgm:pt>
    <dgm:pt modelId="{12C9E44F-6DD2-495C-A47A-F1BB03676334}">
      <dgm:prSet phldrT="[Text]" custT="1"/>
      <dgm: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ln>
        <a:effectLst/>
      </dgm:spPr>
      <dgm:t>
        <a:bodyPr/>
        <a:lstStyle/>
        <a:p>
          <a:pPr>
            <a:buNone/>
          </a:pPr>
          <a:r>
            <a:rPr lang="en-GB" sz="24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gm:t>
    </dgm:pt>
    <dgm:pt modelId="{8AE7EBD9-26C2-4343-9ACC-75C8F22610AC}" type="parTrans" cxnId="{F1FF7CFA-771E-4B12-AE12-C227E7AA25F4}">
      <dgm:prSet/>
      <dgm:spPr/>
      <dgm:t>
        <a:bodyPr/>
        <a:lstStyle/>
        <a:p>
          <a:endParaRPr lang="en-GB"/>
        </a:p>
      </dgm:t>
    </dgm:pt>
    <dgm:pt modelId="{787F6632-1740-4ECC-81F9-BE532ED32DEA}" type="sibTrans" cxnId="{F1FF7CFA-771E-4B12-AE12-C227E7AA25F4}">
      <dgm:prSet/>
      <dgm:spPr/>
      <dgm:t>
        <a:bodyPr/>
        <a:lstStyle/>
        <a:p>
          <a:endParaRPr lang="en-GB"/>
        </a:p>
      </dgm:t>
    </dgm:pt>
    <dgm:pt modelId="{68B2418D-BED7-45B4-8486-5DFC3662BF24}" type="pres">
      <dgm:prSet presAssocID="{0BD40D00-4C59-4F3C-A2E9-D78D7C8EA00A}" presName="compositeShape" presStyleCnt="0">
        <dgm:presLayoutVars>
          <dgm:chMax val="7"/>
          <dgm:dir/>
          <dgm:resizeHandles val="exact"/>
        </dgm:presLayoutVars>
      </dgm:prSet>
      <dgm:spPr/>
    </dgm:pt>
    <dgm:pt modelId="{9E2B9CE5-FF69-4653-8AEE-D614FD31FDCB}" type="pres">
      <dgm:prSet presAssocID="{29CB4FF8-DB79-45B0-80A3-9571F8DB860E}" presName="circ1" presStyleLbl="vennNode1" presStyleIdx="0" presStyleCnt="2" custLinFactNeighborX="-508" custLinFactNeighborY="-763"/>
      <dgm:spPr/>
    </dgm:pt>
    <dgm:pt modelId="{E6294D07-465C-4F8B-BD9B-2A64BD347CC0}" type="pres">
      <dgm:prSet presAssocID="{29CB4FF8-DB79-45B0-80A3-9571F8DB860E}" presName="circ1Tx" presStyleLbl="revTx" presStyleIdx="0" presStyleCnt="0">
        <dgm:presLayoutVars>
          <dgm:chMax val="0"/>
          <dgm:chPref val="0"/>
          <dgm:bulletEnabled val="1"/>
        </dgm:presLayoutVars>
      </dgm:prSet>
      <dgm:spPr/>
    </dgm:pt>
    <dgm:pt modelId="{EC0F37A4-EEAB-4A2B-A4F4-44E09A7AE279}" type="pres">
      <dgm:prSet presAssocID="{12C9E44F-6DD2-495C-A47A-F1BB03676334}" presName="circ2" presStyleLbl="vennNode1" presStyleIdx="1" presStyleCnt="2"/>
      <dgm:spPr/>
    </dgm:pt>
    <dgm:pt modelId="{E91517DD-E9C3-430A-A7A7-23029A84A0FF}" type="pres">
      <dgm:prSet presAssocID="{12C9E44F-6DD2-495C-A47A-F1BB03676334}" presName="circ2Tx" presStyleLbl="revTx" presStyleIdx="0" presStyleCnt="0">
        <dgm:presLayoutVars>
          <dgm:chMax val="0"/>
          <dgm:chPref val="0"/>
          <dgm:bulletEnabled val="1"/>
        </dgm:presLayoutVars>
      </dgm:prSet>
      <dgm:spPr/>
    </dgm:pt>
  </dgm:ptLst>
  <dgm:cxnLst>
    <dgm:cxn modelId="{CDFCF55A-F5D2-4DDB-9479-117BFE2B9E54}" type="presOf" srcId="{29CB4FF8-DB79-45B0-80A3-9571F8DB860E}" destId="{9E2B9CE5-FF69-4653-8AEE-D614FD31FDCB}" srcOrd="0" destOrd="0" presId="urn:microsoft.com/office/officeart/2005/8/layout/venn1"/>
    <dgm:cxn modelId="{6269448C-E702-480E-91C7-B5C1B34E3927}" type="presOf" srcId="{12C9E44F-6DD2-495C-A47A-F1BB03676334}" destId="{E91517DD-E9C3-430A-A7A7-23029A84A0FF}" srcOrd="1" destOrd="0" presId="urn:microsoft.com/office/officeart/2005/8/layout/venn1"/>
    <dgm:cxn modelId="{5576F1D7-FFA7-4A1C-B73E-69097A1EA76B}" type="presOf" srcId="{12C9E44F-6DD2-495C-A47A-F1BB03676334}" destId="{EC0F37A4-EEAB-4A2B-A4F4-44E09A7AE279}" srcOrd="0" destOrd="0" presId="urn:microsoft.com/office/officeart/2005/8/layout/venn1"/>
    <dgm:cxn modelId="{A1D24BD8-F8E3-4115-9800-A63A0D9FE4C8}" type="presOf" srcId="{29CB4FF8-DB79-45B0-80A3-9571F8DB860E}" destId="{E6294D07-465C-4F8B-BD9B-2A64BD347CC0}" srcOrd="1" destOrd="0" presId="urn:microsoft.com/office/officeart/2005/8/layout/venn1"/>
    <dgm:cxn modelId="{9A3C79D9-F0E2-47FA-B534-F7C853D9C96A}" type="presOf" srcId="{0BD40D00-4C59-4F3C-A2E9-D78D7C8EA00A}" destId="{68B2418D-BED7-45B4-8486-5DFC3662BF24}" srcOrd="0" destOrd="0" presId="urn:microsoft.com/office/officeart/2005/8/layout/venn1"/>
    <dgm:cxn modelId="{F1FF7CFA-771E-4B12-AE12-C227E7AA25F4}" srcId="{0BD40D00-4C59-4F3C-A2E9-D78D7C8EA00A}" destId="{12C9E44F-6DD2-495C-A47A-F1BB03676334}" srcOrd="1" destOrd="0" parTransId="{8AE7EBD9-26C2-4343-9ACC-75C8F22610AC}" sibTransId="{787F6632-1740-4ECC-81F9-BE532ED32DEA}"/>
    <dgm:cxn modelId="{78388F9F-7BD4-4F25-8E91-BDB6521DF44F}" srcId="{0BD40D00-4C59-4F3C-A2E9-D78D7C8EA00A}" destId="{29CB4FF8-DB79-45B0-80A3-9571F8DB860E}" srcOrd="0" destOrd="0" parTransId="{0261E682-575D-478B-A4EE-98721F8FDFC9}" sibTransId="{06B44453-D89C-485F-82D5-EE8C86714949}"/>
    <dgm:cxn modelId="{3923977A-ADB1-4A0D-BD51-CC923C7BCDAD}" type="presParOf" srcId="{68B2418D-BED7-45B4-8486-5DFC3662BF24}" destId="{9E2B9CE5-FF69-4653-8AEE-D614FD31FDCB}" srcOrd="0" destOrd="0" presId="urn:microsoft.com/office/officeart/2005/8/layout/venn1"/>
    <dgm:cxn modelId="{67103375-B4DE-4F0A-9ED5-22866F7CE436}" type="presParOf" srcId="{68B2418D-BED7-45B4-8486-5DFC3662BF24}" destId="{E6294D07-465C-4F8B-BD9B-2A64BD347CC0}" srcOrd="1" destOrd="0" presId="urn:microsoft.com/office/officeart/2005/8/layout/venn1"/>
    <dgm:cxn modelId="{D7A1908C-F0E7-43CB-B256-3CB003360A1A}" type="presParOf" srcId="{68B2418D-BED7-45B4-8486-5DFC3662BF24}" destId="{EC0F37A4-EEAB-4A2B-A4F4-44E09A7AE279}" srcOrd="2" destOrd="0" presId="urn:microsoft.com/office/officeart/2005/8/layout/venn1"/>
    <dgm:cxn modelId="{8AE90797-A7E6-4F7A-B72B-D58A7C34FB88}" type="presParOf" srcId="{68B2418D-BED7-45B4-8486-5DFC3662BF24}" destId="{E91517DD-E9C3-430A-A7A7-23029A84A0FF}"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0">
            <a:schemeClr val="dk1"/>
          </a:lnRef>
          <a:fillRef idx="3">
            <a:schemeClr val="dk1"/>
          </a:fillRef>
          <a:effectRef idx="3">
            <a:schemeClr val="dk1"/>
          </a:effectRef>
          <a:fontRef idx="minor">
            <a:schemeClr val="lt1"/>
          </a:fontRef>
        </dgm:style>
      </dgm:prSet>
      <dgm:spPr>
        <a:xfrm rot="16200000">
          <a:off x="9010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36000" tIns="0" rIns="0" bIns="0" numCol="1" spcCol="1270" anchor="ctr" anchorCtr="0"/>
        <a:lstStyle/>
        <a:p>
          <a:pPr algn="ctr">
            <a:buNone/>
          </a:pPr>
          <a:r>
            <a:rPr lang="en-GB" sz="1200" kern="1200" dirty="0">
              <a:solidFill>
                <a:srgbClr val="FFFFFF"/>
              </a:solidFill>
              <a:latin typeface="Arial Nova" panose="020B0504020202020204" pitchFamily="34" charset="0"/>
              <a:ea typeface="+mn-ea"/>
              <a:cs typeface="+mn-cs"/>
            </a:rPr>
            <a:t>Theme  1</a:t>
          </a:r>
        </a:p>
        <a:p>
          <a:pPr algn="ctr">
            <a:buNone/>
          </a:pPr>
          <a:r>
            <a:rPr lang="en-GB" sz="1400" b="1" kern="1200" dirty="0">
              <a:solidFill>
                <a:srgbClr val="FFFFFF"/>
              </a:solidFill>
              <a:latin typeface="Arial Nova" panose="020B0504020202020204" pitchFamily="34" charset="0"/>
              <a:ea typeface="+mn-ea"/>
              <a:cs typeface="+mn-cs"/>
            </a:rPr>
            <a:t>Building Peaceful and Thriving Communities</a:t>
          </a:r>
        </a:p>
        <a:p>
          <a:pPr algn="ctr">
            <a:buNone/>
          </a:pPr>
          <a:endParaRPr lang="en-GB" sz="1500" b="1" kern="1200" dirty="0">
            <a:solidFill>
              <a:srgbClr val="FFFFFF"/>
            </a:solidFill>
            <a:latin typeface="Arial Nova" panose="020B0504020202020204" pitchFamily="34" charset="0"/>
            <a:ea typeface="+mn-ea"/>
            <a:cs typeface="+mn-cs"/>
          </a:endParaRPr>
        </a:p>
        <a:p>
          <a:pPr algn="ctr">
            <a:buNone/>
          </a:pPr>
          <a:r>
            <a:rPr lang="en-GB" sz="1400" b="1" kern="1200" dirty="0">
              <a:solidFill>
                <a:srgbClr val="FFFFFF"/>
              </a:solidFill>
              <a:latin typeface="Arial Nova" panose="020B0504020202020204" pitchFamily="34" charset="0"/>
              <a:ea typeface="+mn-ea"/>
              <a:cs typeface="+mn-cs"/>
            </a:rPr>
            <a:t>€250m </a:t>
          </a:r>
        </a:p>
      </dgm:t>
    </dgm:pt>
    <dgm:pt modelId="{342001FF-7B22-4F10-BB2F-8CBABC0CABC2}" type="parTrans" cxnId="{75AD1F5C-D012-4725-800A-1D3209CE9D05}">
      <dgm:prSet/>
      <dgm:spPr/>
      <dgm:t>
        <a:bodyPr/>
        <a:lstStyle/>
        <a:p>
          <a:endParaRPr lang="en-GB">
            <a:solidFill>
              <a:schemeClr val="bg1"/>
            </a:solidFill>
          </a:endParaRPr>
        </a:p>
      </dgm:t>
    </dgm:pt>
    <dgm:pt modelId="{A9CAD659-A4E5-4D5D-9445-8D6374A72856}" type="sibTrans" cxnId="{75AD1F5C-D012-4725-800A-1D3209CE9D05}">
      <dgm:prSet/>
      <dgm:spPr/>
      <dgm:t>
        <a:bodyPr/>
        <a:lstStyle/>
        <a:p>
          <a:endParaRPr lang="en-GB">
            <a:solidFill>
              <a:schemeClr val="bg1"/>
            </a:solidFill>
          </a:endParaRPr>
        </a:p>
      </dgm:t>
    </dgm:pt>
    <dgm:pt modelId="{0771CB28-B207-468D-845D-6AF7352E40B3}">
      <dgm:prSet phldrT="[Text]" custT="1">
        <dgm:style>
          <a:lnRef idx="0">
            <a:schemeClr val="dk1"/>
          </a:lnRef>
          <a:fillRef idx="3">
            <a:schemeClr val="dk1"/>
          </a:fillRef>
          <a:effectRef idx="3">
            <a:schemeClr val="dk1"/>
          </a:effectRef>
          <a:fontRef idx="minor">
            <a:schemeClr val="lt1"/>
          </a:fontRef>
        </dgm:style>
      </dgm:prSet>
      <dgm:spPr>
        <a:xfrm rot="16200000">
          <a:off x="1808613" y="-90100"/>
          <a:ext cx="1527827" cy="1708027"/>
        </a:xfrm>
        <a:prstGeom prst="roundRect">
          <a:avLst/>
        </a:prstGeom>
        <a:gradFill rotWithShape="1">
          <a:gsLst>
            <a:gs pos="100000">
              <a:srgbClr val="FFC746"/>
            </a:gs>
            <a:gs pos="10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2</a:t>
          </a:r>
        </a:p>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Delivering Socio- Economic Regeneration &amp; Transformation</a:t>
          </a:r>
        </a:p>
        <a:p>
          <a:pPr marL="0" lvl="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€170m </a:t>
          </a:r>
        </a:p>
      </dgm:t>
    </dgm:pt>
    <dgm:pt modelId="{5338960D-71AA-45B9-8147-8F08861648A1}" type="parTrans" cxnId="{4051A1F3-FA82-4EE3-83AF-562A72718807}">
      <dgm:prSet/>
      <dgm:spPr/>
      <dgm:t>
        <a:bodyPr/>
        <a:lstStyle/>
        <a:p>
          <a:endParaRPr lang="en-GB">
            <a:solidFill>
              <a:schemeClr val="bg1"/>
            </a:solidFill>
          </a:endParaRPr>
        </a:p>
      </dgm:t>
    </dgm:pt>
    <dgm:pt modelId="{614A9F6A-2852-4C52-A288-CB6485551563}" type="sibTrans" cxnId="{4051A1F3-FA82-4EE3-83AF-562A72718807}">
      <dgm:prSet/>
      <dgm:spPr/>
      <dgm:t>
        <a:bodyPr/>
        <a:lstStyle/>
        <a:p>
          <a:endParaRPr lang="en-GB">
            <a:solidFill>
              <a:schemeClr val="bg1"/>
            </a:solidFill>
          </a:endParaRPr>
        </a:p>
      </dgm:t>
    </dgm:pt>
    <dgm:pt modelId="{0220D621-D385-495B-B97E-C1A1E472DEF4}">
      <dgm:prSet phldrT="[Text]" custT="1">
        <dgm:style>
          <a:lnRef idx="0">
            <a:schemeClr val="accent4"/>
          </a:lnRef>
          <a:fillRef idx="3">
            <a:schemeClr val="accent4"/>
          </a:fillRef>
          <a:effectRef idx="3">
            <a:schemeClr val="accent4"/>
          </a:effectRef>
          <a:fontRef idx="minor">
            <a:schemeClr val="lt1"/>
          </a:fontRef>
        </dgm:style>
      </dgm:prSet>
      <dgm:spPr>
        <a:xfrm rot="16200000">
          <a:off x="3523045" y="-90100"/>
          <a:ext cx="1527827" cy="1708027"/>
        </a:xfrm>
        <a:prstGeom prst="roundRect">
          <a:avLst/>
        </a:prstGeom>
        <a:gradFill rotWithShape="0">
          <a:gsLst>
            <a:gs pos="100000">
              <a:srgbClr val="6A70AE">
                <a:alpha val="98000"/>
                <a:lumMod val="95000"/>
                <a:lumOff val="5000"/>
              </a:srgbClr>
            </a:gs>
            <a:gs pos="100000">
              <a:srgbClr val="FFC000">
                <a:satMod val="110000"/>
                <a:lumMod val="100000"/>
                <a:shade val="100000"/>
              </a:srgbClr>
            </a:gs>
            <a:gs pos="100000">
              <a:srgbClr val="6A70AE">
                <a:lumMod val="99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36000" tIns="0" rIns="0" bIns="0" numCol="1" spcCol="1270" anchor="ctr" anchorCtr="0"/>
        <a:lstStyle/>
        <a:p>
          <a:pPr marL="0" lvl="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Theme 3 </a:t>
          </a:r>
        </a:p>
        <a:p>
          <a:pPr marL="0" lvl="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Empowering and Investing in Our Young People</a:t>
          </a:r>
        </a:p>
        <a:p>
          <a:pPr marL="0" lvl="0" algn="ctr" defTabSz="622300">
            <a:lnSpc>
              <a:spcPct val="90000"/>
            </a:lnSpc>
            <a:spcBef>
              <a:spcPct val="0"/>
            </a:spcBef>
            <a:spcAft>
              <a:spcPct val="35000"/>
            </a:spcAft>
            <a:buNone/>
          </a:pPr>
          <a:endParaRPr lang="en-GB" sz="1400" kern="1200" dirty="0">
            <a:solidFill>
              <a:srgbClr val="FFFFFF"/>
            </a:solidFill>
            <a:latin typeface="Arial Nova" panose="020B0504020202020204" pitchFamily="34" charset="0"/>
            <a:ea typeface="+mn-ea"/>
            <a:cs typeface="+mn-cs"/>
          </a:endParaRPr>
        </a:p>
        <a:p>
          <a:pPr marL="0" lvl="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€123m </a:t>
          </a:r>
        </a:p>
      </dgm:t>
    </dgm:pt>
    <dgm:pt modelId="{BAF24426-D353-4A1D-936B-F33955872A79}" type="parTrans" cxnId="{0B046063-D2DD-4D35-AC55-E58397FC625C}">
      <dgm:prSet/>
      <dgm:spPr/>
      <dgm:t>
        <a:bodyPr/>
        <a:lstStyle/>
        <a:p>
          <a:endParaRPr lang="en-GB">
            <a:solidFill>
              <a:schemeClr val="bg1"/>
            </a:solidFill>
          </a:endParaRPr>
        </a:p>
      </dgm:t>
    </dgm:pt>
    <dgm:pt modelId="{0B5ACB09-BE4C-48A6-8EE9-2A023835AE9D}" type="sibTrans" cxnId="{0B046063-D2DD-4D35-AC55-E58397FC625C}">
      <dgm:prSet/>
      <dgm:spPr/>
      <dgm:t>
        <a:bodyPr/>
        <a:lstStyle/>
        <a:p>
          <a:endParaRPr lang="en-GB">
            <a:solidFill>
              <a:schemeClr val="bg1"/>
            </a:solidFill>
          </a:endParaRPr>
        </a:p>
      </dgm:t>
    </dgm:pt>
    <dgm:pt modelId="{55E2CA4B-DC04-4B50-BFC2-368A0DC8F4D2}">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Theme 4</a:t>
          </a: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Healthy and Inclusive Communities</a:t>
          </a:r>
        </a:p>
        <a:p>
          <a:pPr marL="0" lvl="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€172m </a:t>
          </a:r>
        </a:p>
      </dgm:t>
    </dgm:pt>
    <dgm:pt modelId="{F2A25DE6-6676-4805-A972-2356303C68F9}" type="parTrans" cxnId="{EFD898D8-F8E7-4572-9734-FE39DE5A0300}">
      <dgm:prSet/>
      <dgm:spPr/>
      <dgm:t>
        <a:bodyPr/>
        <a:lstStyle/>
        <a:p>
          <a:endParaRPr lang="en-GB">
            <a:solidFill>
              <a:schemeClr val="bg1"/>
            </a:solidFill>
          </a:endParaRPr>
        </a:p>
      </dgm:t>
    </dgm:pt>
    <dgm:pt modelId="{87906D4F-40E7-4F1A-AD4C-CCA7B174A2A0}" type="sibTrans" cxnId="{EFD898D8-F8E7-4572-9734-FE39DE5A0300}">
      <dgm:prSet/>
      <dgm:spPr/>
      <dgm:t>
        <a:bodyPr/>
        <a:lstStyle/>
        <a:p>
          <a:endParaRPr lang="en-GB">
            <a:solidFill>
              <a:schemeClr val="bg1"/>
            </a:solidFill>
          </a:endParaRPr>
        </a:p>
      </dgm:t>
    </dgm:pt>
    <dgm:pt modelId="{BAFB3587-1376-4C4F-A82D-2FEA15C27E5C}">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buNone/>
          </a:pPr>
          <a:r>
            <a:rPr lang="en-GB" sz="1400" dirty="0">
              <a:solidFill>
                <a:srgbClr val="FFFFFF"/>
              </a:solidFill>
              <a:latin typeface="Arial Nova" panose="020B0504020202020204" pitchFamily="34" charset="0"/>
              <a:ea typeface="+mn-ea"/>
              <a:cs typeface="+mn-cs"/>
            </a:rPr>
            <a:t>Theme 5 </a:t>
          </a:r>
        </a:p>
        <a:p>
          <a:pPr algn="ctr">
            <a:buNone/>
          </a:pPr>
          <a:r>
            <a:rPr lang="en-GB" sz="1400" b="1" dirty="0">
              <a:solidFill>
                <a:srgbClr val="FFFFFF"/>
              </a:solidFill>
              <a:latin typeface="Arial Nova" panose="020B0504020202020204" pitchFamily="34" charset="0"/>
              <a:ea typeface="+mn-ea"/>
              <a:cs typeface="+mn-cs"/>
            </a:rPr>
            <a:t>Supporting a Sustainable Future</a:t>
          </a:r>
        </a:p>
        <a:p>
          <a:pPr algn="ctr">
            <a:buNone/>
          </a:pPr>
          <a:endParaRPr lang="en-GB" sz="1400" b="1" dirty="0">
            <a:solidFill>
              <a:srgbClr val="FFFFFF"/>
            </a:solidFill>
            <a:latin typeface="Arial Nova" panose="020B0504020202020204" pitchFamily="34" charset="0"/>
            <a:ea typeface="+mn-ea"/>
            <a:cs typeface="+mn-cs"/>
          </a:endParaRPr>
        </a:p>
        <a:p>
          <a:pPr algn="ctr">
            <a:buNone/>
          </a:pPr>
          <a:r>
            <a:rPr lang="en-GB" sz="1400" b="1" dirty="0">
              <a:solidFill>
                <a:srgbClr val="FFFFFF"/>
              </a:solidFill>
              <a:latin typeface="Arial Nova" panose="020B0504020202020204" pitchFamily="34" charset="0"/>
              <a:ea typeface="+mn-ea"/>
              <a:cs typeface="+mn-cs"/>
            </a:rPr>
            <a:t>€303m</a:t>
          </a:r>
        </a:p>
      </dgm:t>
    </dgm:pt>
    <dgm:pt modelId="{784EFB23-B4C3-4D73-BC50-9A00CA41718E}" type="parTrans" cxnId="{BBE2F28D-2B20-4D38-8561-0F75DF7E940C}">
      <dgm:prSet/>
      <dgm:spPr/>
      <dgm:t>
        <a:bodyPr/>
        <a:lstStyle/>
        <a:p>
          <a:endParaRPr lang="en-GB">
            <a:solidFill>
              <a:schemeClr val="bg1"/>
            </a:solidFill>
          </a:endParaRPr>
        </a:p>
      </dgm:t>
    </dgm:pt>
    <dgm:pt modelId="{D3FD9101-D736-4264-9E43-679ED76D4F47}" type="sibTrans" cxnId="{BBE2F28D-2B20-4D38-8561-0F75DF7E940C}">
      <dgm:prSet/>
      <dgm:spPr/>
      <dgm:t>
        <a:bodyPr/>
        <a:lstStyle/>
        <a:p>
          <a:endParaRPr lang="en-GB">
            <a:solidFill>
              <a:schemeClr val="bg1"/>
            </a:solidFill>
          </a:endParaRPr>
        </a:p>
      </dgm:t>
    </dgm:pt>
    <dgm:pt modelId="{41B1F45F-A0E6-4826-A7F2-F6DC2944DCEA}">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lnSpc>
              <a:spcPct val="90000"/>
            </a:lnSpc>
            <a:buNone/>
          </a:pPr>
          <a:r>
            <a:rPr lang="en-GB" sz="1400" dirty="0">
              <a:solidFill>
                <a:srgbClr val="FFFFFF"/>
              </a:solidFill>
              <a:latin typeface="Arial Nova" panose="020B0504020202020204" pitchFamily="34" charset="0"/>
              <a:ea typeface="+mn-ea"/>
              <a:cs typeface="+mn-cs"/>
            </a:rPr>
            <a:t>Theme 6: </a:t>
          </a:r>
        </a:p>
        <a:p>
          <a:pPr algn="ctr">
            <a:lnSpc>
              <a:spcPct val="90000"/>
            </a:lnSpc>
            <a:buNone/>
          </a:pPr>
          <a:r>
            <a:rPr lang="en-GB" sz="1400" b="1" dirty="0">
              <a:solidFill>
                <a:srgbClr val="FFFFFF"/>
              </a:solidFill>
              <a:latin typeface="Arial Nova" panose="020B0504020202020204" pitchFamily="34" charset="0"/>
              <a:ea typeface="+mn-ea"/>
              <a:cs typeface="+mn-cs"/>
            </a:rPr>
            <a:t>Building and Embedding Partnership and Collaboration</a:t>
          </a:r>
        </a:p>
        <a:p>
          <a:pPr algn="ctr">
            <a:lnSpc>
              <a:spcPct val="150000"/>
            </a:lnSpc>
            <a:buNone/>
          </a:pPr>
          <a:r>
            <a:rPr lang="en-GB" sz="1400" b="1" dirty="0">
              <a:solidFill>
                <a:srgbClr val="FFFFFF"/>
              </a:solidFill>
              <a:latin typeface="Arial Nova" panose="020B0504020202020204" pitchFamily="34" charset="0"/>
              <a:ea typeface="+mn-ea"/>
              <a:cs typeface="+mn-cs"/>
            </a:rPr>
            <a:t>€52m </a:t>
          </a:r>
        </a:p>
      </dgm:t>
    </dgm:pt>
    <dgm:pt modelId="{68A2623A-739B-4159-8D26-3BE4A70C44E5}" type="parTrans" cxnId="{6C08F398-CEED-4D0B-8B47-453795AD1F12}">
      <dgm:prSet/>
      <dgm:spPr/>
      <dgm:t>
        <a:bodyPr/>
        <a:lstStyle/>
        <a:p>
          <a:endParaRPr lang="en-GB">
            <a:solidFill>
              <a:schemeClr val="bg1"/>
            </a:solidFill>
          </a:endParaRPr>
        </a:p>
      </dgm:t>
    </dgm:pt>
    <dgm:pt modelId="{67B05FB1-8A97-4594-A797-51B87B8CD99D}" type="sibTrans" cxnId="{6C08F398-CEED-4D0B-8B47-453795AD1F12}">
      <dgm:prSet/>
      <dgm:spPr/>
      <dgm:t>
        <a:bodyPr/>
        <a:lstStyle/>
        <a:p>
          <a:endParaRPr lang="en-GB">
            <a:solidFill>
              <a:schemeClr val="bg1"/>
            </a:solidFill>
          </a:endParaRPr>
        </a:p>
      </dgm:t>
    </dgm:pt>
    <dgm:pt modelId="{2BC15C70-4622-40E2-8E94-A29A52535ED9}">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marL="114300" lvl="1"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gm:t>
    </dgm:pt>
    <dgm:pt modelId="{43BF5D5D-91D0-41B1-A2F9-52DF225CA5BA}" type="parTrans" cxnId="{1905A961-1FE0-46D7-89ED-CBE4C01889AE}">
      <dgm:prSet/>
      <dgm:spPr/>
      <dgm:t>
        <a:bodyPr/>
        <a:lstStyle/>
        <a:p>
          <a:endParaRPr lang="en-GB">
            <a:solidFill>
              <a:schemeClr val="bg1"/>
            </a:solidFill>
          </a:endParaRPr>
        </a:p>
      </dgm:t>
    </dgm:pt>
    <dgm:pt modelId="{66FBA60A-3B4E-4D65-9974-B3F6B565D9DA}" type="sibTrans" cxnId="{1905A961-1FE0-46D7-89ED-CBE4C01889AE}">
      <dgm:prSet/>
      <dgm:spPr/>
      <dgm:t>
        <a:bodyPr/>
        <a:lstStyle/>
        <a:p>
          <a:endParaRPr lang="en-GB">
            <a:solidFill>
              <a:schemeClr val="bg1"/>
            </a:solidFill>
          </a:endParaRPr>
        </a:p>
      </dgm:t>
    </dgm:pt>
    <dgm:pt modelId="{57C526E8-CE39-49D2-9D20-8CF92AA23AE9}">
      <dgm:prSet custT="1">
        <dgm:style>
          <a:lnRef idx="0">
            <a:schemeClr val="dk1"/>
          </a:lnRef>
          <a:fillRef idx="3">
            <a:schemeClr val="dk1"/>
          </a:fillRef>
          <a:effectRef idx="3">
            <a:schemeClr val="dk1"/>
          </a:effectRef>
          <a:fontRef idx="minor">
            <a:schemeClr val="lt1"/>
          </a:fontRef>
        </dgm:style>
      </dgm:prSet>
      <dgm: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7DE3E94B-703B-437C-8F69-EFE819B21DEF}" type="parTrans" cxnId="{8791FF36-50AA-4E3F-BB29-9A8FE8A43FF1}">
      <dgm:prSet/>
      <dgm:spPr/>
      <dgm:t>
        <a:bodyPr/>
        <a:lstStyle/>
        <a:p>
          <a:endParaRPr lang="en-GB">
            <a:solidFill>
              <a:schemeClr val="bg1"/>
            </a:solidFill>
          </a:endParaRPr>
        </a:p>
      </dgm:t>
    </dgm:pt>
    <dgm:pt modelId="{03A9541B-F7A8-4D4F-9FE5-D87B54A701C1}" type="sibTrans" cxnId="{8791FF36-50AA-4E3F-BB29-9A8FE8A43FF1}">
      <dgm:prSet/>
      <dgm:spPr/>
      <dgm:t>
        <a:bodyPr/>
        <a:lstStyle/>
        <a:p>
          <a:endParaRPr lang="en-GB">
            <a:solidFill>
              <a:schemeClr val="bg1"/>
            </a:solidFill>
          </a:endParaRPr>
        </a:p>
      </dgm:t>
    </dgm:pt>
    <dgm:pt modelId="{91BCA23C-EE64-41C4-AB79-CF7D24DDCF96}">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lnSpc>
              <a:spcPct val="90000"/>
            </a:lnSpc>
            <a:buChar char="•"/>
          </a:pPr>
          <a:endParaRPr lang="en-GB" sz="1400" dirty="0">
            <a:solidFill>
              <a:srgbClr val="FFFFFF"/>
            </a:solidFill>
            <a:latin typeface="Arial Nova" panose="020B0504020202020204" pitchFamily="34" charset="0"/>
            <a:ea typeface="+mn-ea"/>
            <a:cs typeface="+mn-cs"/>
          </a:endParaRPr>
        </a:p>
      </dgm:t>
    </dgm:pt>
    <dgm:pt modelId="{3241A7CA-B422-4BA6-A8F8-8B801414EEA8}" type="parTrans" cxnId="{FD2BD279-94FC-49EA-919F-F611591908FD}">
      <dgm:prSet/>
      <dgm:spPr/>
      <dgm:t>
        <a:bodyPr/>
        <a:lstStyle/>
        <a:p>
          <a:endParaRPr lang="en-GB">
            <a:solidFill>
              <a:schemeClr val="bg1"/>
            </a:solidFill>
          </a:endParaRPr>
        </a:p>
      </dgm:t>
    </dgm:pt>
    <dgm:pt modelId="{C05F943A-0A9F-4DFB-8DF9-0D4BF07730DE}" type="sibTrans" cxnId="{FD2BD279-94FC-49EA-919F-F611591908FD}">
      <dgm:prSet/>
      <dgm:spPr/>
      <dgm:t>
        <a:bodyPr/>
        <a:lstStyle/>
        <a:p>
          <a:endParaRPr lang="en-GB">
            <a:solidFill>
              <a:schemeClr val="bg1"/>
            </a:solidFill>
          </a:endParaRPr>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2000000" custLinFactX="-9200" custLinFactNeighborX="-100000">
        <dgm:presLayoutVars>
          <dgm:bulletEnabled val="1"/>
        </dgm:presLayoutVars>
      </dgm:prSet>
      <dgm:spPr>
        <a:xfrm rot="16200000">
          <a:off x="128380" y="-128380"/>
          <a:ext cx="1545843" cy="1802604"/>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2000000">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2000000">
        <dgm:presLayoutVars>
          <dgm:bulletEnabled val="1"/>
        </dgm:presLayoutVars>
      </dgm:prSet>
      <dgm:spPr>
        <a:xfrm rot="16200000">
          <a:off x="3751418" y="-128380"/>
          <a:ext cx="1545843" cy="1802604"/>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2000000">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2000000">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2000000">
        <dgm:presLayoutVars>
          <dgm:bulletEnabled val="1"/>
        </dgm:presLayoutVars>
      </dgm:prSet>
      <dgm:spPr>
        <a:prstGeom prst="roundRect">
          <a:avLst/>
        </a:prstGeom>
      </dgm:spPr>
    </dgm:pt>
  </dgm:ptLst>
  <dgm:cxnLst>
    <dgm:cxn modelId="{A2AAE025-9C39-474B-BA38-577A572652F1}" type="presOf" srcId="{91BCA23C-EE64-41C4-AB79-CF7D24DDCF96}" destId="{59823D60-23F0-4C03-BE13-FD3B217EC9EA}" srcOrd="0" destOrd="1" presId="urn:microsoft.com/office/officeart/2005/8/layout/hList6"/>
    <dgm:cxn modelId="{00211229-5F55-45FE-8BE2-43320CD81057}" type="presOf" srcId="{6A38D1C2-DA48-477C-A404-CC34C722E2E4}" destId="{371FEF1E-DC97-44C5-A3EB-D27D203A2C33}" srcOrd="0" destOrd="0" presId="urn:microsoft.com/office/officeart/2005/8/layout/hList6"/>
    <dgm:cxn modelId="{8791FF36-50AA-4E3F-BB29-9A8FE8A43FF1}" srcId="{BAFB3587-1376-4C4F-A82D-2FEA15C27E5C}" destId="{57C526E8-CE39-49D2-9D20-8CF92AA23AE9}" srcOrd="0" destOrd="0" parTransId="{7DE3E94B-703B-437C-8F69-EFE819B21DEF}" sibTransId="{03A9541B-F7A8-4D4F-9FE5-D87B54A701C1}"/>
    <dgm:cxn modelId="{75AD1F5C-D012-4725-800A-1D3209CE9D05}" srcId="{B0A1222F-FFC6-40D2-9933-A2DFCC113D60}" destId="{6A38D1C2-DA48-477C-A404-CC34C722E2E4}" srcOrd="0" destOrd="0" parTransId="{342001FF-7B22-4F10-BB2F-8CBABC0CABC2}" sibTransId="{A9CAD659-A4E5-4D5D-9445-8D6374A72856}"/>
    <dgm:cxn modelId="{1905A961-1FE0-46D7-89ED-CBE4C01889AE}" srcId="{55E2CA4B-DC04-4B50-BFC2-368A0DC8F4D2}" destId="{2BC15C70-4622-40E2-8E94-A29A52535ED9}" srcOrd="0" destOrd="0" parTransId="{43BF5D5D-91D0-41B1-A2F9-52DF225CA5BA}" sibTransId="{66FBA60A-3B4E-4D65-9974-B3F6B565D9DA}"/>
    <dgm:cxn modelId="{0B046063-D2DD-4D35-AC55-E58397FC625C}" srcId="{B0A1222F-FFC6-40D2-9933-A2DFCC113D60}" destId="{0220D621-D385-495B-B97E-C1A1E472DEF4}" srcOrd="2" destOrd="0" parTransId="{BAF24426-D353-4A1D-936B-F33955872A79}" sibTransId="{0B5ACB09-BE4C-48A6-8EE9-2A023835AE9D}"/>
    <dgm:cxn modelId="{58153366-B633-4272-BA5D-0D34FA3614B3}" type="presOf" srcId="{55E2CA4B-DC04-4B50-BFC2-368A0DC8F4D2}" destId="{5096A1B6-7851-49CE-B5A0-E01C398B0303}" srcOrd="0" destOrd="0" presId="urn:microsoft.com/office/officeart/2005/8/layout/hList6"/>
    <dgm:cxn modelId="{9E8DE249-7B24-4DFE-80BE-979C37A845D5}" type="presOf" srcId="{0220D621-D385-495B-B97E-C1A1E472DEF4}" destId="{0DC863C4-3284-40CC-9EA3-72E33848D2FD}" srcOrd="0" destOrd="0" presId="urn:microsoft.com/office/officeart/2005/8/layout/hList6"/>
    <dgm:cxn modelId="{B5731C57-3711-45B7-B922-BE9F6506E3B0}" type="presOf" srcId="{BAFB3587-1376-4C4F-A82D-2FEA15C27E5C}" destId="{632A4198-5AED-4D09-B244-94E22E15D13D}" srcOrd="0" destOrd="0" presId="urn:microsoft.com/office/officeart/2005/8/layout/hList6"/>
    <dgm:cxn modelId="{72CE2479-0C33-4148-978F-3AB42C30BCFC}" type="presOf" srcId="{41B1F45F-A0E6-4826-A7F2-F6DC2944DCEA}" destId="{59823D60-23F0-4C03-BE13-FD3B217EC9EA}" srcOrd="0" destOrd="0" presId="urn:microsoft.com/office/officeart/2005/8/layout/hList6"/>
    <dgm:cxn modelId="{FD2BD279-94FC-49EA-919F-F611591908FD}" srcId="{41B1F45F-A0E6-4826-A7F2-F6DC2944DCEA}" destId="{91BCA23C-EE64-41C4-AB79-CF7D24DDCF96}" srcOrd="0" destOrd="0" parTransId="{3241A7CA-B422-4BA6-A8F8-8B801414EEA8}" sibTransId="{C05F943A-0A9F-4DFB-8DF9-0D4BF07730DE}"/>
    <dgm:cxn modelId="{BBE2F28D-2B20-4D38-8561-0F75DF7E940C}" srcId="{B0A1222F-FFC6-40D2-9933-A2DFCC113D60}" destId="{BAFB3587-1376-4C4F-A82D-2FEA15C27E5C}" srcOrd="4" destOrd="0" parTransId="{784EFB23-B4C3-4D73-BC50-9A00CA41718E}" sibTransId="{D3FD9101-D736-4264-9E43-679ED76D4F47}"/>
    <dgm:cxn modelId="{6C08F398-CEED-4D0B-8B47-453795AD1F12}" srcId="{B0A1222F-FFC6-40D2-9933-A2DFCC113D60}" destId="{41B1F45F-A0E6-4826-A7F2-F6DC2944DCEA}" srcOrd="5" destOrd="0" parTransId="{68A2623A-739B-4159-8D26-3BE4A70C44E5}" sibTransId="{67B05FB1-8A97-4594-A797-51B87B8CD99D}"/>
    <dgm:cxn modelId="{1BB1699D-5BAF-468B-9FAF-1B7A0FF7426F}" type="presOf" srcId="{2BC15C70-4622-40E2-8E94-A29A52535ED9}" destId="{5096A1B6-7851-49CE-B5A0-E01C398B0303}" srcOrd="0" destOrd="1" presId="urn:microsoft.com/office/officeart/2005/8/layout/hList6"/>
    <dgm:cxn modelId="{DDE606A6-0D6D-478F-9CC7-61E663ABA63B}" type="presOf" srcId="{57C526E8-CE39-49D2-9D20-8CF92AA23AE9}" destId="{632A4198-5AED-4D09-B244-94E22E15D13D}" srcOrd="0" destOrd="1" presId="urn:microsoft.com/office/officeart/2005/8/layout/hList6"/>
    <dgm:cxn modelId="{B46419ED-D6E1-4AF6-859F-70F5492B9D8B}" type="presOf" srcId="{0771CB28-B207-468D-845D-6AF7352E40B3}" destId="{E2F5859C-771A-4614-BE5E-BA8F90B68A9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2A93ACDD-4149-4DF3-A1CF-D89314B349A7}" type="presOf" srcId="{B0A1222F-FFC6-40D2-9933-A2DFCC113D60}" destId="{C862EE6D-7B03-49F8-A034-3A4613BD2311}" srcOrd="0" destOrd="0" presId="urn:microsoft.com/office/officeart/2005/8/layout/hList6"/>
    <dgm:cxn modelId="{001A1316-B2E7-4201-9A01-E4D485DC2122}" type="presParOf" srcId="{C862EE6D-7B03-49F8-A034-3A4613BD2311}" destId="{371FEF1E-DC97-44C5-A3EB-D27D203A2C33}" srcOrd="0" destOrd="0" presId="urn:microsoft.com/office/officeart/2005/8/layout/hList6"/>
    <dgm:cxn modelId="{43136C12-B8DF-40DF-A05B-0FC4950996C3}" type="presParOf" srcId="{C862EE6D-7B03-49F8-A034-3A4613BD2311}" destId="{EF764C87-0CB6-4281-A6E0-A54355725AAD}" srcOrd="1" destOrd="0" presId="urn:microsoft.com/office/officeart/2005/8/layout/hList6"/>
    <dgm:cxn modelId="{92A73307-6325-4DF8-A43F-3969F004FF2F}" type="presParOf" srcId="{C862EE6D-7B03-49F8-A034-3A4613BD2311}" destId="{E2F5859C-771A-4614-BE5E-BA8F90B68A91}" srcOrd="2" destOrd="0" presId="urn:microsoft.com/office/officeart/2005/8/layout/hList6"/>
    <dgm:cxn modelId="{1C325259-9B03-4D3D-AC8E-032DB1247D7E}" type="presParOf" srcId="{C862EE6D-7B03-49F8-A034-3A4613BD2311}" destId="{D80590F2-C9B7-4C16-8583-FE81A5E07635}" srcOrd="3" destOrd="0" presId="urn:microsoft.com/office/officeart/2005/8/layout/hList6"/>
    <dgm:cxn modelId="{E0D1D729-3E55-492E-8FA8-D58BCCD2386B}" type="presParOf" srcId="{C862EE6D-7B03-49F8-A034-3A4613BD2311}" destId="{0DC863C4-3284-40CC-9EA3-72E33848D2FD}" srcOrd="4" destOrd="0" presId="urn:microsoft.com/office/officeart/2005/8/layout/hList6"/>
    <dgm:cxn modelId="{A5EB26F1-62DF-4431-97DE-3F16E3D5DDE1}" type="presParOf" srcId="{C862EE6D-7B03-49F8-A034-3A4613BD2311}" destId="{7272221A-23D7-424E-9D9C-B016CE23DF7E}" srcOrd="5" destOrd="0" presId="urn:microsoft.com/office/officeart/2005/8/layout/hList6"/>
    <dgm:cxn modelId="{57473D9B-C300-46E6-B1A3-40C54C199C71}" type="presParOf" srcId="{C862EE6D-7B03-49F8-A034-3A4613BD2311}" destId="{5096A1B6-7851-49CE-B5A0-E01C398B0303}" srcOrd="6" destOrd="0" presId="urn:microsoft.com/office/officeart/2005/8/layout/hList6"/>
    <dgm:cxn modelId="{DC7D27C6-DD98-4A47-90F6-8CF417D2F519}" type="presParOf" srcId="{C862EE6D-7B03-49F8-A034-3A4613BD2311}" destId="{4F55E9B4-664C-4274-A1C9-7D7FEE395EF0}" srcOrd="7" destOrd="0" presId="urn:microsoft.com/office/officeart/2005/8/layout/hList6"/>
    <dgm:cxn modelId="{AE8757CE-FBFC-47C9-999D-04E9D946EF7A}" type="presParOf" srcId="{C862EE6D-7B03-49F8-A034-3A4613BD2311}" destId="{632A4198-5AED-4D09-B244-94E22E15D13D}" srcOrd="8" destOrd="0" presId="urn:microsoft.com/office/officeart/2005/8/layout/hList6"/>
    <dgm:cxn modelId="{B696F735-FC29-4417-B505-E23D8FC22662}" type="presParOf" srcId="{C862EE6D-7B03-49F8-A034-3A4613BD2311}" destId="{1B27071F-7F4E-4499-A4B9-46DFAADEF0A3}" srcOrd="9" destOrd="0" presId="urn:microsoft.com/office/officeart/2005/8/layout/hList6"/>
    <dgm:cxn modelId="{EF89533E-3194-41FF-B93D-7A8BA3310DED}"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1">
            <a:schemeClr val="dk1"/>
          </a:lnRef>
          <a:fillRef idx="2">
            <a:schemeClr val="dk1"/>
          </a:fillRef>
          <a:effectRef idx="1">
            <a:schemeClr val="dk1"/>
          </a:effectRef>
          <a:fontRef idx="minor">
            <a:schemeClr val="dk1"/>
          </a:fontRef>
        </dgm:style>
      </dgm:prSet>
      <dgm:spPr>
        <a:xfrm rot="16200000">
          <a:off x="-926342"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spcFirstLastPara="0" vert="horz" wrap="square" lIns="0" tIns="0" rIns="0" bIns="0" numCol="1" spcCol="1270" anchor="ctr" anchorCtr="0"/>
        <a:lstStyle/>
        <a:p>
          <a:pPr algn="ctr">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1.2 Empowering Communities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1.3 Building Positive Relations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1.4 Reimaging Communities</a:t>
          </a:r>
        </a:p>
      </dgm:t>
    </dgm:pt>
    <dgm:pt modelId="{342001FF-7B22-4F10-BB2F-8CBABC0CABC2}" type="parTrans" cxnId="{75AD1F5C-D012-4725-800A-1D3209CE9D05}">
      <dgm:prSet/>
      <dgm:spPr/>
      <dgm:t>
        <a:bodyPr/>
        <a:lstStyle/>
        <a:p>
          <a:pPr algn="l"/>
          <a:endParaRPr lang="en-GB" sz="1000"/>
        </a:p>
      </dgm:t>
    </dgm:pt>
    <dgm:pt modelId="{A9CAD659-A4E5-4D5D-9445-8D6374A72856}" type="sibTrans" cxnId="{75AD1F5C-D012-4725-800A-1D3209CE9D05}">
      <dgm:prSet/>
      <dgm:spPr/>
      <dgm:t>
        <a:bodyPr/>
        <a:lstStyle/>
        <a:p>
          <a:pPr algn="l"/>
          <a:endParaRPr lang="en-GB" sz="1000"/>
        </a:p>
      </dgm:t>
    </dgm:pt>
    <dgm:pt modelId="{0771CB28-B207-468D-845D-6AF7352E40B3}">
      <dgm:prSet phldrT="[Text]" custT="1">
        <dgm:style>
          <a:lnRef idx="1">
            <a:schemeClr val="dk1"/>
          </a:lnRef>
          <a:fillRef idx="2">
            <a:schemeClr val="dk1"/>
          </a:fillRef>
          <a:effectRef idx="1">
            <a:schemeClr val="dk1"/>
          </a:effectRef>
          <a:fontRef idx="minor">
            <a:schemeClr val="dk1"/>
          </a:fontRef>
        </dgm:style>
      </dgm:prSet>
      <dgm:spPr>
        <a:xfrm rot="16200000">
          <a:off x="813953" y="926342"/>
          <a:ext cx="3571654" cy="1718969"/>
        </a:xfrm>
        <a:prstGeom prst="roundRect">
          <a:avLst/>
        </a:prstGeom>
        <a:gradFill rotWithShape="1">
          <a:gsLst>
            <a:gs pos="100000">
              <a:srgbClr val="FFDD9C"/>
            </a:gs>
            <a:gs pos="10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lIns="0" rIns="0"/>
        <a:lstStyle/>
        <a:p>
          <a:pPr marL="0" lvl="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2.2 Programme Area Innovation Challenge Fund</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2.3 Programme Area Skills Programme</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2.4 Smart Towns and Villages</a:t>
          </a:r>
        </a:p>
      </dgm:t>
    </dgm:pt>
    <dgm:pt modelId="{5338960D-71AA-45B9-8147-8F08861648A1}" type="parTrans" cxnId="{4051A1F3-FA82-4EE3-83AF-562A72718807}">
      <dgm:prSet/>
      <dgm:spPr/>
      <dgm:t>
        <a:bodyPr/>
        <a:lstStyle/>
        <a:p>
          <a:pPr algn="l"/>
          <a:endParaRPr lang="en-GB" sz="1000"/>
        </a:p>
      </dgm:t>
    </dgm:pt>
    <dgm:pt modelId="{614A9F6A-2852-4C52-A288-CB6485551563}" type="sibTrans" cxnId="{4051A1F3-FA82-4EE3-83AF-562A72718807}">
      <dgm:prSet/>
      <dgm:spPr/>
      <dgm:t>
        <a:bodyPr/>
        <a:lstStyle/>
        <a:p>
          <a:pPr algn="l"/>
          <a:endParaRPr lang="en-GB" sz="1000"/>
        </a:p>
      </dgm:t>
    </dgm:pt>
    <dgm:pt modelId="{0220D621-D385-495B-B97E-C1A1E472DEF4}">
      <dgm:prSet phldrT="[Text]" custT="1">
        <dgm:style>
          <a:lnRef idx="1">
            <a:schemeClr val="dk1"/>
          </a:lnRef>
          <a:fillRef idx="2">
            <a:schemeClr val="dk1"/>
          </a:fillRef>
          <a:effectRef idx="1">
            <a:schemeClr val="dk1"/>
          </a:effectRef>
          <a:fontRef idx="minor">
            <a:schemeClr val="dk1"/>
          </a:fontRef>
        </dgm:style>
      </dgm:prSet>
      <dgm:spPr>
        <a:xfrm rot="16200000">
          <a:off x="2568935"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spcFirstLastPara="0" vert="horz" wrap="square" lIns="0" tIns="0" rIns="0" bIns="0" numCol="1" spcCol="1270" anchor="ctr" anchorCtr="0"/>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3.1 Shared Learning Together Education Programme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3.2 PEACEPLUS Youth Programme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3.3 Youth Mental Health</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gm:t>
    </dgm:pt>
    <dgm:pt modelId="{BAF24426-D353-4A1D-936B-F33955872A79}" type="parTrans" cxnId="{0B046063-D2DD-4D35-AC55-E58397FC625C}">
      <dgm:prSet/>
      <dgm:spPr/>
      <dgm:t>
        <a:bodyPr/>
        <a:lstStyle/>
        <a:p>
          <a:pPr algn="l"/>
          <a:endParaRPr lang="en-GB" sz="1000"/>
        </a:p>
      </dgm:t>
    </dgm:pt>
    <dgm:pt modelId="{0B5ACB09-BE4C-48A6-8EE9-2A023835AE9D}" type="sibTrans" cxnId="{0B046063-D2DD-4D35-AC55-E58397FC625C}">
      <dgm:prSet/>
      <dgm:spPr/>
      <dgm:t>
        <a:bodyPr/>
        <a:lstStyle/>
        <a:p>
          <a:pPr algn="l"/>
          <a:endParaRPr lang="en-GB" sz="1000"/>
        </a:p>
      </dgm:t>
    </dgm:pt>
    <dgm:pt modelId="{55E2CA4B-DC04-4B50-BFC2-368A0DC8F4D2}">
      <dgm:prSet phldrT="[Text]" custT="1">
        <dgm:style>
          <a:lnRef idx="1">
            <a:schemeClr val="accent4"/>
          </a:lnRef>
          <a:fillRef idx="2">
            <a:schemeClr val="accent4"/>
          </a:fillRef>
          <a:effectRef idx="1">
            <a:schemeClr val="accent4"/>
          </a:effectRef>
          <a:fontRef idx="minor">
            <a:schemeClr val="dk1"/>
          </a:fontRef>
        </dgm:style>
      </dgm:prSet>
      <dgm:spPr>
        <a:xfrm rot="16200000">
          <a:off x="4294537" y="926342"/>
          <a:ext cx="3571654" cy="1718969"/>
        </a:xfrm>
        <a:prstGeom prst="roundRect">
          <a:avLst/>
        </a:prstGeom>
        <a:gradFill flip="none" rotWithShape="1">
          <a:gsLst>
            <a:gs pos="100000">
              <a:srgbClr val="ABAECE"/>
            </a:gs>
            <a:gs pos="100000">
              <a:srgbClr val="ABAECE"/>
            </a:gs>
            <a:gs pos="100000">
              <a:srgbClr val="FFC000">
                <a:lumMod val="105000"/>
                <a:satMod val="109000"/>
                <a:tint val="81000"/>
              </a:srgbClr>
            </a:gs>
          </a:gsLst>
          <a:lin ang="5400000" scaled="0"/>
          <a:tileRect/>
        </a:gradFill>
        <a:ln w="6350" cap="flat" cmpd="sng" algn="ctr">
          <a:solidFill>
            <a:srgbClr val="ABAECE"/>
          </a:solidFill>
          <a:prstDash val="solid"/>
          <a:miter lim="800000"/>
        </a:ln>
        <a:effectLst/>
      </dgm:spPr>
      <dgm:t>
        <a:bodyPr spcFirstLastPara="0" vert="horz" wrap="square" lIns="0" tIns="0" rIns="0" bIns="0" numCol="1" spcCol="1270" anchor="ctr" anchorCtr="0"/>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4.1 Collaborative Health and Social Care</a:t>
          </a: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4.2 Rural Regeneration and Social Inclusion</a:t>
          </a: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4.3 Victims and Survivors</a:t>
          </a:r>
        </a:p>
      </dgm:t>
    </dgm:pt>
    <dgm:pt modelId="{F2A25DE6-6676-4805-A972-2356303C68F9}" type="parTrans" cxnId="{EFD898D8-F8E7-4572-9734-FE39DE5A0300}">
      <dgm:prSet/>
      <dgm:spPr/>
      <dgm:t>
        <a:bodyPr/>
        <a:lstStyle/>
        <a:p>
          <a:pPr algn="l"/>
          <a:endParaRPr lang="en-GB" sz="1000"/>
        </a:p>
      </dgm:t>
    </dgm:pt>
    <dgm:pt modelId="{87906D4F-40E7-4F1A-AD4C-CCA7B174A2A0}" type="sibTrans" cxnId="{EFD898D8-F8E7-4572-9734-FE39DE5A0300}">
      <dgm:prSet/>
      <dgm:spPr/>
      <dgm:t>
        <a:bodyPr/>
        <a:lstStyle/>
        <a:p>
          <a:pPr algn="l"/>
          <a:endParaRPr lang="en-GB" sz="1000"/>
        </a:p>
      </dgm:t>
    </dgm:pt>
    <dgm:pt modelId="{BAFB3587-1376-4C4F-A82D-2FEA15C27E5C}">
      <dgm:prSet custT="1">
        <dgm:style>
          <a:lnRef idx="1">
            <a:schemeClr val="dk1"/>
          </a:lnRef>
          <a:fillRef idx="2">
            <a:schemeClr val="dk1"/>
          </a:fillRef>
          <a:effectRef idx="1">
            <a:schemeClr val="dk1"/>
          </a:effectRef>
          <a:fontRef idx="minor">
            <a:schemeClr val="dk1"/>
          </a:fontRef>
        </dgm:style>
      </dgm:prSet>
      <dgm:spPr>
        <a:xfrm rot="16200000">
          <a:off x="6034829" y="926342"/>
          <a:ext cx="3571654" cy="1718969"/>
        </a:xfrm>
        <a:prstGeom prst="roundRect">
          <a:avLst/>
        </a:prstGeom>
        <a:gradFill rotWithShape="1">
          <a:gsLst>
            <a:gs pos="0">
              <a:srgbClr val="545CA3">
                <a:lumMod val="110000"/>
                <a:satMod val="105000"/>
                <a:tint val="67000"/>
              </a:srgbClr>
            </a:gs>
            <a:gs pos="4000">
              <a:srgbClr val="545CA3">
                <a:lumMod val="105000"/>
                <a:satMod val="103000"/>
                <a:tint val="73000"/>
              </a:srgbClr>
            </a:gs>
            <a:gs pos="0">
              <a:srgbClr val="9094C1"/>
            </a:gs>
            <a:gs pos="100000">
              <a:srgbClr val="545CA3">
                <a:lumMod val="105000"/>
                <a:satMod val="103000"/>
                <a:tint val="73000"/>
              </a:srgbClr>
            </a:gs>
            <a:gs pos="4000">
              <a:srgbClr val="545CA3">
                <a:lumMod val="105000"/>
                <a:satMod val="109000"/>
                <a:tint val="81000"/>
              </a:srgbClr>
            </a:gs>
          </a:gsLst>
          <a:lin ang="5400000" scaled="0"/>
        </a:gradFill>
        <a:ln w="6350" cap="flat" cmpd="sng" algn="ctr">
          <a:solidFill>
            <a:srgbClr val="545CA3"/>
          </a:solidFill>
          <a:prstDash val="solid"/>
          <a:miter lim="800000"/>
        </a:ln>
        <a:effectLst/>
      </dgm:spPr>
      <dgm:t>
        <a:bodyPr lIns="0" rIns="0"/>
        <a:lstStyle/>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5.1 Biodiversity, Nature Recovery and Resilience</a:t>
          </a:r>
        </a:p>
        <a:p>
          <a:pPr marL="0" lvl="0" algn="l"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5.2Marine and Coastal Management</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5.3 Water Quality and Catchment Management</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5.4 Water Quality Improvement Programme</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5.5 Geothermal</a:t>
          </a:r>
        </a:p>
        <a:p>
          <a:pPr marL="0" lvl="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5.6 Transport</a:t>
          </a:r>
        </a:p>
      </dgm:t>
    </dgm:pt>
    <dgm:pt modelId="{784EFB23-B4C3-4D73-BC50-9A00CA41718E}" type="parTrans" cxnId="{BBE2F28D-2B20-4D38-8561-0F75DF7E940C}">
      <dgm:prSet/>
      <dgm:spPr/>
      <dgm:t>
        <a:bodyPr/>
        <a:lstStyle/>
        <a:p>
          <a:pPr algn="l"/>
          <a:endParaRPr lang="en-GB" sz="1000"/>
        </a:p>
      </dgm:t>
    </dgm:pt>
    <dgm:pt modelId="{D3FD9101-D736-4264-9E43-679ED76D4F47}" type="sibTrans" cxnId="{BBE2F28D-2B20-4D38-8561-0F75DF7E940C}">
      <dgm:prSet/>
      <dgm:spPr/>
      <dgm:t>
        <a:bodyPr/>
        <a:lstStyle/>
        <a:p>
          <a:pPr algn="l"/>
          <a:endParaRPr lang="en-GB" sz="1000"/>
        </a:p>
      </dgm:t>
    </dgm:pt>
    <dgm:pt modelId="{41B1F45F-A0E6-4826-A7F2-F6DC2944DCEA}">
      <dgm:prSet custT="1">
        <dgm:style>
          <a:lnRef idx="1">
            <a:schemeClr val="dk1"/>
          </a:lnRef>
          <a:fillRef idx="2">
            <a:schemeClr val="dk1"/>
          </a:fillRef>
          <a:effectRef idx="1">
            <a:schemeClr val="dk1"/>
          </a:effectRef>
          <a:fontRef idx="minor">
            <a:schemeClr val="dk1"/>
          </a:fontRef>
        </dgm:style>
      </dgm:prSet>
      <dgm:spPr>
        <a:xfrm rot="16200000">
          <a:off x="7775121" y="926342"/>
          <a:ext cx="3571654" cy="1718969"/>
        </a:xfrm>
        <a:prstGeom prst="roundRect">
          <a:avLst/>
        </a:prstGeom>
        <a:gradFill rotWithShape="1">
          <a:gsLst>
            <a:gs pos="100000">
              <a:srgbClr val="545CA3">
                <a:lumMod val="110000"/>
                <a:satMod val="105000"/>
                <a:tint val="67000"/>
              </a:srgbClr>
            </a:gs>
            <a:gs pos="100000">
              <a:srgbClr val="9295C2"/>
            </a:gs>
            <a:gs pos="100000">
              <a:srgbClr val="9699C3"/>
            </a:gs>
            <a:gs pos="100000">
              <a:srgbClr val="545CA3">
                <a:lumMod val="105000"/>
                <a:satMod val="109000"/>
                <a:tint val="81000"/>
              </a:srgbClr>
            </a:gs>
          </a:gsLst>
          <a:lin ang="5400000" scaled="0"/>
        </a:gradFill>
        <a:ln w="6350" cap="flat" cmpd="sng" algn="ctr">
          <a:solidFill>
            <a:srgbClr val="545CA3"/>
          </a:solidFill>
          <a:prstDash val="solid"/>
          <a:miter lim="800000"/>
        </a:ln>
        <a:effectLst/>
      </dgm:spPr>
      <dgm:t>
        <a:bodyPr/>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gm:t>
    </dgm:pt>
    <dgm:pt modelId="{68A2623A-739B-4159-8D26-3BE4A70C44E5}" type="parTrans" cxnId="{6C08F398-CEED-4D0B-8B47-453795AD1F12}">
      <dgm:prSet/>
      <dgm:spPr/>
      <dgm:t>
        <a:bodyPr/>
        <a:lstStyle/>
        <a:p>
          <a:pPr algn="l"/>
          <a:endParaRPr lang="en-GB" sz="1000"/>
        </a:p>
      </dgm:t>
    </dgm:pt>
    <dgm:pt modelId="{67B05FB1-8A97-4594-A797-51B87B8CD99D}" type="sibTrans" cxnId="{6C08F398-CEED-4D0B-8B47-453795AD1F12}">
      <dgm:prSet/>
      <dgm:spPr/>
      <dgm:t>
        <a:bodyPr/>
        <a:lstStyle/>
        <a:p>
          <a:pPr algn="l"/>
          <a:endParaRPr lang="en-GB" sz="1000"/>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604637" custLinFactX="-157082" custLinFactNeighborX="-200000" custLinFactNeighborY="-41770">
        <dgm:presLayoutVars>
          <dgm:bulletEnabled val="1"/>
        </dgm:presLayoutVars>
      </dgm:prSet>
      <dgm:spPr>
        <a:xfrm rot="16200000">
          <a:off x="-1010639" y="1010639"/>
          <a:ext cx="3812438" cy="1791158"/>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604637">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604637" custLinFactNeighborX="68896" custLinFactNeighborY="119">
        <dgm:presLayoutVars>
          <dgm:bulletEnabled val="1"/>
        </dgm:presLayoutVars>
      </dgm:prSet>
      <dgm:spPr>
        <a:xfrm rot="16200000">
          <a:off x="2568935" y="926342"/>
          <a:ext cx="3571654" cy="1718969"/>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604637" custLinFactNeighborX="-15495" custLinFactNeighborY="-10537">
        <dgm:presLayoutVars>
          <dgm:bulletEnabled val="1"/>
        </dgm:presLayoutVars>
      </dgm:prSet>
      <dgm:spPr>
        <a:xfrm rot="16200000">
          <a:off x="4294537" y="926342"/>
          <a:ext cx="3571654" cy="1718969"/>
        </a:xfrm>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604637">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604637" custLinFactNeighborX="1">
        <dgm:presLayoutVars>
          <dgm:bulletEnabled val="1"/>
        </dgm:presLayoutVars>
      </dgm:prSet>
      <dgm:spPr>
        <a:prstGeom prst="roundRect">
          <a:avLst/>
        </a:prstGeom>
      </dgm:spPr>
    </dgm:pt>
  </dgm:ptLst>
  <dgm:cxnLst>
    <dgm:cxn modelId="{75AD1F5C-D012-4725-800A-1D3209CE9D05}" srcId="{B0A1222F-FFC6-40D2-9933-A2DFCC113D60}" destId="{6A38D1C2-DA48-477C-A404-CC34C722E2E4}" srcOrd="0" destOrd="0" parTransId="{342001FF-7B22-4F10-BB2F-8CBABC0CABC2}" sibTransId="{A9CAD659-A4E5-4D5D-9445-8D6374A72856}"/>
    <dgm:cxn modelId="{0B046063-D2DD-4D35-AC55-E58397FC625C}" srcId="{B0A1222F-FFC6-40D2-9933-A2DFCC113D60}" destId="{0220D621-D385-495B-B97E-C1A1E472DEF4}" srcOrd="2" destOrd="0" parTransId="{BAF24426-D353-4A1D-936B-F33955872A79}" sibTransId="{0B5ACB09-BE4C-48A6-8EE9-2A023835AE9D}"/>
    <dgm:cxn modelId="{D7463378-3624-474C-BC42-EEBD02EA86E3}" type="presOf" srcId="{6A38D1C2-DA48-477C-A404-CC34C722E2E4}" destId="{371FEF1E-DC97-44C5-A3EB-D27D203A2C33}" srcOrd="0" destOrd="0" presId="urn:microsoft.com/office/officeart/2005/8/layout/hList6"/>
    <dgm:cxn modelId="{BBE2F28D-2B20-4D38-8561-0F75DF7E940C}" srcId="{B0A1222F-FFC6-40D2-9933-A2DFCC113D60}" destId="{BAFB3587-1376-4C4F-A82D-2FEA15C27E5C}" srcOrd="4" destOrd="0" parTransId="{784EFB23-B4C3-4D73-BC50-9A00CA41718E}" sibTransId="{D3FD9101-D736-4264-9E43-679ED76D4F47}"/>
    <dgm:cxn modelId="{BB40B094-EE87-4710-803D-2FDBFF676754}" type="presOf" srcId="{41B1F45F-A0E6-4826-A7F2-F6DC2944DCEA}" destId="{59823D60-23F0-4C03-BE13-FD3B217EC9EA}" srcOrd="0" destOrd="0" presId="urn:microsoft.com/office/officeart/2005/8/layout/hList6"/>
    <dgm:cxn modelId="{6C08F398-CEED-4D0B-8B47-453795AD1F12}" srcId="{B0A1222F-FFC6-40D2-9933-A2DFCC113D60}" destId="{41B1F45F-A0E6-4826-A7F2-F6DC2944DCEA}" srcOrd="5" destOrd="0" parTransId="{68A2623A-739B-4159-8D26-3BE4A70C44E5}" sibTransId="{67B05FB1-8A97-4594-A797-51B87B8CD99D}"/>
    <dgm:cxn modelId="{97A28D9E-11B0-4E72-94F6-81636B6AFF0E}" type="presOf" srcId="{0220D621-D385-495B-B97E-C1A1E472DEF4}" destId="{0DC863C4-3284-40CC-9EA3-72E33848D2FD}" srcOrd="0" destOrd="0" presId="urn:microsoft.com/office/officeart/2005/8/layout/hList6"/>
    <dgm:cxn modelId="{0804999E-3DE6-41E3-91E4-ACACACD6B32A}" type="presOf" srcId="{BAFB3587-1376-4C4F-A82D-2FEA15C27E5C}" destId="{632A4198-5AED-4D09-B244-94E22E15D13D}" srcOrd="0" destOrd="0" presId="urn:microsoft.com/office/officeart/2005/8/layout/hList6"/>
    <dgm:cxn modelId="{6504C4A1-12F3-45D8-8329-6BD8182DF44C}" type="presOf" srcId="{0771CB28-B207-468D-845D-6AF7352E40B3}" destId="{E2F5859C-771A-4614-BE5E-BA8F90B68A91}" srcOrd="0" destOrd="0" presId="urn:microsoft.com/office/officeart/2005/8/layout/hList6"/>
    <dgm:cxn modelId="{084F01C9-EDAB-481C-9C5B-0DCD29E14BC1}" type="presOf" srcId="{55E2CA4B-DC04-4B50-BFC2-368A0DC8F4D2}" destId="{5096A1B6-7851-49CE-B5A0-E01C398B0303}" srcOrd="0" destOrd="0" presId="urn:microsoft.com/office/officeart/2005/8/layout/hList6"/>
    <dgm:cxn modelId="{ED7E05F3-F8C2-4915-B74B-3DB4D309F12B}" type="presOf" srcId="{B0A1222F-FFC6-40D2-9933-A2DFCC113D60}" destId="{C862EE6D-7B03-49F8-A034-3A4613BD231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8592FC59-611D-4543-9FD1-D420669015EC}" type="presParOf" srcId="{C862EE6D-7B03-49F8-A034-3A4613BD2311}" destId="{371FEF1E-DC97-44C5-A3EB-D27D203A2C33}" srcOrd="0" destOrd="0" presId="urn:microsoft.com/office/officeart/2005/8/layout/hList6"/>
    <dgm:cxn modelId="{6D0C65E0-3B7E-4504-A65B-3CEFDBEC752B}" type="presParOf" srcId="{C862EE6D-7B03-49F8-A034-3A4613BD2311}" destId="{EF764C87-0CB6-4281-A6E0-A54355725AAD}" srcOrd="1" destOrd="0" presId="urn:microsoft.com/office/officeart/2005/8/layout/hList6"/>
    <dgm:cxn modelId="{E2264FFD-27F1-4C87-A814-2345C5383A12}" type="presParOf" srcId="{C862EE6D-7B03-49F8-A034-3A4613BD2311}" destId="{E2F5859C-771A-4614-BE5E-BA8F90B68A91}" srcOrd="2" destOrd="0" presId="urn:microsoft.com/office/officeart/2005/8/layout/hList6"/>
    <dgm:cxn modelId="{F89F4F85-BD42-46D0-9824-F0B13D3C429A}" type="presParOf" srcId="{C862EE6D-7B03-49F8-A034-3A4613BD2311}" destId="{D80590F2-C9B7-4C16-8583-FE81A5E07635}" srcOrd="3" destOrd="0" presId="urn:microsoft.com/office/officeart/2005/8/layout/hList6"/>
    <dgm:cxn modelId="{5DF9DF7B-1B5C-467E-AFBE-7F8BDC30AAEB}" type="presParOf" srcId="{C862EE6D-7B03-49F8-A034-3A4613BD2311}" destId="{0DC863C4-3284-40CC-9EA3-72E33848D2FD}" srcOrd="4" destOrd="0" presId="urn:microsoft.com/office/officeart/2005/8/layout/hList6"/>
    <dgm:cxn modelId="{21142825-D40A-463B-B2EF-E75E77FCA856}" type="presParOf" srcId="{C862EE6D-7B03-49F8-A034-3A4613BD2311}" destId="{7272221A-23D7-424E-9D9C-B016CE23DF7E}" srcOrd="5" destOrd="0" presId="urn:microsoft.com/office/officeart/2005/8/layout/hList6"/>
    <dgm:cxn modelId="{E7D274BD-9E59-4809-A90E-3A10AA61A16F}" type="presParOf" srcId="{C862EE6D-7B03-49F8-A034-3A4613BD2311}" destId="{5096A1B6-7851-49CE-B5A0-E01C398B0303}" srcOrd="6" destOrd="0" presId="urn:microsoft.com/office/officeart/2005/8/layout/hList6"/>
    <dgm:cxn modelId="{B4213F5F-FAC8-4D46-BA67-249F535B5442}" type="presParOf" srcId="{C862EE6D-7B03-49F8-A034-3A4613BD2311}" destId="{4F55E9B4-664C-4274-A1C9-7D7FEE395EF0}" srcOrd="7" destOrd="0" presId="urn:microsoft.com/office/officeart/2005/8/layout/hList6"/>
    <dgm:cxn modelId="{816F2A46-D7C4-4151-BCED-351E4490E122}" type="presParOf" srcId="{C862EE6D-7B03-49F8-A034-3A4613BD2311}" destId="{632A4198-5AED-4D09-B244-94E22E15D13D}" srcOrd="8" destOrd="0" presId="urn:microsoft.com/office/officeart/2005/8/layout/hList6"/>
    <dgm:cxn modelId="{51DBD83F-D20A-4934-B8AB-9F9082BA931D}" type="presParOf" srcId="{C862EE6D-7B03-49F8-A034-3A4613BD2311}" destId="{1B27071F-7F4E-4499-A4B9-46DFAADEF0A3}" srcOrd="9" destOrd="0" presId="urn:microsoft.com/office/officeart/2005/8/layout/hList6"/>
    <dgm:cxn modelId="{2EBD1EB3-3528-458B-87A2-E8E8C21B8D98}"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5637307-0B94-4F2A-8510-D08CB0A32E57}"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en-US"/>
        </a:p>
      </dgm:t>
    </dgm:pt>
    <dgm:pt modelId="{02C220D0-DB6F-49DD-B043-32F6E0594585}">
      <dgm:prSet/>
      <dgm:spPr>
        <a:solidFill>
          <a:srgbClr val="005850"/>
        </a:solidFill>
      </dgm:spPr>
      <dgm:t>
        <a:bodyPr/>
        <a:lstStyle/>
        <a:p>
          <a:pPr rtl="0"/>
          <a:r>
            <a:rPr lang="en-IE" b="0" i="0" baseline="0" dirty="0"/>
            <a:t>Our Department is an Accountable Department for a number of thematic areas under the PEACE IV Programme and under PEACEPLUS we are an Accountable Department for a number of investment areas including Smart Towns and Villages. </a:t>
          </a:r>
          <a:endParaRPr lang="en-IE" b="0" dirty="0"/>
        </a:p>
      </dgm:t>
    </dgm:pt>
    <dgm:pt modelId="{DED46F03-B426-40F7-A9FE-39B1A0B5A2F2}" type="parTrans" cxnId="{43655D05-FBD6-412F-BDF7-D196C1303E3E}">
      <dgm:prSet/>
      <dgm:spPr/>
      <dgm:t>
        <a:bodyPr/>
        <a:lstStyle/>
        <a:p>
          <a:endParaRPr lang="en-US"/>
        </a:p>
      </dgm:t>
    </dgm:pt>
    <dgm:pt modelId="{37A10AA7-74EB-4713-90F0-1EE78F3B3B91}" type="sibTrans" cxnId="{43655D05-FBD6-412F-BDF7-D196C1303E3E}">
      <dgm:prSet/>
      <dgm:spPr/>
      <dgm:t>
        <a:bodyPr/>
        <a:lstStyle/>
        <a:p>
          <a:endParaRPr lang="en-US"/>
        </a:p>
      </dgm:t>
    </dgm:pt>
    <dgm:pt modelId="{33D51889-4766-466B-8604-AEAE4E9DDA9B}">
      <dgm:prSet/>
      <dgm:spPr>
        <a:solidFill>
          <a:srgbClr val="005850"/>
        </a:solidFill>
      </dgm:spPr>
      <dgm:t>
        <a:bodyPr/>
        <a:lstStyle/>
        <a:p>
          <a:pPr rtl="0"/>
          <a:r>
            <a:rPr lang="en-IE" b="0" i="0" baseline="0" dirty="0"/>
            <a:t>The objective of this investment area is to reap the benefits of digitalisation for citizens, companies, research organisations and public authorities and projects should display how technology will play a role in meeting the identified and real needs of the communities they serve.  </a:t>
          </a:r>
          <a:endParaRPr lang="en-IE" b="0" dirty="0"/>
        </a:p>
      </dgm:t>
    </dgm:pt>
    <dgm:pt modelId="{27DFFE76-B9BC-4D01-8D25-F1373424A903}" type="parTrans" cxnId="{54E4077E-4319-4188-AA14-4D239FDA75D0}">
      <dgm:prSet/>
      <dgm:spPr/>
      <dgm:t>
        <a:bodyPr/>
        <a:lstStyle/>
        <a:p>
          <a:endParaRPr lang="en-US"/>
        </a:p>
      </dgm:t>
    </dgm:pt>
    <dgm:pt modelId="{3A0165E8-8961-4400-A890-2528B8C60F2E}" type="sibTrans" cxnId="{54E4077E-4319-4188-AA14-4D239FDA75D0}">
      <dgm:prSet/>
      <dgm:spPr/>
      <dgm:t>
        <a:bodyPr/>
        <a:lstStyle/>
        <a:p>
          <a:endParaRPr lang="en-US"/>
        </a:p>
      </dgm:t>
    </dgm:pt>
    <dgm:pt modelId="{4A8E7906-904E-4B57-870E-81775C049E84}">
      <dgm:prSet/>
      <dgm:spPr>
        <a:solidFill>
          <a:srgbClr val="005850"/>
        </a:solidFill>
      </dgm:spPr>
      <dgm:t>
        <a:bodyPr/>
        <a:lstStyle/>
        <a:p>
          <a:pPr rtl="0"/>
          <a:r>
            <a:rPr lang="en-IE" b="0" i="0" baseline="0" dirty="0"/>
            <a:t>Many of you here today have played a leading role in the delivery of PEACE Programmes over the years and have had good success in the transformation of vacant spaces and facilities within your areas into centres for communal recreational and social use; </a:t>
          </a:r>
          <a:endParaRPr lang="en-IE" b="0" dirty="0"/>
        </a:p>
      </dgm:t>
    </dgm:pt>
    <dgm:pt modelId="{4BB72320-A13B-46C2-95B8-88BA9101E257}" type="parTrans" cxnId="{9982E754-38F3-4B5E-A801-8CB624707442}">
      <dgm:prSet/>
      <dgm:spPr/>
      <dgm:t>
        <a:bodyPr/>
        <a:lstStyle/>
        <a:p>
          <a:endParaRPr lang="en-US"/>
        </a:p>
      </dgm:t>
    </dgm:pt>
    <dgm:pt modelId="{EB71FDD0-0C96-4A44-8B9C-A979714CD8B6}" type="sibTrans" cxnId="{9982E754-38F3-4B5E-A801-8CB624707442}">
      <dgm:prSet/>
      <dgm:spPr/>
      <dgm:t>
        <a:bodyPr/>
        <a:lstStyle/>
        <a:p>
          <a:endParaRPr lang="en-US"/>
        </a:p>
      </dgm:t>
    </dgm:pt>
    <dgm:pt modelId="{A2C28927-6F2E-4016-AFE4-73DCD59F2D61}">
      <dgm:prSet/>
      <dgm:spPr>
        <a:solidFill>
          <a:srgbClr val="005850"/>
        </a:solidFill>
      </dgm:spPr>
      <dgm:t>
        <a:bodyPr/>
        <a:lstStyle/>
        <a:p>
          <a:pPr rtl="0"/>
          <a:r>
            <a:rPr lang="en-IE" b="0" i="0" baseline="0" dirty="0"/>
            <a:t>You will need to ensure that the new proposals and programmes are aligned with the relevant Government and EU Strategies/Policies. </a:t>
          </a:r>
          <a:endParaRPr lang="en-IE" b="0" dirty="0"/>
        </a:p>
      </dgm:t>
    </dgm:pt>
    <dgm:pt modelId="{4E13E3BD-62DF-4F0E-9E92-4D9F6D806814}" type="parTrans" cxnId="{16797E2E-811C-43A2-A3C1-E17B52AE0456}">
      <dgm:prSet/>
      <dgm:spPr/>
      <dgm:t>
        <a:bodyPr/>
        <a:lstStyle/>
        <a:p>
          <a:endParaRPr lang="en-US"/>
        </a:p>
      </dgm:t>
    </dgm:pt>
    <dgm:pt modelId="{FED398DE-5F8D-4FA2-9393-3E53B23598BA}" type="sibTrans" cxnId="{16797E2E-811C-43A2-A3C1-E17B52AE0456}">
      <dgm:prSet/>
      <dgm:spPr/>
      <dgm:t>
        <a:bodyPr/>
        <a:lstStyle/>
        <a:p>
          <a:endParaRPr lang="en-US"/>
        </a:p>
      </dgm:t>
    </dgm:pt>
    <dgm:pt modelId="{28A92AC0-2257-49FB-A709-97253E7F3868}" type="pres">
      <dgm:prSet presAssocID="{B5637307-0B94-4F2A-8510-D08CB0A32E57}" presName="linear" presStyleCnt="0">
        <dgm:presLayoutVars>
          <dgm:animLvl val="lvl"/>
          <dgm:resizeHandles val="exact"/>
        </dgm:presLayoutVars>
      </dgm:prSet>
      <dgm:spPr/>
    </dgm:pt>
    <dgm:pt modelId="{F3CFB5E7-0869-4779-AE80-E9207A567DDD}" type="pres">
      <dgm:prSet presAssocID="{02C220D0-DB6F-49DD-B043-32F6E0594585}" presName="parentText" presStyleLbl="node1" presStyleIdx="0" presStyleCnt="4">
        <dgm:presLayoutVars>
          <dgm:chMax val="0"/>
          <dgm:bulletEnabled val="1"/>
        </dgm:presLayoutVars>
      </dgm:prSet>
      <dgm:spPr/>
    </dgm:pt>
    <dgm:pt modelId="{AC7F204C-9627-48DE-BF24-490A02324D94}" type="pres">
      <dgm:prSet presAssocID="{37A10AA7-74EB-4713-90F0-1EE78F3B3B91}" presName="spacer" presStyleCnt="0"/>
      <dgm:spPr/>
    </dgm:pt>
    <dgm:pt modelId="{C4F322E9-47A9-4F6E-B582-9D0335D03D0D}" type="pres">
      <dgm:prSet presAssocID="{33D51889-4766-466B-8604-AEAE4E9DDA9B}" presName="parentText" presStyleLbl="node1" presStyleIdx="1" presStyleCnt="4">
        <dgm:presLayoutVars>
          <dgm:chMax val="0"/>
          <dgm:bulletEnabled val="1"/>
        </dgm:presLayoutVars>
      </dgm:prSet>
      <dgm:spPr/>
    </dgm:pt>
    <dgm:pt modelId="{8F1A50D9-EEF8-4615-9C54-08BF7B43337D}" type="pres">
      <dgm:prSet presAssocID="{3A0165E8-8961-4400-A890-2528B8C60F2E}" presName="spacer" presStyleCnt="0"/>
      <dgm:spPr/>
    </dgm:pt>
    <dgm:pt modelId="{C9342238-B6BE-48F0-B20F-14E17D054A90}" type="pres">
      <dgm:prSet presAssocID="{4A8E7906-904E-4B57-870E-81775C049E84}" presName="parentText" presStyleLbl="node1" presStyleIdx="2" presStyleCnt="4">
        <dgm:presLayoutVars>
          <dgm:chMax val="0"/>
          <dgm:bulletEnabled val="1"/>
        </dgm:presLayoutVars>
      </dgm:prSet>
      <dgm:spPr/>
    </dgm:pt>
    <dgm:pt modelId="{583C1D27-7728-4E88-9E07-46933C7D6FFF}" type="pres">
      <dgm:prSet presAssocID="{EB71FDD0-0C96-4A44-8B9C-A979714CD8B6}" presName="spacer" presStyleCnt="0"/>
      <dgm:spPr/>
    </dgm:pt>
    <dgm:pt modelId="{FABC2548-B563-44A9-A27C-EBDB4ADD7892}" type="pres">
      <dgm:prSet presAssocID="{A2C28927-6F2E-4016-AFE4-73DCD59F2D61}" presName="parentText" presStyleLbl="node1" presStyleIdx="3" presStyleCnt="4" custScaleY="75810" custLinFactNeighborY="18210">
        <dgm:presLayoutVars>
          <dgm:chMax val="0"/>
          <dgm:bulletEnabled val="1"/>
        </dgm:presLayoutVars>
      </dgm:prSet>
      <dgm:spPr/>
    </dgm:pt>
  </dgm:ptLst>
  <dgm:cxnLst>
    <dgm:cxn modelId="{43655D05-FBD6-412F-BDF7-D196C1303E3E}" srcId="{B5637307-0B94-4F2A-8510-D08CB0A32E57}" destId="{02C220D0-DB6F-49DD-B043-32F6E0594585}" srcOrd="0" destOrd="0" parTransId="{DED46F03-B426-40F7-A9FE-39B1A0B5A2F2}" sibTransId="{37A10AA7-74EB-4713-90F0-1EE78F3B3B91}"/>
    <dgm:cxn modelId="{A7E7D00A-8364-43DE-948C-6FB12ACBB24A}" type="presOf" srcId="{02C220D0-DB6F-49DD-B043-32F6E0594585}" destId="{F3CFB5E7-0869-4779-AE80-E9207A567DDD}" srcOrd="0" destOrd="0" presId="urn:microsoft.com/office/officeart/2005/8/layout/vList2"/>
    <dgm:cxn modelId="{AB767F0C-EBCC-4ABC-A8B8-010C7FF6782B}" type="presOf" srcId="{A2C28927-6F2E-4016-AFE4-73DCD59F2D61}" destId="{FABC2548-B563-44A9-A27C-EBDB4ADD7892}" srcOrd="0" destOrd="0" presId="urn:microsoft.com/office/officeart/2005/8/layout/vList2"/>
    <dgm:cxn modelId="{90EF3425-EDFC-4E97-8400-EBE9BF4F96E6}" type="presOf" srcId="{B5637307-0B94-4F2A-8510-D08CB0A32E57}" destId="{28A92AC0-2257-49FB-A709-97253E7F3868}" srcOrd="0" destOrd="0" presId="urn:microsoft.com/office/officeart/2005/8/layout/vList2"/>
    <dgm:cxn modelId="{16797E2E-811C-43A2-A3C1-E17B52AE0456}" srcId="{B5637307-0B94-4F2A-8510-D08CB0A32E57}" destId="{A2C28927-6F2E-4016-AFE4-73DCD59F2D61}" srcOrd="3" destOrd="0" parTransId="{4E13E3BD-62DF-4F0E-9E92-4D9F6D806814}" sibTransId="{FED398DE-5F8D-4FA2-9393-3E53B23598BA}"/>
    <dgm:cxn modelId="{9982E754-38F3-4B5E-A801-8CB624707442}" srcId="{B5637307-0B94-4F2A-8510-D08CB0A32E57}" destId="{4A8E7906-904E-4B57-870E-81775C049E84}" srcOrd="2" destOrd="0" parTransId="{4BB72320-A13B-46C2-95B8-88BA9101E257}" sibTransId="{EB71FDD0-0C96-4A44-8B9C-A979714CD8B6}"/>
    <dgm:cxn modelId="{81DF6D57-C67E-48AC-ACA6-5F10085EF5FA}" type="presOf" srcId="{4A8E7906-904E-4B57-870E-81775C049E84}" destId="{C9342238-B6BE-48F0-B20F-14E17D054A90}" srcOrd="0" destOrd="0" presId="urn:microsoft.com/office/officeart/2005/8/layout/vList2"/>
    <dgm:cxn modelId="{54E4077E-4319-4188-AA14-4D239FDA75D0}" srcId="{B5637307-0B94-4F2A-8510-D08CB0A32E57}" destId="{33D51889-4766-466B-8604-AEAE4E9DDA9B}" srcOrd="1" destOrd="0" parTransId="{27DFFE76-B9BC-4D01-8D25-F1373424A903}" sibTransId="{3A0165E8-8961-4400-A890-2528B8C60F2E}"/>
    <dgm:cxn modelId="{6BDDE9BA-06B3-440F-A696-673145483AD6}" type="presOf" srcId="{33D51889-4766-466B-8604-AEAE4E9DDA9B}" destId="{C4F322E9-47A9-4F6E-B582-9D0335D03D0D}" srcOrd="0" destOrd="0" presId="urn:microsoft.com/office/officeart/2005/8/layout/vList2"/>
    <dgm:cxn modelId="{E031BBF1-2360-4870-B5A2-78B632359C9F}" type="presParOf" srcId="{28A92AC0-2257-49FB-A709-97253E7F3868}" destId="{F3CFB5E7-0869-4779-AE80-E9207A567DDD}" srcOrd="0" destOrd="0" presId="urn:microsoft.com/office/officeart/2005/8/layout/vList2"/>
    <dgm:cxn modelId="{65481E75-90B8-418B-96B3-8762ABF56820}" type="presParOf" srcId="{28A92AC0-2257-49FB-A709-97253E7F3868}" destId="{AC7F204C-9627-48DE-BF24-490A02324D94}" srcOrd="1" destOrd="0" presId="urn:microsoft.com/office/officeart/2005/8/layout/vList2"/>
    <dgm:cxn modelId="{D133C82B-5A63-4030-ADF5-BB4CC263EDAD}" type="presParOf" srcId="{28A92AC0-2257-49FB-A709-97253E7F3868}" destId="{C4F322E9-47A9-4F6E-B582-9D0335D03D0D}" srcOrd="2" destOrd="0" presId="urn:microsoft.com/office/officeart/2005/8/layout/vList2"/>
    <dgm:cxn modelId="{2E335938-7B41-426C-98EA-C4A718042C0F}" type="presParOf" srcId="{28A92AC0-2257-49FB-A709-97253E7F3868}" destId="{8F1A50D9-EEF8-4615-9C54-08BF7B43337D}" srcOrd="3" destOrd="0" presId="urn:microsoft.com/office/officeart/2005/8/layout/vList2"/>
    <dgm:cxn modelId="{2BB1812C-02E7-465B-B8E1-5E63C1D2F44E}" type="presParOf" srcId="{28A92AC0-2257-49FB-A709-97253E7F3868}" destId="{C9342238-B6BE-48F0-B20F-14E17D054A90}" srcOrd="4" destOrd="0" presId="urn:microsoft.com/office/officeart/2005/8/layout/vList2"/>
    <dgm:cxn modelId="{B2B3217D-384F-4034-8804-D5C7F20D58F3}" type="presParOf" srcId="{28A92AC0-2257-49FB-A709-97253E7F3868}" destId="{583C1D27-7728-4E88-9E07-46933C7D6FFF}" srcOrd="5" destOrd="0" presId="urn:microsoft.com/office/officeart/2005/8/layout/vList2"/>
    <dgm:cxn modelId="{EBA5F4DF-5FCF-46DD-AA47-7E3E32D6BB24}" type="presParOf" srcId="{28A92AC0-2257-49FB-A709-97253E7F3868}" destId="{FABC2548-B563-44A9-A27C-EBDB4ADD789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B49B6A-6410-4C8E-BAE8-00D804851F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3805709-6BD9-4D6B-825E-F27753CF7996}">
      <dgm:prSet/>
      <dgm:spPr>
        <a:solidFill>
          <a:schemeClr val="accent4">
            <a:lumMod val="50000"/>
          </a:schemeClr>
        </a:solidFill>
      </dgm:spPr>
      <dgm:t>
        <a:bodyPr/>
        <a:lstStyle/>
        <a:p>
          <a:r>
            <a:rPr lang="en-IE" b="0" i="0" baseline="0" dirty="0"/>
            <a:t>Smart Town and Village projects should enable, accelerate and support strategic goals such as well-being, sustainability, economic growth and cross border relationships.</a:t>
          </a:r>
          <a:endParaRPr lang="en-IE" b="0" dirty="0"/>
        </a:p>
      </dgm:t>
    </dgm:pt>
    <dgm:pt modelId="{F9E608BC-1F6B-4BA7-8E44-90FF18AA311D}" type="parTrans" cxnId="{5CF5325D-8700-40EE-8802-790B71BCDA4E}">
      <dgm:prSet/>
      <dgm:spPr/>
      <dgm:t>
        <a:bodyPr/>
        <a:lstStyle/>
        <a:p>
          <a:endParaRPr lang="en-US"/>
        </a:p>
      </dgm:t>
    </dgm:pt>
    <dgm:pt modelId="{B676A41F-75F8-4303-8C7A-90E5645BDDE5}" type="sibTrans" cxnId="{5CF5325D-8700-40EE-8802-790B71BCDA4E}">
      <dgm:prSet/>
      <dgm:spPr/>
      <dgm:t>
        <a:bodyPr/>
        <a:lstStyle/>
        <a:p>
          <a:endParaRPr lang="en-US"/>
        </a:p>
      </dgm:t>
    </dgm:pt>
    <dgm:pt modelId="{A919F0BB-EC6E-4732-BD5B-24019A9CACF2}">
      <dgm:prSet/>
      <dgm:spPr>
        <a:solidFill>
          <a:schemeClr val="accent4">
            <a:lumMod val="50000"/>
          </a:schemeClr>
        </a:solidFill>
      </dgm:spPr>
      <dgm:t>
        <a:bodyPr/>
        <a:lstStyle/>
        <a:p>
          <a:r>
            <a:rPr lang="en-IE" b="0" i="0" baseline="0" dirty="0"/>
            <a:t>PEACEPLUS is additional funding and should not displace core public funding already provided.  It should not duplicate other existing funds and so project proposals need to outline how the project will directly contribute to peace and reconciliation, they must have a clear peace focus.</a:t>
          </a:r>
          <a:endParaRPr lang="en-IE" b="0" dirty="0"/>
        </a:p>
      </dgm:t>
    </dgm:pt>
    <dgm:pt modelId="{C11CC41B-4F37-4755-B0D1-B6FAB1867D7E}" type="parTrans" cxnId="{C69940B0-AB96-41E8-8018-6EED60DA2F32}">
      <dgm:prSet/>
      <dgm:spPr/>
      <dgm:t>
        <a:bodyPr/>
        <a:lstStyle/>
        <a:p>
          <a:endParaRPr lang="en-US"/>
        </a:p>
      </dgm:t>
    </dgm:pt>
    <dgm:pt modelId="{A6F15485-DC40-427C-A9D7-DE7B141847C0}" type="sibTrans" cxnId="{C69940B0-AB96-41E8-8018-6EED60DA2F32}">
      <dgm:prSet/>
      <dgm:spPr/>
      <dgm:t>
        <a:bodyPr/>
        <a:lstStyle/>
        <a:p>
          <a:endParaRPr lang="en-US"/>
        </a:p>
      </dgm:t>
    </dgm:pt>
    <dgm:pt modelId="{46673B24-E597-4599-A154-A9464504026E}">
      <dgm:prSet/>
      <dgm:spPr>
        <a:solidFill>
          <a:schemeClr val="accent4">
            <a:lumMod val="50000"/>
          </a:schemeClr>
        </a:solidFill>
      </dgm:spPr>
      <dgm:t>
        <a:bodyPr/>
        <a:lstStyle/>
        <a:p>
          <a:r>
            <a:rPr lang="en-IE" b="0" i="0" baseline="0" dirty="0"/>
            <a:t>Digital and online resources offer the opportunity to create new ways of doing things, promote innovation and breathe new life into local communities, making them more attractive places to live and work, as well as contributing to a more sustainable future, while also renewing and reinvigorating the local towns and villages.</a:t>
          </a:r>
          <a:endParaRPr lang="en-IE" b="0" dirty="0"/>
        </a:p>
      </dgm:t>
    </dgm:pt>
    <dgm:pt modelId="{C4DD1493-EB8F-4D53-B033-8CF2AAAE30DA}" type="parTrans" cxnId="{F23CB8B5-1144-477E-8CF1-1A9867C863C0}">
      <dgm:prSet/>
      <dgm:spPr/>
      <dgm:t>
        <a:bodyPr/>
        <a:lstStyle/>
        <a:p>
          <a:endParaRPr lang="en-US"/>
        </a:p>
      </dgm:t>
    </dgm:pt>
    <dgm:pt modelId="{3588C0D7-067F-4076-A62D-FA79677F0448}" type="sibTrans" cxnId="{F23CB8B5-1144-477E-8CF1-1A9867C863C0}">
      <dgm:prSet/>
      <dgm:spPr/>
      <dgm:t>
        <a:bodyPr/>
        <a:lstStyle/>
        <a:p>
          <a:endParaRPr lang="en-US"/>
        </a:p>
      </dgm:t>
    </dgm:pt>
    <dgm:pt modelId="{68D056DD-CD46-4ABF-BE63-EF330364167D}">
      <dgm:prSet/>
      <dgm:spPr>
        <a:solidFill>
          <a:schemeClr val="accent4">
            <a:lumMod val="50000"/>
          </a:schemeClr>
        </a:solidFill>
      </dgm:spPr>
      <dgm:t>
        <a:bodyPr/>
        <a:lstStyle/>
        <a:p>
          <a:r>
            <a:rPr lang="en-IE" b="0" i="0" baseline="0" dirty="0"/>
            <a:t>Be innovative and show how the use of digital technology can unlock new innovations or create an intelligent process which can itself be a catalyst for change.</a:t>
          </a:r>
          <a:endParaRPr lang="en-IE" b="0" dirty="0"/>
        </a:p>
      </dgm:t>
    </dgm:pt>
    <dgm:pt modelId="{D68EBB09-0381-472D-BD69-432C1578419C}" type="parTrans" cxnId="{DBD4B198-E717-48C5-B5B4-EB88D8EB420F}">
      <dgm:prSet/>
      <dgm:spPr/>
      <dgm:t>
        <a:bodyPr/>
        <a:lstStyle/>
        <a:p>
          <a:endParaRPr lang="en-US"/>
        </a:p>
      </dgm:t>
    </dgm:pt>
    <dgm:pt modelId="{A1DEA6CF-2E6C-455F-BEBE-B39809A66013}" type="sibTrans" cxnId="{DBD4B198-E717-48C5-B5B4-EB88D8EB420F}">
      <dgm:prSet/>
      <dgm:spPr/>
      <dgm:t>
        <a:bodyPr/>
        <a:lstStyle/>
        <a:p>
          <a:endParaRPr lang="en-US"/>
        </a:p>
      </dgm:t>
    </dgm:pt>
    <dgm:pt modelId="{929901EB-3FEB-4265-B7A9-2EE008326837}" type="pres">
      <dgm:prSet presAssocID="{AFB49B6A-6410-4C8E-BAE8-00D804851FA5}" presName="linear" presStyleCnt="0">
        <dgm:presLayoutVars>
          <dgm:animLvl val="lvl"/>
          <dgm:resizeHandles val="exact"/>
        </dgm:presLayoutVars>
      </dgm:prSet>
      <dgm:spPr/>
    </dgm:pt>
    <dgm:pt modelId="{00AA6554-C343-42C0-BC5B-173AA9899C8E}" type="pres">
      <dgm:prSet presAssocID="{73805709-6BD9-4D6B-825E-F27753CF7996}" presName="parentText" presStyleLbl="node1" presStyleIdx="0" presStyleCnt="4">
        <dgm:presLayoutVars>
          <dgm:chMax val="0"/>
          <dgm:bulletEnabled val="1"/>
        </dgm:presLayoutVars>
      </dgm:prSet>
      <dgm:spPr/>
    </dgm:pt>
    <dgm:pt modelId="{13FF63DF-CF6C-446F-BB1D-C02B1CA2C8A5}" type="pres">
      <dgm:prSet presAssocID="{B676A41F-75F8-4303-8C7A-90E5645BDDE5}" presName="spacer" presStyleCnt="0"/>
      <dgm:spPr/>
    </dgm:pt>
    <dgm:pt modelId="{C0A33F71-4FEE-4429-9AB7-A0A5073E4D93}" type="pres">
      <dgm:prSet presAssocID="{A919F0BB-EC6E-4732-BD5B-24019A9CACF2}" presName="parentText" presStyleLbl="node1" presStyleIdx="1" presStyleCnt="4">
        <dgm:presLayoutVars>
          <dgm:chMax val="0"/>
          <dgm:bulletEnabled val="1"/>
        </dgm:presLayoutVars>
      </dgm:prSet>
      <dgm:spPr/>
    </dgm:pt>
    <dgm:pt modelId="{F1D8E131-6DB7-4627-9A0C-51893EFFD2FC}" type="pres">
      <dgm:prSet presAssocID="{A6F15485-DC40-427C-A9D7-DE7B141847C0}" presName="spacer" presStyleCnt="0"/>
      <dgm:spPr/>
    </dgm:pt>
    <dgm:pt modelId="{DD5962E1-FB77-47C9-BF09-21F99D85994F}" type="pres">
      <dgm:prSet presAssocID="{46673B24-E597-4599-A154-A9464504026E}" presName="parentText" presStyleLbl="node1" presStyleIdx="2" presStyleCnt="4">
        <dgm:presLayoutVars>
          <dgm:chMax val="0"/>
          <dgm:bulletEnabled val="1"/>
        </dgm:presLayoutVars>
      </dgm:prSet>
      <dgm:spPr/>
    </dgm:pt>
    <dgm:pt modelId="{E7BA2945-554C-47E6-A957-1448DD46DFAE}" type="pres">
      <dgm:prSet presAssocID="{3588C0D7-067F-4076-A62D-FA79677F0448}" presName="spacer" presStyleCnt="0"/>
      <dgm:spPr/>
    </dgm:pt>
    <dgm:pt modelId="{EE56C5F0-BD51-4F73-8C9B-31A24EDB450C}" type="pres">
      <dgm:prSet presAssocID="{68D056DD-CD46-4ABF-BE63-EF330364167D}" presName="parentText" presStyleLbl="node1" presStyleIdx="3" presStyleCnt="4">
        <dgm:presLayoutVars>
          <dgm:chMax val="0"/>
          <dgm:bulletEnabled val="1"/>
        </dgm:presLayoutVars>
      </dgm:prSet>
      <dgm:spPr/>
    </dgm:pt>
  </dgm:ptLst>
  <dgm:cxnLst>
    <dgm:cxn modelId="{14AAC033-63AA-473D-9CF6-A49DB4DC5F9F}" type="presOf" srcId="{46673B24-E597-4599-A154-A9464504026E}" destId="{DD5962E1-FB77-47C9-BF09-21F99D85994F}" srcOrd="0" destOrd="0" presId="urn:microsoft.com/office/officeart/2005/8/layout/vList2"/>
    <dgm:cxn modelId="{9B01A936-7211-493A-80A1-9414240825A0}" type="presOf" srcId="{73805709-6BD9-4D6B-825E-F27753CF7996}" destId="{00AA6554-C343-42C0-BC5B-173AA9899C8E}" srcOrd="0" destOrd="0" presId="urn:microsoft.com/office/officeart/2005/8/layout/vList2"/>
    <dgm:cxn modelId="{B4A86340-B7D6-4AAA-B7A9-6AA3B1EE283B}" type="presOf" srcId="{A919F0BB-EC6E-4732-BD5B-24019A9CACF2}" destId="{C0A33F71-4FEE-4429-9AB7-A0A5073E4D93}" srcOrd="0" destOrd="0" presId="urn:microsoft.com/office/officeart/2005/8/layout/vList2"/>
    <dgm:cxn modelId="{5CF5325D-8700-40EE-8802-790B71BCDA4E}" srcId="{AFB49B6A-6410-4C8E-BAE8-00D804851FA5}" destId="{73805709-6BD9-4D6B-825E-F27753CF7996}" srcOrd="0" destOrd="0" parTransId="{F9E608BC-1F6B-4BA7-8E44-90FF18AA311D}" sibTransId="{B676A41F-75F8-4303-8C7A-90E5645BDDE5}"/>
    <dgm:cxn modelId="{02E5C177-2291-4DB1-A4C4-13F5B654E9F7}" type="presOf" srcId="{68D056DD-CD46-4ABF-BE63-EF330364167D}" destId="{EE56C5F0-BD51-4F73-8C9B-31A24EDB450C}" srcOrd="0" destOrd="0" presId="urn:microsoft.com/office/officeart/2005/8/layout/vList2"/>
    <dgm:cxn modelId="{DBD4B198-E717-48C5-B5B4-EB88D8EB420F}" srcId="{AFB49B6A-6410-4C8E-BAE8-00D804851FA5}" destId="{68D056DD-CD46-4ABF-BE63-EF330364167D}" srcOrd="3" destOrd="0" parTransId="{D68EBB09-0381-472D-BD69-432C1578419C}" sibTransId="{A1DEA6CF-2E6C-455F-BEBE-B39809A66013}"/>
    <dgm:cxn modelId="{C69940B0-AB96-41E8-8018-6EED60DA2F32}" srcId="{AFB49B6A-6410-4C8E-BAE8-00D804851FA5}" destId="{A919F0BB-EC6E-4732-BD5B-24019A9CACF2}" srcOrd="1" destOrd="0" parTransId="{C11CC41B-4F37-4755-B0D1-B6FAB1867D7E}" sibTransId="{A6F15485-DC40-427C-A9D7-DE7B141847C0}"/>
    <dgm:cxn modelId="{F23CB8B5-1144-477E-8CF1-1A9867C863C0}" srcId="{AFB49B6A-6410-4C8E-BAE8-00D804851FA5}" destId="{46673B24-E597-4599-A154-A9464504026E}" srcOrd="2" destOrd="0" parTransId="{C4DD1493-EB8F-4D53-B033-8CF2AAAE30DA}" sibTransId="{3588C0D7-067F-4076-A62D-FA79677F0448}"/>
    <dgm:cxn modelId="{C9A221F1-3A23-4AA9-9FBE-F9BE58406383}" type="presOf" srcId="{AFB49B6A-6410-4C8E-BAE8-00D804851FA5}" destId="{929901EB-3FEB-4265-B7A9-2EE008326837}" srcOrd="0" destOrd="0" presId="urn:microsoft.com/office/officeart/2005/8/layout/vList2"/>
    <dgm:cxn modelId="{30079908-233F-486F-9C42-E29DE512E264}" type="presParOf" srcId="{929901EB-3FEB-4265-B7A9-2EE008326837}" destId="{00AA6554-C343-42C0-BC5B-173AA9899C8E}" srcOrd="0" destOrd="0" presId="urn:microsoft.com/office/officeart/2005/8/layout/vList2"/>
    <dgm:cxn modelId="{6DC3BCD9-AD6A-484C-9C20-80D4E8EE0497}" type="presParOf" srcId="{929901EB-3FEB-4265-B7A9-2EE008326837}" destId="{13FF63DF-CF6C-446F-BB1D-C02B1CA2C8A5}" srcOrd="1" destOrd="0" presId="urn:microsoft.com/office/officeart/2005/8/layout/vList2"/>
    <dgm:cxn modelId="{B361E1D0-1C20-4E60-A545-5FF02533CB8A}" type="presParOf" srcId="{929901EB-3FEB-4265-B7A9-2EE008326837}" destId="{C0A33F71-4FEE-4429-9AB7-A0A5073E4D93}" srcOrd="2" destOrd="0" presId="urn:microsoft.com/office/officeart/2005/8/layout/vList2"/>
    <dgm:cxn modelId="{AF57D075-7212-4E20-8F8F-FC7BD2AEB699}" type="presParOf" srcId="{929901EB-3FEB-4265-B7A9-2EE008326837}" destId="{F1D8E131-6DB7-4627-9A0C-51893EFFD2FC}" srcOrd="3" destOrd="0" presId="urn:microsoft.com/office/officeart/2005/8/layout/vList2"/>
    <dgm:cxn modelId="{BA4BD68C-EAA8-4D19-8A0E-8D04CEFC2EC5}" type="presParOf" srcId="{929901EB-3FEB-4265-B7A9-2EE008326837}" destId="{DD5962E1-FB77-47C9-BF09-21F99D85994F}" srcOrd="4" destOrd="0" presId="urn:microsoft.com/office/officeart/2005/8/layout/vList2"/>
    <dgm:cxn modelId="{0AA1C142-92A5-486B-9749-D17261CB937F}" type="presParOf" srcId="{929901EB-3FEB-4265-B7A9-2EE008326837}" destId="{E7BA2945-554C-47E6-A957-1448DD46DFAE}" srcOrd="5" destOrd="0" presId="urn:microsoft.com/office/officeart/2005/8/layout/vList2"/>
    <dgm:cxn modelId="{A61F8489-8ED1-43C3-9C7B-2431097F555A}" type="presParOf" srcId="{929901EB-3FEB-4265-B7A9-2EE008326837}" destId="{EE56C5F0-BD51-4F73-8C9B-31A24EDB450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53F341-69A7-46DC-92F2-EA242B1631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124BDF8-5909-4A6D-B6A8-0E38C870F343}">
      <dgm:prSet custT="1"/>
      <dgm:spPr>
        <a:solidFill>
          <a:schemeClr val="bg1">
            <a:lumMod val="85000"/>
          </a:schemeClr>
        </a:solidFill>
      </dgm:spPr>
      <dgm:t>
        <a:bodyPr/>
        <a:lstStyle/>
        <a:p>
          <a:r>
            <a:rPr lang="en-IE" sz="1800" b="0" i="0" baseline="0" dirty="0">
              <a:solidFill>
                <a:schemeClr val="tx1"/>
              </a:solidFill>
            </a:rPr>
            <a:t>Digitalisation requires investment by enterprises to innovate and by people to learn new skills.  </a:t>
          </a:r>
        </a:p>
        <a:p>
          <a:br>
            <a:rPr lang="en-IE" sz="1800" b="0" i="0" baseline="0" dirty="0">
              <a:solidFill>
                <a:schemeClr val="tx1"/>
              </a:solidFill>
            </a:rPr>
          </a:br>
          <a:r>
            <a:rPr lang="en-IE" sz="1800" b="0" i="0" baseline="0" dirty="0">
              <a:solidFill>
                <a:schemeClr val="tx1"/>
              </a:solidFill>
            </a:rPr>
            <a:t>This means encouraging greater investment by enterprises in research, development, innovation and digital skills.</a:t>
          </a:r>
          <a:br>
            <a:rPr lang="en-IE" sz="1800" b="0" i="0" baseline="0" dirty="0">
              <a:solidFill>
                <a:schemeClr val="tx1"/>
              </a:solidFill>
            </a:rPr>
          </a:br>
          <a:br>
            <a:rPr lang="en-IE" sz="1800" b="0" i="0" baseline="0" dirty="0">
              <a:solidFill>
                <a:schemeClr val="tx1"/>
              </a:solidFill>
            </a:rPr>
          </a:br>
          <a:r>
            <a:rPr lang="en-IE" sz="1800" b="0" i="0" baseline="0" dirty="0">
              <a:solidFill>
                <a:schemeClr val="tx1"/>
              </a:solidFill>
            </a:rPr>
            <a:t>The Department of Enterprise, Trade and Employment and its agencies design and deliver programmes to drive the digitalisation of enterprises in Ireland.</a:t>
          </a:r>
          <a:br>
            <a:rPr lang="en-IE" sz="1800" b="0" i="0" baseline="0" dirty="0">
              <a:solidFill>
                <a:schemeClr val="tx1"/>
              </a:solidFill>
            </a:rPr>
          </a:br>
          <a:br>
            <a:rPr lang="en-IE" sz="1800" b="0" i="0" baseline="0" dirty="0">
              <a:solidFill>
                <a:schemeClr val="tx1"/>
              </a:solidFill>
            </a:rPr>
          </a:br>
          <a:r>
            <a:rPr lang="en-IE" sz="1800" b="0" i="0" baseline="0" dirty="0">
              <a:solidFill>
                <a:schemeClr val="tx1"/>
              </a:solidFill>
            </a:rPr>
            <a:t>This work is bolstered by research and skills initiatives under the Department of Further and Higher Education, Research, Innovation and Skills and digital adoption; and</a:t>
          </a:r>
          <a:br>
            <a:rPr lang="en-IE" sz="1800" b="0" i="0" baseline="0" dirty="0">
              <a:solidFill>
                <a:schemeClr val="tx1"/>
              </a:solidFill>
            </a:rPr>
          </a:br>
          <a:r>
            <a:rPr lang="en-IE" sz="1800" b="0" i="0" baseline="0" dirty="0">
              <a:solidFill>
                <a:schemeClr val="tx1"/>
              </a:solidFill>
            </a:rPr>
            <a:t> </a:t>
          </a:r>
          <a:br>
            <a:rPr lang="en-IE" sz="1800" b="0" i="0" baseline="0" dirty="0">
              <a:solidFill>
                <a:schemeClr val="tx1"/>
              </a:solidFill>
            </a:rPr>
          </a:br>
          <a:r>
            <a:rPr lang="en-IE" sz="1800" b="0" i="0" baseline="0" dirty="0">
              <a:solidFill>
                <a:schemeClr val="tx1"/>
              </a:solidFill>
            </a:rPr>
            <a:t>Broadband programmes under the Department of the Environment, Climate and Communications. </a:t>
          </a:r>
          <a:endParaRPr lang="en-IE" sz="1800" b="0" dirty="0">
            <a:solidFill>
              <a:schemeClr val="tx1"/>
            </a:solidFill>
          </a:endParaRPr>
        </a:p>
      </dgm:t>
    </dgm:pt>
    <dgm:pt modelId="{532CCC08-D608-4540-9651-1E222DCFC090}" type="parTrans" cxnId="{14A39507-8FDF-4ACE-B198-3644E9361D4B}">
      <dgm:prSet/>
      <dgm:spPr/>
      <dgm:t>
        <a:bodyPr/>
        <a:lstStyle/>
        <a:p>
          <a:endParaRPr lang="en-US"/>
        </a:p>
      </dgm:t>
    </dgm:pt>
    <dgm:pt modelId="{1D24B081-9CCC-438B-BC65-70B869F4F0D3}" type="sibTrans" cxnId="{14A39507-8FDF-4ACE-B198-3644E9361D4B}">
      <dgm:prSet/>
      <dgm:spPr/>
      <dgm:t>
        <a:bodyPr/>
        <a:lstStyle/>
        <a:p>
          <a:endParaRPr lang="en-US"/>
        </a:p>
      </dgm:t>
    </dgm:pt>
    <dgm:pt modelId="{2317C857-F748-46D2-AC3A-D28E073E0483}" type="pres">
      <dgm:prSet presAssocID="{F553F341-69A7-46DC-92F2-EA242B163114}" presName="linear" presStyleCnt="0">
        <dgm:presLayoutVars>
          <dgm:animLvl val="lvl"/>
          <dgm:resizeHandles val="exact"/>
        </dgm:presLayoutVars>
      </dgm:prSet>
      <dgm:spPr/>
    </dgm:pt>
    <dgm:pt modelId="{47A29A37-152B-495D-B070-74EF7C50CF8D}" type="pres">
      <dgm:prSet presAssocID="{C124BDF8-5909-4A6D-B6A8-0E38C870F343}" presName="parentText" presStyleLbl="node1" presStyleIdx="0" presStyleCnt="1" custScaleY="113419">
        <dgm:presLayoutVars>
          <dgm:chMax val="0"/>
          <dgm:bulletEnabled val="1"/>
        </dgm:presLayoutVars>
      </dgm:prSet>
      <dgm:spPr/>
    </dgm:pt>
  </dgm:ptLst>
  <dgm:cxnLst>
    <dgm:cxn modelId="{E3A64704-95A9-4046-A20F-D8FAD4139001}" type="presOf" srcId="{C124BDF8-5909-4A6D-B6A8-0E38C870F343}" destId="{47A29A37-152B-495D-B070-74EF7C50CF8D}" srcOrd="0" destOrd="0" presId="urn:microsoft.com/office/officeart/2005/8/layout/vList2"/>
    <dgm:cxn modelId="{14A39507-8FDF-4ACE-B198-3644E9361D4B}" srcId="{F553F341-69A7-46DC-92F2-EA242B163114}" destId="{C124BDF8-5909-4A6D-B6A8-0E38C870F343}" srcOrd="0" destOrd="0" parTransId="{532CCC08-D608-4540-9651-1E222DCFC090}" sibTransId="{1D24B081-9CCC-438B-BC65-70B869F4F0D3}"/>
    <dgm:cxn modelId="{EAB93B40-ED89-422F-9668-905FB1A3D39E}" type="presOf" srcId="{F553F341-69A7-46DC-92F2-EA242B163114}" destId="{2317C857-F748-46D2-AC3A-D28E073E0483}" srcOrd="0" destOrd="0" presId="urn:microsoft.com/office/officeart/2005/8/layout/vList2"/>
    <dgm:cxn modelId="{E6DC8760-F603-4642-B3C0-76BFFFF1664C}" type="presParOf" srcId="{2317C857-F748-46D2-AC3A-D28E073E0483}" destId="{47A29A37-152B-495D-B070-74EF7C50CF8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09CC44-AFFD-46E3-B58A-3AFB39CC11C6}" type="doc">
      <dgm:prSet loTypeId="urn:microsoft.com/office/officeart/2005/8/layout/vList3" loCatId="list" qsTypeId="urn:microsoft.com/office/officeart/2005/8/quickstyle/3d1" qsCatId="3D" csTypeId="urn:microsoft.com/office/officeart/2005/8/colors/accent2_3" csCatId="accent2" phldr="1"/>
      <dgm:spPr/>
      <dgm:t>
        <a:bodyPr/>
        <a:lstStyle/>
        <a:p>
          <a:endParaRPr lang="en-GB"/>
        </a:p>
      </dgm:t>
    </dgm:pt>
    <dgm:pt modelId="{58865E01-CD6A-4FBD-8AC7-755DBE22A0EC}">
      <dgm:prSet phldrT="[Text]" custT="1"/>
      <dgm:spPr/>
      <dgm:t>
        <a:bodyPr/>
        <a:lstStyle/>
        <a:p>
          <a:pPr algn="l"/>
          <a:r>
            <a:rPr lang="en-GB" sz="1600" b="1" dirty="0"/>
            <a:t>Broadband</a:t>
          </a:r>
          <a:r>
            <a:rPr lang="en-GB" sz="1600" dirty="0"/>
            <a:t>: To support improved telecommunications infrastructure including high speed broadband making it available to as many people as possible regardless of where they live</a:t>
          </a:r>
        </a:p>
      </dgm:t>
    </dgm:pt>
    <dgm:pt modelId="{4599FAE1-7A88-41A6-9EB1-82CA56B08823}" type="parTrans" cxnId="{4C5D761B-EC9D-4E8B-B783-327F16B28A26}">
      <dgm:prSet/>
      <dgm:spPr/>
      <dgm:t>
        <a:bodyPr/>
        <a:lstStyle/>
        <a:p>
          <a:endParaRPr lang="en-GB"/>
        </a:p>
      </dgm:t>
    </dgm:pt>
    <dgm:pt modelId="{D3D503A9-5010-43A6-BF13-79E75DBE2393}" type="sibTrans" cxnId="{4C5D761B-EC9D-4E8B-B783-327F16B28A26}">
      <dgm:prSet/>
      <dgm:spPr/>
      <dgm:t>
        <a:bodyPr/>
        <a:lstStyle/>
        <a:p>
          <a:endParaRPr lang="en-GB"/>
        </a:p>
      </dgm:t>
    </dgm:pt>
    <dgm:pt modelId="{8B62812B-E2B9-485E-97BB-01197E9E85E1}">
      <dgm:prSet custT="1"/>
      <dgm:spPr/>
      <dgm:t>
        <a:bodyPr/>
        <a:lstStyle/>
        <a:p>
          <a:pPr algn="l"/>
          <a:r>
            <a:rPr lang="en-GB" sz="1600" b="1" dirty="0"/>
            <a:t>Access</a:t>
          </a:r>
          <a:r>
            <a:rPr lang="en-GB" sz="1600" dirty="0"/>
            <a:t>: To reduce barriers to accessing services in rural areas</a:t>
          </a:r>
        </a:p>
      </dgm:t>
    </dgm:pt>
    <dgm:pt modelId="{F2A46F4D-BDD2-49B6-AD97-C242502736DD}" type="parTrans" cxnId="{42ED88A1-A105-445C-A80F-3393064FC5CA}">
      <dgm:prSet/>
      <dgm:spPr/>
      <dgm:t>
        <a:bodyPr/>
        <a:lstStyle/>
        <a:p>
          <a:endParaRPr lang="en-GB"/>
        </a:p>
      </dgm:t>
    </dgm:pt>
    <dgm:pt modelId="{80503155-3C2B-4BF2-BF37-E5014EE36240}" type="sibTrans" cxnId="{42ED88A1-A105-445C-A80F-3393064FC5CA}">
      <dgm:prSet/>
      <dgm:spPr/>
      <dgm:t>
        <a:bodyPr/>
        <a:lstStyle/>
        <a:p>
          <a:endParaRPr lang="en-GB"/>
        </a:p>
      </dgm:t>
    </dgm:pt>
    <dgm:pt modelId="{9FA29649-BBC3-4ECB-9D40-3D57E1B55498}">
      <dgm:prSet custT="1"/>
      <dgm:spPr/>
      <dgm:t>
        <a:bodyPr/>
        <a:lstStyle/>
        <a:p>
          <a:pPr algn="l"/>
          <a:r>
            <a:rPr lang="en-GB" sz="1600" b="1" dirty="0"/>
            <a:t>Connectivity</a:t>
          </a:r>
          <a:r>
            <a:rPr lang="en-GB" sz="1600" dirty="0"/>
            <a:t>: To support balanced regional development by promoting better connectivity between urban and rural centres</a:t>
          </a:r>
        </a:p>
      </dgm:t>
    </dgm:pt>
    <dgm:pt modelId="{BC8735C4-8336-42D7-B1F6-412483F6A542}" type="parTrans" cxnId="{A911DB6C-52BE-4D5B-8411-74F03D0D79EF}">
      <dgm:prSet/>
      <dgm:spPr/>
      <dgm:t>
        <a:bodyPr/>
        <a:lstStyle/>
        <a:p>
          <a:endParaRPr lang="en-GB"/>
        </a:p>
      </dgm:t>
    </dgm:pt>
    <dgm:pt modelId="{3C64194A-BD13-4748-BFED-63748E7A42E5}" type="sibTrans" cxnId="{A911DB6C-52BE-4D5B-8411-74F03D0D79EF}">
      <dgm:prSet/>
      <dgm:spPr/>
      <dgm:t>
        <a:bodyPr/>
        <a:lstStyle/>
        <a:p>
          <a:endParaRPr lang="en-GB"/>
        </a:p>
      </dgm:t>
    </dgm:pt>
    <dgm:pt modelId="{3267DC08-5399-47D3-A91F-195FDFD8DC78}" type="pres">
      <dgm:prSet presAssocID="{C109CC44-AFFD-46E3-B58A-3AFB39CC11C6}" presName="linearFlow" presStyleCnt="0">
        <dgm:presLayoutVars>
          <dgm:dir/>
          <dgm:resizeHandles val="exact"/>
        </dgm:presLayoutVars>
      </dgm:prSet>
      <dgm:spPr/>
    </dgm:pt>
    <dgm:pt modelId="{16CC5A33-7E60-4AD1-A722-CBB81D0F9097}" type="pres">
      <dgm:prSet presAssocID="{58865E01-CD6A-4FBD-8AC7-755DBE22A0EC}" presName="composite" presStyleCnt="0"/>
      <dgm:spPr/>
    </dgm:pt>
    <dgm:pt modelId="{510D1BF3-DC2E-41AF-8CAE-8D3515549D34}" type="pres">
      <dgm:prSet presAssocID="{58865E01-CD6A-4FBD-8AC7-755DBE22A0EC}" presName="imgShp" presStyleLbl="fgImgPlace1" presStyleIdx="0" presStyleCnt="3" custScaleX="39594" custScaleY="34870" custLinFactNeighborX="-26037" custLinFactNeighborY="80153"/>
      <dgm:spPr>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dgm:spPr>
    </dgm:pt>
    <dgm:pt modelId="{3BAB8389-368E-4DC4-BB7D-1F5820C39A3F}" type="pres">
      <dgm:prSet presAssocID="{58865E01-CD6A-4FBD-8AC7-755DBE22A0EC}" presName="txShp" presStyleLbl="node1" presStyleIdx="0" presStyleCnt="3" custScaleX="108901" custScaleY="42412" custLinFactNeighborX="3932" custLinFactNeighborY="32774">
        <dgm:presLayoutVars>
          <dgm:bulletEnabled val="1"/>
        </dgm:presLayoutVars>
      </dgm:prSet>
      <dgm:spPr/>
    </dgm:pt>
    <dgm:pt modelId="{00B2CA52-5D2A-496B-A509-FB0FAAF965C5}" type="pres">
      <dgm:prSet presAssocID="{D3D503A9-5010-43A6-BF13-79E75DBE2393}" presName="spacing" presStyleCnt="0"/>
      <dgm:spPr/>
    </dgm:pt>
    <dgm:pt modelId="{C9E50FFD-2C32-4420-B71C-059F3DF13BB4}" type="pres">
      <dgm:prSet presAssocID="{8B62812B-E2B9-485E-97BB-01197E9E85E1}" presName="composite" presStyleCnt="0"/>
      <dgm:spPr/>
    </dgm:pt>
    <dgm:pt modelId="{349AD0AF-5321-46AB-A4CC-194CB735B618}" type="pres">
      <dgm:prSet presAssocID="{8B62812B-E2B9-485E-97BB-01197E9E85E1}" presName="imgShp" presStyleLbl="fgImgPlace1" presStyleIdx="1" presStyleCnt="3" custScaleX="36495" custScaleY="29006" custLinFactNeighborX="-26199" custLinFactNeighborY="-28204"/>
      <dgm:spPr>
        <a:blipFill>
          <a:blip xmlns:r="http://schemas.openxmlformats.org/officeDocument/2006/relationships" r:embed="rId2" cstate="print">
            <a:duotone>
              <a:schemeClr val="accent2">
                <a:hueOff val="0"/>
                <a:satOff val="-1036"/>
                <a:lumOff val="6729"/>
                <a:alphaOff val="0"/>
                <a:shade val="20000"/>
                <a:satMod val="200000"/>
              </a:schemeClr>
              <a:schemeClr val="accent2">
                <a:hueOff val="0"/>
                <a:satOff val="-1036"/>
                <a:lumOff val="6729"/>
                <a:alphaOff val="0"/>
                <a:tint val="12000"/>
                <a:satMod val="190000"/>
              </a:schemeClr>
            </a:duotone>
            <a:extLst>
              <a:ext uri="{28A0092B-C50C-407E-A947-70E740481C1C}">
                <a14:useLocalDpi xmlns:a14="http://schemas.microsoft.com/office/drawing/2010/main" val="0"/>
              </a:ext>
            </a:extLst>
          </a:blip>
          <a:srcRect/>
          <a:stretch>
            <a:fillRect l="-5000" r="-5000"/>
          </a:stretch>
        </a:blipFill>
      </dgm:spPr>
    </dgm:pt>
    <dgm:pt modelId="{53A93434-7E6A-4885-B358-F4B5AB5B98A3}" type="pres">
      <dgm:prSet presAssocID="{8B62812B-E2B9-485E-97BB-01197E9E85E1}" presName="txShp" presStyleLbl="node1" presStyleIdx="1" presStyleCnt="3" custScaleX="106605" custScaleY="24947" custLinFactNeighborX="4278" custLinFactNeighborY="10863">
        <dgm:presLayoutVars>
          <dgm:bulletEnabled val="1"/>
        </dgm:presLayoutVars>
      </dgm:prSet>
      <dgm:spPr/>
    </dgm:pt>
    <dgm:pt modelId="{57804058-97AC-431C-AF27-3FF5D713E22D}" type="pres">
      <dgm:prSet presAssocID="{80503155-3C2B-4BF2-BF37-E5014EE36240}" presName="spacing" presStyleCnt="0"/>
      <dgm:spPr/>
    </dgm:pt>
    <dgm:pt modelId="{804C8BB0-D4F6-44AE-8692-CA2871D57DFE}" type="pres">
      <dgm:prSet presAssocID="{9FA29649-BBC3-4ECB-9D40-3D57E1B55498}" presName="composite" presStyleCnt="0"/>
      <dgm:spPr/>
    </dgm:pt>
    <dgm:pt modelId="{C7A40133-A405-452B-B3B7-D8CD70299B17}" type="pres">
      <dgm:prSet presAssocID="{9FA29649-BBC3-4ECB-9D40-3D57E1B55498}" presName="imgShp" presStyleLbl="fgImgPlace1" presStyleIdx="2" presStyleCnt="3" custScaleX="38382" custScaleY="33025" custLinFactNeighborX="-26577" custLinFactNeighborY="-10155"/>
      <dgm:spPr>
        <a:blipFill rotWithShape="1">
          <a:blip xmlns:r="http://schemas.openxmlformats.org/officeDocument/2006/relationships" r:embed="rId3">
            <a:duotone>
              <a:schemeClr val="accent2">
                <a:hueOff val="0"/>
                <a:satOff val="-2072"/>
                <a:lumOff val="13457"/>
                <a:alphaOff val="0"/>
                <a:shade val="20000"/>
                <a:satMod val="200000"/>
              </a:schemeClr>
              <a:schemeClr val="accent2">
                <a:hueOff val="0"/>
                <a:satOff val="-2072"/>
                <a:lumOff val="13457"/>
                <a:alphaOff val="0"/>
                <a:tint val="12000"/>
                <a:satMod val="190000"/>
              </a:schemeClr>
            </a:duotone>
          </a:blip>
          <a:srcRect/>
          <a:stretch>
            <a:fillRect t="-8000" b="-8000"/>
          </a:stretch>
        </a:blipFill>
      </dgm:spPr>
    </dgm:pt>
    <dgm:pt modelId="{07FCA1BC-FB0D-49F5-8E2C-4E1434C742EB}" type="pres">
      <dgm:prSet presAssocID="{9FA29649-BBC3-4ECB-9D40-3D57E1B55498}" presName="txShp" presStyleLbl="node1" presStyleIdx="2" presStyleCnt="3" custScaleX="106532" custScaleY="48453" custLinFactNeighborX="3501" custLinFactNeighborY="-9078">
        <dgm:presLayoutVars>
          <dgm:bulletEnabled val="1"/>
        </dgm:presLayoutVars>
      </dgm:prSet>
      <dgm:spPr/>
    </dgm:pt>
  </dgm:ptLst>
  <dgm:cxnLst>
    <dgm:cxn modelId="{11C1570A-D773-42DA-814B-0DA9DEA03FD7}" type="presOf" srcId="{8B62812B-E2B9-485E-97BB-01197E9E85E1}" destId="{53A93434-7E6A-4885-B358-F4B5AB5B98A3}" srcOrd="0" destOrd="0" presId="urn:microsoft.com/office/officeart/2005/8/layout/vList3"/>
    <dgm:cxn modelId="{4C5D761B-EC9D-4E8B-B783-327F16B28A26}" srcId="{C109CC44-AFFD-46E3-B58A-3AFB39CC11C6}" destId="{58865E01-CD6A-4FBD-8AC7-755DBE22A0EC}" srcOrd="0" destOrd="0" parTransId="{4599FAE1-7A88-41A6-9EB1-82CA56B08823}" sibTransId="{D3D503A9-5010-43A6-BF13-79E75DBE2393}"/>
    <dgm:cxn modelId="{A911DB6C-52BE-4D5B-8411-74F03D0D79EF}" srcId="{C109CC44-AFFD-46E3-B58A-3AFB39CC11C6}" destId="{9FA29649-BBC3-4ECB-9D40-3D57E1B55498}" srcOrd="2" destOrd="0" parTransId="{BC8735C4-8336-42D7-B1F6-412483F6A542}" sibTransId="{3C64194A-BD13-4748-BFED-63748E7A42E5}"/>
    <dgm:cxn modelId="{5F42BE90-CCAE-4864-851F-3B4F056AAB5D}" type="presOf" srcId="{58865E01-CD6A-4FBD-8AC7-755DBE22A0EC}" destId="{3BAB8389-368E-4DC4-BB7D-1F5820C39A3F}" srcOrd="0" destOrd="0" presId="urn:microsoft.com/office/officeart/2005/8/layout/vList3"/>
    <dgm:cxn modelId="{2E68ED94-452B-4C0C-8A6B-144EEEDF0AF1}" type="presOf" srcId="{C109CC44-AFFD-46E3-B58A-3AFB39CC11C6}" destId="{3267DC08-5399-47D3-A91F-195FDFD8DC78}" srcOrd="0" destOrd="0" presId="urn:microsoft.com/office/officeart/2005/8/layout/vList3"/>
    <dgm:cxn modelId="{42ED88A1-A105-445C-A80F-3393064FC5CA}" srcId="{C109CC44-AFFD-46E3-B58A-3AFB39CC11C6}" destId="{8B62812B-E2B9-485E-97BB-01197E9E85E1}" srcOrd="1" destOrd="0" parTransId="{F2A46F4D-BDD2-49B6-AD97-C242502736DD}" sibTransId="{80503155-3C2B-4BF2-BF37-E5014EE36240}"/>
    <dgm:cxn modelId="{F844D0B5-6CD3-4515-996D-56EB743F8BDC}" type="presOf" srcId="{9FA29649-BBC3-4ECB-9D40-3D57E1B55498}" destId="{07FCA1BC-FB0D-49F5-8E2C-4E1434C742EB}" srcOrd="0" destOrd="0" presId="urn:microsoft.com/office/officeart/2005/8/layout/vList3"/>
    <dgm:cxn modelId="{CE98070E-B6CB-42AE-97EA-4433C11C04A9}" type="presParOf" srcId="{3267DC08-5399-47D3-A91F-195FDFD8DC78}" destId="{16CC5A33-7E60-4AD1-A722-CBB81D0F9097}" srcOrd="0" destOrd="0" presId="urn:microsoft.com/office/officeart/2005/8/layout/vList3"/>
    <dgm:cxn modelId="{9FF9C1BD-78DC-400A-ABEF-AFBC83B88921}" type="presParOf" srcId="{16CC5A33-7E60-4AD1-A722-CBB81D0F9097}" destId="{510D1BF3-DC2E-41AF-8CAE-8D3515549D34}" srcOrd="0" destOrd="0" presId="urn:microsoft.com/office/officeart/2005/8/layout/vList3"/>
    <dgm:cxn modelId="{0FB03BE0-B0D6-41E4-A20F-3B50890D23C7}" type="presParOf" srcId="{16CC5A33-7E60-4AD1-A722-CBB81D0F9097}" destId="{3BAB8389-368E-4DC4-BB7D-1F5820C39A3F}" srcOrd="1" destOrd="0" presId="urn:microsoft.com/office/officeart/2005/8/layout/vList3"/>
    <dgm:cxn modelId="{A38A5B82-9319-4394-8488-6212CA7E650B}" type="presParOf" srcId="{3267DC08-5399-47D3-A91F-195FDFD8DC78}" destId="{00B2CA52-5D2A-496B-A509-FB0FAAF965C5}" srcOrd="1" destOrd="0" presId="urn:microsoft.com/office/officeart/2005/8/layout/vList3"/>
    <dgm:cxn modelId="{848A99F2-5941-437A-B536-4569CD537A88}" type="presParOf" srcId="{3267DC08-5399-47D3-A91F-195FDFD8DC78}" destId="{C9E50FFD-2C32-4420-B71C-059F3DF13BB4}" srcOrd="2" destOrd="0" presId="urn:microsoft.com/office/officeart/2005/8/layout/vList3"/>
    <dgm:cxn modelId="{3E557947-59BA-41A1-8EA1-28B4130FF33B}" type="presParOf" srcId="{C9E50FFD-2C32-4420-B71C-059F3DF13BB4}" destId="{349AD0AF-5321-46AB-A4CC-194CB735B618}" srcOrd="0" destOrd="0" presId="urn:microsoft.com/office/officeart/2005/8/layout/vList3"/>
    <dgm:cxn modelId="{7A4EFFEE-DF77-4562-A5A2-9EBEA0EB645D}" type="presParOf" srcId="{C9E50FFD-2C32-4420-B71C-059F3DF13BB4}" destId="{53A93434-7E6A-4885-B358-F4B5AB5B98A3}" srcOrd="1" destOrd="0" presId="urn:microsoft.com/office/officeart/2005/8/layout/vList3"/>
    <dgm:cxn modelId="{E7711868-D722-4DF9-8A60-2CF0C8765FF0}" type="presParOf" srcId="{3267DC08-5399-47D3-A91F-195FDFD8DC78}" destId="{57804058-97AC-431C-AF27-3FF5D713E22D}" srcOrd="3" destOrd="0" presId="urn:microsoft.com/office/officeart/2005/8/layout/vList3"/>
    <dgm:cxn modelId="{E94283E4-4B06-4086-BEAC-65E6BE84A4E0}" type="presParOf" srcId="{3267DC08-5399-47D3-A91F-195FDFD8DC78}" destId="{804C8BB0-D4F6-44AE-8692-CA2871D57DFE}" srcOrd="4" destOrd="0" presId="urn:microsoft.com/office/officeart/2005/8/layout/vList3"/>
    <dgm:cxn modelId="{B9D1EB7C-A256-4542-93A1-D39D42939D95}" type="presParOf" srcId="{804C8BB0-D4F6-44AE-8692-CA2871D57DFE}" destId="{C7A40133-A405-452B-B3B7-D8CD70299B17}" srcOrd="0" destOrd="0" presId="urn:microsoft.com/office/officeart/2005/8/layout/vList3"/>
    <dgm:cxn modelId="{1DD74CB3-D82A-467D-9FAF-CC2DB98F3F57}" type="presParOf" srcId="{804C8BB0-D4F6-44AE-8692-CA2871D57DFE}" destId="{07FCA1BC-FB0D-49F5-8E2C-4E1434C742E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B9CE5-FF69-4653-8AEE-D614FD31FDCB}">
      <dsp:nvSpPr>
        <dsp:cNvPr id="0" name=""/>
        <dsp:cNvSpPr/>
      </dsp:nvSpPr>
      <dsp:spPr>
        <a:xfrm>
          <a:off x="161477" y="104604"/>
          <a:ext cx="4553711" cy="4553711"/>
        </a:xfrm>
        <a:prstGeom prst="ellipse">
          <a:avLst/>
        </a:prstGeom>
        <a:solidFill>
          <a:srgbClr val="8E93C4">
            <a:alpha val="50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Peace</a:t>
          </a:r>
        </a:p>
      </dsp:txBody>
      <dsp:txXfrm>
        <a:off x="1181860" y="1151182"/>
        <a:ext cx="1856553" cy="2460554"/>
      </dsp:txXfrm>
    </dsp:sp>
    <dsp:sp modelId="{EC0F37A4-EEAB-4A2B-A4F4-44E09A7AE279}">
      <dsp:nvSpPr>
        <dsp:cNvPr id="0" name=""/>
        <dsp:cNvSpPr/>
      </dsp:nvSpPr>
      <dsp:spPr>
        <a:xfrm>
          <a:off x="3466564" y="139349"/>
          <a:ext cx="4553711" cy="4553711"/>
        </a:xfrm>
        <a:prstGeom prst="ellipse">
          <a:avLst/>
        </a:prstGeom>
        <a:solidFill>
          <a:srgbClr val="FFCC00">
            <a:alpha val="38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ysClr val="windowText" lastClr="000000">
                  <a:hueOff val="0"/>
                  <a:satOff val="0"/>
                  <a:lumOff val="0"/>
                  <a:alphaOff val="0"/>
                </a:sysClr>
              </a:solidFill>
              <a:latin typeface="Arial Nova" panose="020B0504020202020204" pitchFamily="34" charset="0"/>
              <a:ea typeface="+mn-ea"/>
              <a:cs typeface="Arial" panose="020B0604020202020204" pitchFamily="34" charset="0"/>
            </a:rPr>
            <a:t>Prosperity</a:t>
          </a:r>
        </a:p>
      </dsp:txBody>
      <dsp:txXfrm>
        <a:off x="5143338" y="1185927"/>
        <a:ext cx="1856553" cy="246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9010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ctr"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1</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Peaceful and Thriving Communities</a:t>
          </a:r>
        </a:p>
        <a:p>
          <a:pPr marL="0" lvl="0" indent="0" algn="ctr" defTabSz="533400">
            <a:lnSpc>
              <a:spcPct val="90000"/>
            </a:lnSpc>
            <a:spcBef>
              <a:spcPct val="0"/>
            </a:spcBef>
            <a:spcAft>
              <a:spcPct val="35000"/>
            </a:spcAft>
            <a:buNone/>
          </a:pPr>
          <a:endParaRPr lang="en-GB" sz="15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€250m </a:t>
          </a:r>
        </a:p>
      </dsp:txBody>
      <dsp:txXfrm rot="5400000">
        <a:off x="74582" y="74582"/>
        <a:ext cx="1558863" cy="1378663"/>
      </dsp:txXfrm>
    </dsp:sp>
    <dsp:sp modelId="{E2F5859C-771A-4614-BE5E-BA8F90B68A91}">
      <dsp:nvSpPr>
        <dsp:cNvPr id="0" name=""/>
        <dsp:cNvSpPr/>
      </dsp:nvSpPr>
      <dsp:spPr>
        <a:xfrm rot="16200000">
          <a:off x="1808613" y="-90100"/>
          <a:ext cx="1527827" cy="1708027"/>
        </a:xfrm>
        <a:prstGeom prst="roundRect">
          <a:avLst/>
        </a:prstGeom>
        <a:gradFill rotWithShape="1">
          <a:gsLst>
            <a:gs pos="100000">
              <a:srgbClr val="FFC746"/>
            </a:gs>
            <a:gs pos="10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Theme 2</a:t>
          </a:r>
        </a:p>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Delivering Socio- Economic Regeneration &amp; Transformation</a:t>
          </a:r>
        </a:p>
        <a:p>
          <a:pPr marL="0" lvl="0" indent="0" algn="ctr" defTabSz="622300">
            <a:lnSpc>
              <a:spcPct val="90000"/>
            </a:lnSpc>
            <a:spcBef>
              <a:spcPct val="0"/>
            </a:spcBef>
            <a:spcAft>
              <a:spcPct val="35000"/>
            </a:spcAft>
            <a:buNone/>
          </a:pPr>
          <a:r>
            <a:rPr lang="en-GB" sz="1400" b="1" kern="1200" dirty="0">
              <a:solidFill>
                <a:srgbClr val="545CA3"/>
              </a:solidFill>
              <a:latin typeface="Arial Nova" panose="020B0504020202020204" pitchFamily="34" charset="0"/>
              <a:ea typeface="+mn-ea"/>
              <a:cs typeface="+mn-cs"/>
            </a:rPr>
            <a:t>€170m </a:t>
          </a:r>
        </a:p>
      </dsp:txBody>
      <dsp:txXfrm rot="5400000">
        <a:off x="1793095" y="74582"/>
        <a:ext cx="1558863" cy="1378663"/>
      </dsp:txXfrm>
    </dsp:sp>
    <dsp:sp modelId="{0DC863C4-3284-40CC-9EA3-72E33848D2FD}">
      <dsp:nvSpPr>
        <dsp:cNvPr id="0" name=""/>
        <dsp:cNvSpPr/>
      </dsp:nvSpPr>
      <dsp:spPr>
        <a:xfrm rot="16200000">
          <a:off x="3523045" y="-90100"/>
          <a:ext cx="1527827" cy="1708027"/>
        </a:xfrm>
        <a:prstGeom prst="roundRect">
          <a:avLst/>
        </a:prstGeom>
        <a:gradFill rotWithShape="0">
          <a:gsLst>
            <a:gs pos="100000">
              <a:srgbClr val="6A70AE">
                <a:alpha val="98000"/>
                <a:lumMod val="95000"/>
                <a:lumOff val="5000"/>
              </a:srgbClr>
            </a:gs>
            <a:gs pos="100000">
              <a:srgbClr val="FFC000">
                <a:satMod val="110000"/>
                <a:lumMod val="100000"/>
                <a:shade val="100000"/>
              </a:srgbClr>
            </a:gs>
            <a:gs pos="100000">
              <a:srgbClr val="6A70AE">
                <a:lumMod val="99000"/>
              </a:srgb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3600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Theme 3 </a:t>
          </a:r>
        </a:p>
        <a:p>
          <a:pPr marL="0" lvl="0" indent="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Empowering and Investing in Our Young People</a:t>
          </a:r>
        </a:p>
        <a:p>
          <a:pPr marL="0" lvl="0" indent="0" algn="ctr" defTabSz="622300">
            <a:lnSpc>
              <a:spcPct val="90000"/>
            </a:lnSpc>
            <a:spcBef>
              <a:spcPct val="0"/>
            </a:spcBef>
            <a:spcAft>
              <a:spcPct val="35000"/>
            </a:spcAft>
            <a:buNone/>
          </a:pPr>
          <a:endParaRPr lang="en-GB" sz="1400"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€123m </a:t>
          </a:r>
        </a:p>
      </dsp:txBody>
      <dsp:txXfrm rot="5400000">
        <a:off x="3507527" y="74582"/>
        <a:ext cx="1558863" cy="1378663"/>
      </dsp:txXfrm>
    </dsp:sp>
    <dsp:sp modelId="{5096A1B6-7851-49CE-B5A0-E01C398B0303}">
      <dsp:nvSpPr>
        <dsp:cNvPr id="0" name=""/>
        <dsp:cNvSpPr/>
      </dsp:nvSpPr>
      <dsp:spPr>
        <a:xfrm rot="16200000">
          <a:off x="5237478" y="-90100"/>
          <a:ext cx="1527827" cy="1708027"/>
        </a:xfrm>
        <a:prstGeom prst="roundRect">
          <a:avLst/>
        </a:prstGeom>
        <a:gradFill rotWithShape="0">
          <a:gsLst>
            <a:gs pos="100000">
              <a:srgbClr val="6A70AE"/>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Theme 4</a:t>
          </a: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Healthy and Inclusive Communities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€172m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5221960" y="74582"/>
        <a:ext cx="1558863" cy="1378663"/>
      </dsp:txXfrm>
    </dsp:sp>
    <dsp:sp modelId="{632A4198-5AED-4D09-B244-94E22E15D13D}">
      <dsp:nvSpPr>
        <dsp:cNvPr id="0" name=""/>
        <dsp:cNvSpPr/>
      </dsp:nvSpPr>
      <dsp:spPr>
        <a:xfrm rot="16200000">
          <a:off x="6951910"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Theme 5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Supporting a Sustainable Future</a:t>
          </a:r>
        </a:p>
        <a:p>
          <a:pPr marL="0" lvl="0" indent="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€303m</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6936392" y="74582"/>
        <a:ext cx="1558863" cy="1378663"/>
      </dsp:txXfrm>
    </dsp:sp>
    <dsp:sp modelId="{59823D60-23F0-4C03-BE13-FD3B217EC9EA}">
      <dsp:nvSpPr>
        <dsp:cNvPr id="0" name=""/>
        <dsp:cNvSpPr/>
      </dsp:nvSpPr>
      <dsp:spPr>
        <a:xfrm rot="16200000">
          <a:off x="8666342" y="-90100"/>
          <a:ext cx="1527827" cy="1708027"/>
        </a:xfrm>
        <a:prstGeom prst="roundRect">
          <a:avLst/>
        </a:prstGeom>
        <a:gradFill rotWithShape="1">
          <a:gsLst>
            <a:gs pos="0">
              <a:srgbClr val="545CA3">
                <a:satMod val="103000"/>
                <a:lumMod val="102000"/>
                <a:tint val="94000"/>
              </a:srgbClr>
            </a:gs>
            <a:gs pos="50000">
              <a:srgbClr val="545CA3">
                <a:satMod val="110000"/>
                <a:lumMod val="100000"/>
                <a:shade val="100000"/>
              </a:srgbClr>
            </a:gs>
            <a:gs pos="100000">
              <a:srgbClr val="545CA3">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Arial Nova" panose="020B0504020202020204" pitchFamily="34" charset="0"/>
              <a:ea typeface="+mn-ea"/>
              <a:cs typeface="+mn-cs"/>
            </a:rPr>
            <a:t>Theme 6: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and Embedding Partnership and Collaboration</a:t>
          </a:r>
        </a:p>
        <a:p>
          <a:pPr marL="0" lvl="0" indent="0" algn="ctr" defTabSz="622300">
            <a:lnSpc>
              <a:spcPct val="15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€52m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8650824" y="74582"/>
        <a:ext cx="1558863" cy="1378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926342"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1.2 Empowering Communities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1.3 Building Positive Relations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1.4 Reimaging Communities</a:t>
          </a:r>
        </a:p>
      </dsp:txBody>
      <dsp:txXfrm rot="5400000">
        <a:off x="83913" y="83913"/>
        <a:ext cx="1551143" cy="3403828"/>
      </dsp:txXfrm>
    </dsp:sp>
    <dsp:sp modelId="{E2F5859C-771A-4614-BE5E-BA8F90B68A91}">
      <dsp:nvSpPr>
        <dsp:cNvPr id="0" name=""/>
        <dsp:cNvSpPr/>
      </dsp:nvSpPr>
      <dsp:spPr>
        <a:xfrm rot="16200000">
          <a:off x="813953" y="926342"/>
          <a:ext cx="3571654" cy="1718969"/>
        </a:xfrm>
        <a:prstGeom prst="roundRect">
          <a:avLst/>
        </a:prstGeom>
        <a:gradFill rotWithShape="1">
          <a:gsLst>
            <a:gs pos="100000">
              <a:srgbClr val="FFDD9C"/>
            </a:gs>
            <a:gs pos="10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2.2 Programme Area Innovation Challenge Fund</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2.3 Programme Area Skills Programme</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545CA3"/>
              </a:solidFill>
              <a:latin typeface="Arial Nova" panose="020B0504020202020204" pitchFamily="34" charset="0"/>
              <a:ea typeface="+mn-ea"/>
              <a:cs typeface="+mn-cs"/>
            </a:rPr>
            <a:t>2.4 Smart Towns and Villages</a:t>
          </a:r>
        </a:p>
      </dsp:txBody>
      <dsp:txXfrm rot="5400000">
        <a:off x="1824208" y="83913"/>
        <a:ext cx="1551143" cy="3403828"/>
      </dsp:txXfrm>
    </dsp:sp>
    <dsp:sp modelId="{0DC863C4-3284-40CC-9EA3-72E33848D2FD}">
      <dsp:nvSpPr>
        <dsp:cNvPr id="0" name=""/>
        <dsp:cNvSpPr/>
      </dsp:nvSpPr>
      <dsp:spPr>
        <a:xfrm rot="16200000">
          <a:off x="2568935" y="926342"/>
          <a:ext cx="3571654" cy="1718969"/>
        </a:xfrm>
        <a:prstGeom prst="roundRect">
          <a:avLst/>
        </a:prstGeom>
        <a:gradFill rotWithShape="1">
          <a:gsLst>
            <a:gs pos="0">
              <a:srgbClr val="545CA3">
                <a:lumMod val="110000"/>
                <a:satMod val="105000"/>
                <a:tint val="67000"/>
              </a:srgbClr>
            </a:gs>
            <a:gs pos="50000">
              <a:srgbClr val="545CA3">
                <a:lumMod val="105000"/>
                <a:satMod val="103000"/>
                <a:tint val="73000"/>
              </a:srgbClr>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3.1 Shared Learning Together Education Programme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3.2 PEACEPLUS Youth Programme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3.3 Youth Mental Health</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sp:txBody>
      <dsp:txXfrm rot="5400000">
        <a:off x="3579190" y="83913"/>
        <a:ext cx="1551143" cy="3403828"/>
      </dsp:txXfrm>
    </dsp:sp>
    <dsp:sp modelId="{5096A1B6-7851-49CE-B5A0-E01C398B0303}">
      <dsp:nvSpPr>
        <dsp:cNvPr id="0" name=""/>
        <dsp:cNvSpPr/>
      </dsp:nvSpPr>
      <dsp:spPr>
        <a:xfrm rot="16200000">
          <a:off x="4291233" y="926342"/>
          <a:ext cx="3571654" cy="1718969"/>
        </a:xfrm>
        <a:prstGeom prst="roundRect">
          <a:avLst/>
        </a:prstGeom>
        <a:gradFill flip="none" rotWithShape="1">
          <a:gsLst>
            <a:gs pos="100000">
              <a:srgbClr val="ABAECE"/>
            </a:gs>
            <a:gs pos="100000">
              <a:srgbClr val="ABAECE"/>
            </a:gs>
            <a:gs pos="100000">
              <a:srgbClr val="FFC000">
                <a:lumMod val="105000"/>
                <a:satMod val="109000"/>
                <a:tint val="81000"/>
              </a:srgbClr>
            </a:gs>
          </a:gsLst>
          <a:lin ang="5400000" scaled="0"/>
          <a:tileRect/>
        </a:gradFill>
        <a:ln w="6350" cap="flat" cmpd="sng" algn="ctr">
          <a:solidFill>
            <a:srgbClr val="ABAECE"/>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4.1 Collaborative Health and Social Care</a:t>
          </a: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4.2 Rural Regeneration and Social Inclusion</a:t>
          </a: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rgbClr val="545CA3"/>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4.3 Victims and Survivors</a:t>
          </a:r>
        </a:p>
      </dsp:txBody>
      <dsp:txXfrm rot="5400000">
        <a:off x="5301488" y="83913"/>
        <a:ext cx="1551143" cy="3403828"/>
      </dsp:txXfrm>
    </dsp:sp>
    <dsp:sp modelId="{632A4198-5AED-4D09-B244-94E22E15D13D}">
      <dsp:nvSpPr>
        <dsp:cNvPr id="0" name=""/>
        <dsp:cNvSpPr/>
      </dsp:nvSpPr>
      <dsp:spPr>
        <a:xfrm rot="16200000">
          <a:off x="6034829" y="926342"/>
          <a:ext cx="3571654" cy="1718969"/>
        </a:xfrm>
        <a:prstGeom prst="roundRect">
          <a:avLst/>
        </a:prstGeom>
        <a:gradFill rotWithShape="1">
          <a:gsLst>
            <a:gs pos="0">
              <a:srgbClr val="545CA3">
                <a:lumMod val="110000"/>
                <a:satMod val="105000"/>
                <a:tint val="67000"/>
              </a:srgbClr>
            </a:gs>
            <a:gs pos="4000">
              <a:srgbClr val="545CA3">
                <a:lumMod val="105000"/>
                <a:satMod val="103000"/>
                <a:tint val="73000"/>
              </a:srgbClr>
            </a:gs>
            <a:gs pos="0">
              <a:srgbClr val="9094C1"/>
            </a:gs>
            <a:gs pos="100000">
              <a:srgbClr val="545CA3">
                <a:lumMod val="105000"/>
                <a:satMod val="103000"/>
                <a:tint val="73000"/>
              </a:srgbClr>
            </a:gs>
            <a:gs pos="4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5.1 Biodiversity, Nature Recovery and Resilience</a:t>
          </a:r>
        </a:p>
        <a:p>
          <a:pPr marL="0" lvl="0" indent="0" algn="l"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5.2Marine and Coastal Management</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5.3 Water Quality and Catchment Management</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5.4 Water Quality Improvement Programme</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5.5 Geothermal</a:t>
          </a:r>
        </a:p>
        <a:p>
          <a:pPr marL="0" lvl="0" indent="0" algn="ctr" defTabSz="533400">
            <a:lnSpc>
              <a:spcPct val="100000"/>
            </a:lnSpc>
            <a:spcBef>
              <a:spcPct val="0"/>
            </a:spcBef>
            <a:spcAft>
              <a:spcPct val="35000"/>
            </a:spcAft>
            <a:buNone/>
          </a:pPr>
          <a:endParaRPr lang="en-GB" sz="800" b="1" kern="1200" dirty="0">
            <a:solidFill>
              <a:sysClr val="window" lastClr="FFFFFF"/>
            </a:solidFill>
            <a:latin typeface="Arial Nova" panose="020B0504020202020204" pitchFamily="34" charset="0"/>
            <a:ea typeface="+mn-ea"/>
            <a:cs typeface="+mn-cs"/>
          </a:endParaRPr>
        </a:p>
        <a:p>
          <a:pPr marL="0" lvl="0" indent="0" algn="ctr" defTabSz="533400">
            <a:lnSpc>
              <a:spcPct val="100000"/>
            </a:lnSpc>
            <a:spcBef>
              <a:spcPct val="0"/>
            </a:spcBef>
            <a:spcAft>
              <a:spcPct val="35000"/>
            </a:spcAft>
            <a:buNone/>
          </a:pPr>
          <a:r>
            <a:rPr lang="en-GB" sz="1100" b="1" kern="1200" dirty="0">
              <a:solidFill>
                <a:sysClr val="window" lastClr="FFFFFF"/>
              </a:solidFill>
              <a:latin typeface="Arial Nova" panose="020B0504020202020204" pitchFamily="34" charset="0"/>
              <a:ea typeface="+mn-ea"/>
              <a:cs typeface="+mn-cs"/>
            </a:rPr>
            <a:t>5.6 Transport</a:t>
          </a:r>
        </a:p>
      </dsp:txBody>
      <dsp:txXfrm rot="5400000">
        <a:off x="7045084" y="83913"/>
        <a:ext cx="1551143" cy="3403828"/>
      </dsp:txXfrm>
    </dsp:sp>
    <dsp:sp modelId="{59823D60-23F0-4C03-BE13-FD3B217EC9EA}">
      <dsp:nvSpPr>
        <dsp:cNvPr id="0" name=""/>
        <dsp:cNvSpPr/>
      </dsp:nvSpPr>
      <dsp:spPr>
        <a:xfrm rot="16200000">
          <a:off x="7775121" y="926342"/>
          <a:ext cx="3571654" cy="1718969"/>
        </a:xfrm>
        <a:prstGeom prst="roundRect">
          <a:avLst/>
        </a:prstGeom>
        <a:gradFill rotWithShape="1">
          <a:gsLst>
            <a:gs pos="100000">
              <a:srgbClr val="545CA3">
                <a:lumMod val="110000"/>
                <a:satMod val="105000"/>
                <a:tint val="67000"/>
              </a:srgbClr>
            </a:gs>
            <a:gs pos="100000">
              <a:srgbClr val="9295C2"/>
            </a:gs>
            <a:gs pos="100000">
              <a:srgbClr val="9699C3"/>
            </a:gs>
            <a:gs pos="100000">
              <a:srgbClr val="545CA3">
                <a:lumMod val="105000"/>
                <a:satMod val="109000"/>
                <a:tint val="81000"/>
              </a:srgbClr>
            </a:gs>
          </a:gsLst>
          <a:lin ang="5400000" scaled="0"/>
        </a:gra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76200" tIns="0" rIns="76200" bIns="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sp:txBody>
      <dsp:txXfrm rot="5400000">
        <a:off x="8785376" y="83913"/>
        <a:ext cx="1551143" cy="3403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FB5E7-0869-4779-AE80-E9207A567DDD}">
      <dsp:nvSpPr>
        <dsp:cNvPr id="0" name=""/>
        <dsp:cNvSpPr/>
      </dsp:nvSpPr>
      <dsp:spPr>
        <a:xfrm>
          <a:off x="0" y="74042"/>
          <a:ext cx="10252075" cy="1349156"/>
        </a:xfrm>
        <a:prstGeom prst="roundRect">
          <a:avLst/>
        </a:prstGeom>
        <a:solidFill>
          <a:srgbClr val="0058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E" sz="2000" b="0" i="0" kern="1200" baseline="0" dirty="0"/>
            <a:t>Our Department is an Accountable Department for a number of thematic areas under the PEACE IV Programme and under PEACEPLUS we are an Accountable Department for a number of investment areas including Smart Towns and Villages. </a:t>
          </a:r>
          <a:endParaRPr lang="en-IE" sz="2000" b="0" kern="1200" dirty="0"/>
        </a:p>
      </dsp:txBody>
      <dsp:txXfrm>
        <a:off x="65860" y="139902"/>
        <a:ext cx="10120355" cy="1217436"/>
      </dsp:txXfrm>
    </dsp:sp>
    <dsp:sp modelId="{C4F322E9-47A9-4F6E-B582-9D0335D03D0D}">
      <dsp:nvSpPr>
        <dsp:cNvPr id="0" name=""/>
        <dsp:cNvSpPr/>
      </dsp:nvSpPr>
      <dsp:spPr>
        <a:xfrm>
          <a:off x="0" y="1480799"/>
          <a:ext cx="10252075" cy="1349156"/>
        </a:xfrm>
        <a:prstGeom prst="roundRect">
          <a:avLst/>
        </a:prstGeom>
        <a:solidFill>
          <a:srgbClr val="0058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E" sz="2000" b="0" i="0" kern="1200" baseline="0" dirty="0"/>
            <a:t>The objective of this investment area is to reap the benefits of digitalisation for citizens, companies, research organisations and public authorities and projects should display how technology will play a role in meeting the identified and real needs of the communities they serve.  </a:t>
          </a:r>
          <a:endParaRPr lang="en-IE" sz="2000" b="0" kern="1200" dirty="0"/>
        </a:p>
      </dsp:txBody>
      <dsp:txXfrm>
        <a:off x="65860" y="1546659"/>
        <a:ext cx="10120355" cy="1217436"/>
      </dsp:txXfrm>
    </dsp:sp>
    <dsp:sp modelId="{C9342238-B6BE-48F0-B20F-14E17D054A90}">
      <dsp:nvSpPr>
        <dsp:cNvPr id="0" name=""/>
        <dsp:cNvSpPr/>
      </dsp:nvSpPr>
      <dsp:spPr>
        <a:xfrm>
          <a:off x="0" y="2887555"/>
          <a:ext cx="10252075" cy="1349156"/>
        </a:xfrm>
        <a:prstGeom prst="roundRect">
          <a:avLst/>
        </a:prstGeom>
        <a:solidFill>
          <a:srgbClr val="0058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E" sz="2000" b="0" i="0" kern="1200" baseline="0" dirty="0"/>
            <a:t>Many of you here today have played a leading role in the delivery of PEACE Programmes over the years and have had good success in the transformation of vacant spaces and facilities within your areas into centres for communal recreational and social use; </a:t>
          </a:r>
          <a:endParaRPr lang="en-IE" sz="2000" b="0" kern="1200" dirty="0"/>
        </a:p>
      </dsp:txBody>
      <dsp:txXfrm>
        <a:off x="65860" y="2953415"/>
        <a:ext cx="10120355" cy="1217436"/>
      </dsp:txXfrm>
    </dsp:sp>
    <dsp:sp modelId="{FABC2548-B563-44A9-A27C-EBDB4ADD7892}">
      <dsp:nvSpPr>
        <dsp:cNvPr id="0" name=""/>
        <dsp:cNvSpPr/>
      </dsp:nvSpPr>
      <dsp:spPr>
        <a:xfrm>
          <a:off x="0" y="4304800"/>
          <a:ext cx="10252075" cy="1022795"/>
        </a:xfrm>
        <a:prstGeom prst="roundRect">
          <a:avLst/>
        </a:prstGeom>
        <a:solidFill>
          <a:srgbClr val="0058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E" sz="2000" b="0" i="0" kern="1200" baseline="0" dirty="0"/>
            <a:t>You will need to ensure that the new proposals and programmes are aligned with the relevant Government and EU Strategies/Policies. </a:t>
          </a:r>
          <a:endParaRPr lang="en-IE" sz="2000" b="0" kern="1200" dirty="0"/>
        </a:p>
      </dsp:txBody>
      <dsp:txXfrm>
        <a:off x="49929" y="4354729"/>
        <a:ext cx="10152217" cy="922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AA6554-C343-42C0-BC5B-173AA9899C8E}">
      <dsp:nvSpPr>
        <dsp:cNvPr id="0" name=""/>
        <dsp:cNvSpPr/>
      </dsp:nvSpPr>
      <dsp:spPr>
        <a:xfrm>
          <a:off x="0" y="111837"/>
          <a:ext cx="10226928" cy="1156339"/>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0" i="0" kern="1200" baseline="0" dirty="0"/>
            <a:t>Smart Town and Village projects should enable, accelerate and support strategic goals such as well-being, sustainability, economic growth and cross border relationships.</a:t>
          </a:r>
          <a:endParaRPr lang="en-IE" sz="1700" b="0" kern="1200" dirty="0"/>
        </a:p>
      </dsp:txBody>
      <dsp:txXfrm>
        <a:off x="56448" y="168285"/>
        <a:ext cx="10114032" cy="1043443"/>
      </dsp:txXfrm>
    </dsp:sp>
    <dsp:sp modelId="{C0A33F71-4FEE-4429-9AB7-A0A5073E4D93}">
      <dsp:nvSpPr>
        <dsp:cNvPr id="0" name=""/>
        <dsp:cNvSpPr/>
      </dsp:nvSpPr>
      <dsp:spPr>
        <a:xfrm>
          <a:off x="0" y="1317137"/>
          <a:ext cx="10226928" cy="1156339"/>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0" i="0" kern="1200" baseline="0" dirty="0"/>
            <a:t>PEACEPLUS is additional funding and should not displace core public funding already provided.  It should not duplicate other existing funds and so project proposals need to outline how the project will directly contribute to peace and reconciliation, they must have a clear peace focus.</a:t>
          </a:r>
          <a:endParaRPr lang="en-IE" sz="1700" b="0" kern="1200" dirty="0"/>
        </a:p>
      </dsp:txBody>
      <dsp:txXfrm>
        <a:off x="56448" y="1373585"/>
        <a:ext cx="10114032" cy="1043443"/>
      </dsp:txXfrm>
    </dsp:sp>
    <dsp:sp modelId="{DD5962E1-FB77-47C9-BF09-21F99D85994F}">
      <dsp:nvSpPr>
        <dsp:cNvPr id="0" name=""/>
        <dsp:cNvSpPr/>
      </dsp:nvSpPr>
      <dsp:spPr>
        <a:xfrm>
          <a:off x="0" y="2522436"/>
          <a:ext cx="10226928" cy="1156339"/>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0" i="0" kern="1200" baseline="0" dirty="0"/>
            <a:t>Digital and online resources offer the opportunity to create new ways of doing things, promote innovation and breathe new life into local communities, making them more attractive places to live and work, as well as contributing to a more sustainable future, while also renewing and reinvigorating the local towns and villages.</a:t>
          </a:r>
          <a:endParaRPr lang="en-IE" sz="1700" b="0" kern="1200" dirty="0"/>
        </a:p>
      </dsp:txBody>
      <dsp:txXfrm>
        <a:off x="56448" y="2578884"/>
        <a:ext cx="10114032" cy="1043443"/>
      </dsp:txXfrm>
    </dsp:sp>
    <dsp:sp modelId="{EE56C5F0-BD51-4F73-8C9B-31A24EDB450C}">
      <dsp:nvSpPr>
        <dsp:cNvPr id="0" name=""/>
        <dsp:cNvSpPr/>
      </dsp:nvSpPr>
      <dsp:spPr>
        <a:xfrm>
          <a:off x="0" y="3727735"/>
          <a:ext cx="10226928" cy="1156339"/>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0" i="0" kern="1200" baseline="0" dirty="0"/>
            <a:t>Be innovative and show how the use of digital technology can unlock new innovations or create an intelligent process which can itself be a catalyst for change.</a:t>
          </a:r>
          <a:endParaRPr lang="en-IE" sz="1700" b="0" kern="1200" dirty="0"/>
        </a:p>
      </dsp:txBody>
      <dsp:txXfrm>
        <a:off x="56448" y="3784183"/>
        <a:ext cx="10114032" cy="10434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29A37-152B-495D-B070-74EF7C50CF8D}">
      <dsp:nvSpPr>
        <dsp:cNvPr id="0" name=""/>
        <dsp:cNvSpPr/>
      </dsp:nvSpPr>
      <dsp:spPr>
        <a:xfrm>
          <a:off x="0" y="8"/>
          <a:ext cx="8386795" cy="5089053"/>
        </a:xfrm>
        <a:prstGeom prst="roundRect">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IE" sz="1800" b="0" i="0" kern="1200" baseline="0" dirty="0">
              <a:solidFill>
                <a:schemeClr val="tx1"/>
              </a:solidFill>
            </a:rPr>
            <a:t>Digitalisation requires investment by enterprises to innovate and by people to learn new skills.  </a:t>
          </a:r>
        </a:p>
        <a:p>
          <a:pPr marL="0" lvl="0" indent="0" algn="l" defTabSz="800100">
            <a:lnSpc>
              <a:spcPct val="90000"/>
            </a:lnSpc>
            <a:spcBef>
              <a:spcPct val="0"/>
            </a:spcBef>
            <a:spcAft>
              <a:spcPct val="35000"/>
            </a:spcAft>
            <a:buNone/>
          </a:pPr>
          <a:br>
            <a:rPr lang="en-IE" sz="1800" b="0" i="0" kern="1200" baseline="0" dirty="0">
              <a:solidFill>
                <a:schemeClr val="tx1"/>
              </a:solidFill>
            </a:rPr>
          </a:br>
          <a:r>
            <a:rPr lang="en-IE" sz="1800" b="0" i="0" kern="1200" baseline="0" dirty="0">
              <a:solidFill>
                <a:schemeClr val="tx1"/>
              </a:solidFill>
            </a:rPr>
            <a:t>This means encouraging greater investment by enterprises in research, development, innovation and digital skills.</a:t>
          </a:r>
          <a:br>
            <a:rPr lang="en-IE" sz="1800" b="0" i="0" kern="1200" baseline="0" dirty="0">
              <a:solidFill>
                <a:schemeClr val="tx1"/>
              </a:solidFill>
            </a:rPr>
          </a:br>
          <a:br>
            <a:rPr lang="en-IE" sz="1800" b="0" i="0" kern="1200" baseline="0" dirty="0">
              <a:solidFill>
                <a:schemeClr val="tx1"/>
              </a:solidFill>
            </a:rPr>
          </a:br>
          <a:r>
            <a:rPr lang="en-IE" sz="1800" b="0" i="0" kern="1200" baseline="0" dirty="0">
              <a:solidFill>
                <a:schemeClr val="tx1"/>
              </a:solidFill>
            </a:rPr>
            <a:t>The Department of Enterprise, Trade and Employment and its agencies design and deliver programmes to drive the digitalisation of enterprises in Ireland.</a:t>
          </a:r>
          <a:br>
            <a:rPr lang="en-IE" sz="1800" b="0" i="0" kern="1200" baseline="0" dirty="0">
              <a:solidFill>
                <a:schemeClr val="tx1"/>
              </a:solidFill>
            </a:rPr>
          </a:br>
          <a:br>
            <a:rPr lang="en-IE" sz="1800" b="0" i="0" kern="1200" baseline="0" dirty="0">
              <a:solidFill>
                <a:schemeClr val="tx1"/>
              </a:solidFill>
            </a:rPr>
          </a:br>
          <a:r>
            <a:rPr lang="en-IE" sz="1800" b="0" i="0" kern="1200" baseline="0" dirty="0">
              <a:solidFill>
                <a:schemeClr val="tx1"/>
              </a:solidFill>
            </a:rPr>
            <a:t>This work is bolstered by research and skills initiatives under the Department of Further and Higher Education, Research, Innovation and Skills and digital adoption; and</a:t>
          </a:r>
          <a:br>
            <a:rPr lang="en-IE" sz="1800" b="0" i="0" kern="1200" baseline="0" dirty="0">
              <a:solidFill>
                <a:schemeClr val="tx1"/>
              </a:solidFill>
            </a:rPr>
          </a:br>
          <a:r>
            <a:rPr lang="en-IE" sz="1800" b="0" i="0" kern="1200" baseline="0" dirty="0">
              <a:solidFill>
                <a:schemeClr val="tx1"/>
              </a:solidFill>
            </a:rPr>
            <a:t> </a:t>
          </a:r>
          <a:br>
            <a:rPr lang="en-IE" sz="1800" b="0" i="0" kern="1200" baseline="0" dirty="0">
              <a:solidFill>
                <a:schemeClr val="tx1"/>
              </a:solidFill>
            </a:rPr>
          </a:br>
          <a:r>
            <a:rPr lang="en-IE" sz="1800" b="0" i="0" kern="1200" baseline="0" dirty="0">
              <a:solidFill>
                <a:schemeClr val="tx1"/>
              </a:solidFill>
            </a:rPr>
            <a:t>Broadband programmes under the Department of the Environment, Climate and Communications. </a:t>
          </a:r>
          <a:endParaRPr lang="en-IE" sz="1800" b="0" kern="1200" dirty="0">
            <a:solidFill>
              <a:schemeClr val="tx1"/>
            </a:solidFill>
          </a:endParaRPr>
        </a:p>
      </dsp:txBody>
      <dsp:txXfrm>
        <a:off x="248427" y="248435"/>
        <a:ext cx="7889941" cy="45921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B8389-368E-4DC4-BB7D-1F5820C39A3F}">
      <dsp:nvSpPr>
        <dsp:cNvPr id="0" name=""/>
        <dsp:cNvSpPr/>
      </dsp:nvSpPr>
      <dsp:spPr>
        <a:xfrm rot="10800000">
          <a:off x="1676735" y="742898"/>
          <a:ext cx="7049680" cy="958976"/>
        </a:xfrm>
        <a:prstGeom prst="homePlate">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7081" tIns="60960" rIns="113792" bIns="60960" numCol="1" spcCol="1270" anchor="ctr" anchorCtr="0">
          <a:noAutofit/>
        </a:bodyPr>
        <a:lstStyle/>
        <a:p>
          <a:pPr marL="0" lvl="0" indent="0" algn="l" defTabSz="711200">
            <a:lnSpc>
              <a:spcPct val="90000"/>
            </a:lnSpc>
            <a:spcBef>
              <a:spcPct val="0"/>
            </a:spcBef>
            <a:spcAft>
              <a:spcPct val="35000"/>
            </a:spcAft>
            <a:buNone/>
          </a:pPr>
          <a:r>
            <a:rPr lang="en-GB" sz="1600" b="1" kern="1200" dirty="0"/>
            <a:t>Broadband</a:t>
          </a:r>
          <a:r>
            <a:rPr lang="en-GB" sz="1600" kern="1200" dirty="0"/>
            <a:t>: To support improved telecommunications infrastructure including high speed broadband making it available to as many people as possible regardless of where they live</a:t>
          </a:r>
        </a:p>
      </dsp:txBody>
      <dsp:txXfrm rot="10800000">
        <a:off x="1916479" y="742898"/>
        <a:ext cx="6809936" cy="958976"/>
      </dsp:txXfrm>
    </dsp:sp>
    <dsp:sp modelId="{510D1BF3-DC2E-41AF-8CAE-8D3515549D34}">
      <dsp:nvSpPr>
        <dsp:cNvPr id="0" name=""/>
        <dsp:cNvSpPr/>
      </dsp:nvSpPr>
      <dsp:spPr>
        <a:xfrm>
          <a:off x="673949" y="1899448"/>
          <a:ext cx="895258" cy="788444"/>
        </a:xfrm>
        <a:prstGeom prst="ellipse">
          <a:avLst/>
        </a:prstGeom>
        <a:blipFill>
          <a:blip xmlns:r="http://schemas.openxmlformats.org/officeDocument/2006/relationships" r:embed="rId1" cstate="print">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3A93434-7E6A-4885-B358-F4B5AB5B98A3}">
      <dsp:nvSpPr>
        <dsp:cNvPr id="0" name=""/>
        <dsp:cNvSpPr/>
      </dsp:nvSpPr>
      <dsp:spPr>
        <a:xfrm rot="10800000">
          <a:off x="1793089" y="1927288"/>
          <a:ext cx="6901049" cy="564075"/>
        </a:xfrm>
        <a:prstGeom prst="homePlate">
          <a:avLst/>
        </a:prstGeom>
        <a:gradFill rotWithShape="0">
          <a:gsLst>
            <a:gs pos="0">
              <a:schemeClr val="accent2">
                <a:shade val="80000"/>
                <a:hueOff val="0"/>
                <a:satOff val="-14010"/>
                <a:lumOff val="15876"/>
                <a:alphaOff val="0"/>
                <a:shade val="51000"/>
                <a:satMod val="130000"/>
              </a:schemeClr>
            </a:gs>
            <a:gs pos="80000">
              <a:schemeClr val="accent2">
                <a:shade val="80000"/>
                <a:hueOff val="0"/>
                <a:satOff val="-14010"/>
                <a:lumOff val="15876"/>
                <a:alphaOff val="0"/>
                <a:shade val="93000"/>
                <a:satMod val="130000"/>
              </a:schemeClr>
            </a:gs>
            <a:gs pos="100000">
              <a:schemeClr val="accent2">
                <a:shade val="80000"/>
                <a:hueOff val="0"/>
                <a:satOff val="-14010"/>
                <a:lumOff val="15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7081" tIns="60960" rIns="113792" bIns="60960" numCol="1" spcCol="1270" anchor="ctr" anchorCtr="0">
          <a:noAutofit/>
        </a:bodyPr>
        <a:lstStyle/>
        <a:p>
          <a:pPr marL="0" lvl="0" indent="0" algn="l" defTabSz="711200">
            <a:lnSpc>
              <a:spcPct val="90000"/>
            </a:lnSpc>
            <a:spcBef>
              <a:spcPct val="0"/>
            </a:spcBef>
            <a:spcAft>
              <a:spcPct val="35000"/>
            </a:spcAft>
            <a:buNone/>
          </a:pPr>
          <a:r>
            <a:rPr lang="en-GB" sz="1600" b="1" kern="1200" dirty="0"/>
            <a:t>Access</a:t>
          </a:r>
          <a:r>
            <a:rPr lang="en-GB" sz="1600" kern="1200" dirty="0"/>
            <a:t>: To reduce barriers to accessing services in rural areas</a:t>
          </a:r>
        </a:p>
      </dsp:txBody>
      <dsp:txXfrm rot="10800000">
        <a:off x="1934108" y="1927288"/>
        <a:ext cx="6760030" cy="564075"/>
      </dsp:txXfrm>
    </dsp:sp>
    <dsp:sp modelId="{349AD0AF-5321-46AB-A4CC-194CB735B618}">
      <dsp:nvSpPr>
        <dsp:cNvPr id="0" name=""/>
        <dsp:cNvSpPr/>
      </dsp:nvSpPr>
      <dsp:spPr>
        <a:xfrm>
          <a:off x="724962" y="998057"/>
          <a:ext cx="825187" cy="655853"/>
        </a:xfrm>
        <a:prstGeom prst="ellipse">
          <a:avLst/>
        </a:prstGeom>
        <a:blipFill>
          <a:blip xmlns:r="http://schemas.openxmlformats.org/officeDocument/2006/relationships" r:embed="rId2" cstate="print">
            <a:duotone>
              <a:schemeClr val="accent2">
                <a:hueOff val="0"/>
                <a:satOff val="-1036"/>
                <a:lumOff val="6729"/>
                <a:alphaOff val="0"/>
                <a:shade val="20000"/>
                <a:satMod val="200000"/>
              </a:schemeClr>
              <a:schemeClr val="accent2">
                <a:hueOff val="0"/>
                <a:satOff val="-1036"/>
                <a:lumOff val="6729"/>
                <a:alphaOff val="0"/>
                <a:tint val="12000"/>
                <a:satMod val="190000"/>
              </a:schemeClr>
            </a:duotone>
            <a:extLst>
              <a:ext uri="{28A0092B-C50C-407E-A947-70E740481C1C}">
                <a14:useLocalDpi xmlns:a14="http://schemas.microsoft.com/office/drawing/2010/main" val="0"/>
              </a:ext>
            </a:extLst>
          </a:blip>
          <a:srcRect/>
          <a:stretch>
            <a:fillRect l="-5000" r="-5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7FCA1BC-FB0D-49F5-8E2C-4E1434C742EB}">
      <dsp:nvSpPr>
        <dsp:cNvPr id="0" name=""/>
        <dsp:cNvSpPr/>
      </dsp:nvSpPr>
      <dsp:spPr>
        <a:xfrm rot="10800000">
          <a:off x="1757001" y="2761322"/>
          <a:ext cx="6896323" cy="1095569"/>
        </a:xfrm>
        <a:prstGeom prst="homePlate">
          <a:avLst/>
        </a:prstGeom>
        <a:gradFill rotWithShape="0">
          <a:gsLst>
            <a:gs pos="0">
              <a:schemeClr val="accent2">
                <a:shade val="80000"/>
                <a:hueOff val="0"/>
                <a:satOff val="-28019"/>
                <a:lumOff val="31752"/>
                <a:alphaOff val="0"/>
                <a:shade val="51000"/>
                <a:satMod val="130000"/>
              </a:schemeClr>
            </a:gs>
            <a:gs pos="80000">
              <a:schemeClr val="accent2">
                <a:shade val="80000"/>
                <a:hueOff val="0"/>
                <a:satOff val="-28019"/>
                <a:lumOff val="31752"/>
                <a:alphaOff val="0"/>
                <a:shade val="93000"/>
                <a:satMod val="130000"/>
              </a:schemeClr>
            </a:gs>
            <a:gs pos="100000">
              <a:schemeClr val="accent2">
                <a:shade val="80000"/>
                <a:hueOff val="0"/>
                <a:satOff val="-28019"/>
                <a:lumOff val="31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7081" tIns="60960" rIns="113792" bIns="60960" numCol="1" spcCol="1270" anchor="ctr" anchorCtr="0">
          <a:noAutofit/>
        </a:bodyPr>
        <a:lstStyle/>
        <a:p>
          <a:pPr marL="0" lvl="0" indent="0" algn="l" defTabSz="711200">
            <a:lnSpc>
              <a:spcPct val="90000"/>
            </a:lnSpc>
            <a:spcBef>
              <a:spcPct val="0"/>
            </a:spcBef>
            <a:spcAft>
              <a:spcPct val="35000"/>
            </a:spcAft>
            <a:buNone/>
          </a:pPr>
          <a:r>
            <a:rPr lang="en-GB" sz="1600" b="1" kern="1200" dirty="0"/>
            <a:t>Connectivity</a:t>
          </a:r>
          <a:r>
            <a:rPr lang="en-GB" sz="1600" kern="1200" dirty="0"/>
            <a:t>: To support balanced regional development by promoting better connectivity between urban and rural centres</a:t>
          </a:r>
        </a:p>
      </dsp:txBody>
      <dsp:txXfrm rot="10800000">
        <a:off x="2030893" y="2761322"/>
        <a:ext cx="6622431" cy="1095569"/>
      </dsp:txXfrm>
    </dsp:sp>
    <dsp:sp modelId="{C7A40133-A405-452B-B3B7-D8CD70299B17}">
      <dsp:nvSpPr>
        <dsp:cNvPr id="0" name=""/>
        <dsp:cNvSpPr/>
      </dsp:nvSpPr>
      <dsp:spPr>
        <a:xfrm>
          <a:off x="706930" y="2911391"/>
          <a:ext cx="867854" cy="746727"/>
        </a:xfrm>
        <a:prstGeom prst="ellipse">
          <a:avLst/>
        </a:prstGeom>
        <a:blipFill rotWithShape="1">
          <a:blip xmlns:r="http://schemas.openxmlformats.org/officeDocument/2006/relationships" r:embed="rId3">
            <a:duotone>
              <a:schemeClr val="accent2">
                <a:hueOff val="0"/>
                <a:satOff val="-2072"/>
                <a:lumOff val="13457"/>
                <a:alphaOff val="0"/>
                <a:shade val="20000"/>
                <a:satMod val="200000"/>
              </a:schemeClr>
              <a:schemeClr val="accent2">
                <a:hueOff val="0"/>
                <a:satOff val="-2072"/>
                <a:lumOff val="13457"/>
                <a:alphaOff val="0"/>
                <a:tint val="12000"/>
                <a:satMod val="190000"/>
              </a:schemeClr>
            </a:duotone>
          </a:blip>
          <a:srcRect/>
          <a:stretch>
            <a:fillRect t="-8000" b="-8000"/>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87775-D7BF-49CB-A05E-D6DE3E2D4EF8}" type="datetimeFigureOut">
              <a:rPr lang="en-GB" smtClean="0"/>
              <a:t>20/03/2023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8F983-1A1C-460C-AF94-9F6C77E76E55}" type="slidenum">
              <a:rPr lang="en-GB" smtClean="0"/>
              <a:t>‹#›</a:t>
            </a:fld>
            <a:endParaRPr lang="en-GB"/>
          </a:p>
        </p:txBody>
      </p:sp>
    </p:spTree>
    <p:extLst>
      <p:ext uri="{BB962C8B-B14F-4D97-AF65-F5344CB8AC3E}">
        <p14:creationId xmlns:p14="http://schemas.microsoft.com/office/powerpoint/2010/main" val="58325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**HOLDING SLIDE -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Good morning and thank you for joining us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are delighted to welcome you to our tenth pre-application workshop for the PEACEPLUS Programme – Area 4.2 Rural Regeneration and Social Inclusion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Similar support will continue be offered for the other areas of the Programme in the following weeks and months. Keep a look at our website and social channels for all updates.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Before we get into the main content of today’s workshops, I’ll take you briefly take you through the agenda…..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Then I will move onto providing an overview of Area 4.2, the Rural Regeneration and Social Inclusion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Lorraine McCourt will take you through the steps in building a strong proposal, and provide some broad parameters as to how things might roll out over the next six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There will also be an opportunity to ask questions at the end of the presentations and todays session, so please keep hold of your questions until the Q&amp;A section. All answers will be added to the FAQs on our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Finally at the end of today’s session we would like to invite you all to an informal networking lunch here in The Junction.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03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07345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19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sz="1200" dirty="0">
                <a:solidFill>
                  <a:srgbClr val="142062"/>
                </a:solidFill>
              </a:rPr>
              <a:t>Reduction in commuting will lead to a reduction in carbon emissions</a:t>
            </a:r>
          </a:p>
          <a:p>
            <a:pPr>
              <a:buFont typeface="Arial" panose="020B0604020202020204" pitchFamily="34" charset="0"/>
              <a:buChar char="•"/>
            </a:pPr>
            <a:r>
              <a:rPr lang="en-GB" sz="1200" dirty="0">
                <a:solidFill>
                  <a:srgbClr val="142062"/>
                </a:solidFill>
              </a:rPr>
              <a:t>Remote working could lead to improvements in quality of life &amp; health</a:t>
            </a:r>
          </a:p>
          <a:p>
            <a:pPr>
              <a:buFont typeface="Arial" panose="020B0604020202020204" pitchFamily="34" charset="0"/>
              <a:buChar char="•"/>
            </a:pPr>
            <a:endParaRPr lang="en-GB" sz="1200" dirty="0">
              <a:solidFill>
                <a:srgbClr val="142062"/>
              </a:solidFill>
            </a:endParaRPr>
          </a:p>
          <a:p>
            <a:pPr>
              <a:buFont typeface="Arial" panose="020B0604020202020204" pitchFamily="34" charset="0"/>
              <a:buChar char="•"/>
            </a:pPr>
            <a:endParaRPr lang="en-GB" sz="1200" dirty="0">
              <a:solidFill>
                <a:srgbClr val="142062"/>
              </a:solidFill>
            </a:endParaRPr>
          </a:p>
          <a:p>
            <a:pPr marL="0" indent="0"/>
            <a:endParaRPr lang="en-GB" sz="1200" dirty="0">
              <a:solidFill>
                <a:srgbClr val="142062"/>
              </a:solidFill>
            </a:endParaRPr>
          </a:p>
          <a:p>
            <a:pPr>
              <a:buFont typeface="Arial" panose="020B0604020202020204" pitchFamily="34" charset="0"/>
              <a:buChar char="•"/>
            </a:pPr>
            <a:r>
              <a:rPr lang="en-GB" sz="1200" dirty="0">
                <a:solidFill>
                  <a:srgbClr val="142062"/>
                </a:solidFill>
              </a:rPr>
              <a:t>Appropriate infrastructure can enhance employment &amp; education opportunities, access to rural leisure activities, &amp; increasing population growth in rural areas helping to support sustainability</a:t>
            </a:r>
          </a:p>
          <a:p>
            <a:pPr>
              <a:buFont typeface="Arial" panose="020B0604020202020204" pitchFamily="34" charset="0"/>
              <a:buChar char="•"/>
            </a:pPr>
            <a:r>
              <a:rPr lang="en-GB" sz="1200" dirty="0">
                <a:solidFill>
                  <a:srgbClr val="142062"/>
                </a:solidFill>
              </a:rPr>
              <a:t>Population growth projections will put further pressure on limited infrastructure</a:t>
            </a:r>
          </a:p>
          <a:p>
            <a:pPr>
              <a:buFont typeface="Arial" panose="020B0604020202020204" pitchFamily="34" charset="0"/>
              <a:buChar char="•"/>
            </a:pPr>
            <a:r>
              <a:rPr lang="en-GB" sz="1200" dirty="0">
                <a:solidFill>
                  <a:srgbClr val="142062"/>
                </a:solidFill>
              </a:rPr>
              <a:t>Quality services need to be available within a reasonable travel time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190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52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4A0944-BB83-4090-9619-97E04B237D7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07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02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90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420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B4A36-2106-4A42-80F0-35C38413B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041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44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02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 now want to take you through the pre-application support on offer over the coming months.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73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658" lvl="1" defTabSz="931316">
              <a:defRPr/>
            </a:pPr>
            <a:r>
              <a:rPr lang="en-US" sz="1200" dirty="0">
                <a:solidFill>
                  <a:schemeClr val="tx1">
                    <a:lumMod val="75000"/>
                    <a:lumOff val="25000"/>
                  </a:schemeClr>
                </a:solidFill>
                <a:latin typeface="Arial Nova" panose="020B0604020202020204" pitchFamily="34" charset="0"/>
                <a:cs typeface="Arial"/>
              </a:rPr>
              <a:t>Pre-development support includes:</a:t>
            </a:r>
            <a:endParaRPr lang="en-US" sz="1200" dirty="0">
              <a:solidFill>
                <a:schemeClr val="tx2"/>
              </a:solidFill>
            </a:endParaRPr>
          </a:p>
          <a:p>
            <a:pPr marL="756695" lvl="1" indent="-291036" defTabSz="931316">
              <a:buFont typeface="Wingdings" pitchFamily="2" charset="2"/>
              <a:buChar char="Ø"/>
              <a:defRPr/>
            </a:pPr>
            <a:r>
              <a:rPr lang="en-US" sz="1200" dirty="0">
                <a:solidFill>
                  <a:schemeClr val="tx2"/>
                </a:solidFill>
              </a:rPr>
              <a:t>This is the chance to tell us about your idea and receive feedback;</a:t>
            </a:r>
          </a:p>
          <a:p>
            <a:pPr marL="756695" lvl="1" indent="-291036" defTabSz="931316">
              <a:buFont typeface="Wingdings" pitchFamily="2" charset="2"/>
              <a:buChar char="Ø"/>
              <a:defRPr/>
            </a:pPr>
            <a:r>
              <a:rPr lang="en-US" sz="1200" dirty="0">
                <a:solidFill>
                  <a:schemeClr val="tx2"/>
                </a:solidFill>
              </a:rPr>
              <a:t>Receive advice on how your outline idea might be strengthened;</a:t>
            </a:r>
          </a:p>
          <a:p>
            <a:pPr marL="756695" lvl="1" indent="-291036" defTabSz="931316">
              <a:buFont typeface="Wingdings" pitchFamily="2" charset="2"/>
              <a:buChar char="Ø"/>
              <a:defRPr/>
            </a:pPr>
            <a:r>
              <a:rPr lang="en-US" sz="1200" dirty="0">
                <a:solidFill>
                  <a:schemeClr val="tx2"/>
                </a:solidFill>
              </a:rPr>
              <a:t>Find out if this is the right investment area for you;</a:t>
            </a:r>
          </a:p>
          <a:p>
            <a:pPr marL="756695" lvl="1" indent="-291036" defTabSz="931316">
              <a:buFont typeface="Wingdings" pitchFamily="2" charset="2"/>
              <a:buChar char="Ø"/>
              <a:defRPr/>
            </a:pPr>
            <a:r>
              <a:rPr lang="en-US" sz="1200" dirty="0">
                <a:solidFill>
                  <a:schemeClr val="tx2"/>
                </a:solidFill>
              </a:rPr>
              <a:t>Learn, early on, if Area 4.1 is or is not for you, and be signposted elsewhere;</a:t>
            </a:r>
          </a:p>
          <a:p>
            <a:pPr marL="756695" lvl="1" indent="-291036" defTabSz="931316">
              <a:buFont typeface="Wingdings" pitchFamily="2" charset="2"/>
              <a:buChar char="Ø"/>
              <a:defRPr/>
            </a:pPr>
            <a:r>
              <a:rPr lang="en-US" sz="1200" dirty="0">
                <a:solidFill>
                  <a:schemeClr val="tx2"/>
                </a:solidFill>
              </a:rPr>
              <a:t>For those with strong concept notes, we will have one-to-ones to discuss how the project can be further developed.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B4A36-2106-4A42-80F0-35C38413B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934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Char char="Ø"/>
            </a:pPr>
            <a:r>
              <a:rPr lang="en-US" sz="1200" dirty="0">
                <a:solidFill>
                  <a:schemeClr val="tx2"/>
                </a:solidFill>
              </a:rPr>
              <a:t>Take this time to build your partnership: be clear on who is doing what; build a framework for communications;</a:t>
            </a:r>
          </a:p>
          <a:p>
            <a:pPr>
              <a:buFont typeface="Wingdings" pitchFamily="2" charset="2"/>
              <a:buChar char="Ø"/>
            </a:pPr>
            <a:endParaRPr lang="en-US" sz="1200" dirty="0">
              <a:solidFill>
                <a:schemeClr val="tx2"/>
              </a:solidFill>
            </a:endParaRPr>
          </a:p>
          <a:p>
            <a:pPr>
              <a:buFont typeface="Wingdings" pitchFamily="2" charset="2"/>
              <a:buChar char="Ø"/>
            </a:pPr>
            <a:r>
              <a:rPr lang="en-US" sz="1200" dirty="0">
                <a:solidFill>
                  <a:schemeClr val="tx2"/>
                </a:solidFill>
              </a:rPr>
              <a:t>Speak to other potential applicants: try not to cover the same patch; continue to learn from each other and share best practice.</a:t>
            </a:r>
          </a:p>
          <a:p>
            <a:pPr>
              <a:buFont typeface="Wingdings" pitchFamily="2" charset="2"/>
              <a:buChar char="Ø"/>
            </a:pPr>
            <a:endParaRPr lang="en-US" sz="1200" dirty="0">
              <a:solidFill>
                <a:schemeClr val="tx2"/>
              </a:solidFill>
            </a:endParaRPr>
          </a:p>
          <a:p>
            <a:pPr>
              <a:buFont typeface="Wingdings" pitchFamily="2" charset="2"/>
              <a:buChar char="Ø"/>
            </a:pPr>
            <a:r>
              <a:rPr lang="en-US" sz="1200" dirty="0">
                <a:solidFill>
                  <a:schemeClr val="tx2"/>
                </a:solidFill>
              </a:rPr>
              <a:t>Don’t bite off more than you can chew: can you really deliver on this scale, or might a project partner role or a small grants be better for you?</a:t>
            </a:r>
          </a:p>
          <a:p>
            <a:pPr>
              <a:buFont typeface="Wingdings" pitchFamily="2" charset="2"/>
              <a:buChar char="Ø"/>
            </a:pPr>
            <a:endParaRPr lang="en-US" sz="1200" dirty="0">
              <a:solidFill>
                <a:schemeClr val="tx2"/>
              </a:solidFill>
            </a:endParaRPr>
          </a:p>
          <a:p>
            <a:pPr>
              <a:buFont typeface="Wingdings" pitchFamily="2" charset="2"/>
              <a:buChar char="Ø"/>
            </a:pPr>
            <a:r>
              <a:rPr lang="en-US" sz="1200" dirty="0">
                <a:solidFill>
                  <a:schemeClr val="tx2"/>
                </a:solidFill>
              </a:rPr>
              <a:t>Think about finance: can you manage the cash flows required for projects of this size?</a:t>
            </a:r>
          </a:p>
          <a:p>
            <a:pPr>
              <a:buFont typeface="Wingdings" pitchFamily="2" charset="2"/>
              <a:buChar char="Ø"/>
            </a:pPr>
            <a:endParaRPr lang="en-US" sz="1200" dirty="0">
              <a:solidFill>
                <a:schemeClr val="tx2"/>
              </a:solidFill>
            </a:endParaRPr>
          </a:p>
          <a:p>
            <a:pPr>
              <a:buFont typeface="Wingdings" pitchFamily="2" charset="2"/>
              <a:buChar char="Ø"/>
            </a:pPr>
            <a:r>
              <a:rPr lang="en-US" sz="1200" dirty="0">
                <a:solidFill>
                  <a:schemeClr val="tx2"/>
                </a:solidFill>
              </a:rPr>
              <a:t>Have clarity of purpose: Collaborative Health and Social Care, but it must have a laser-sharp focus on peace-building and good relations.</a:t>
            </a:r>
          </a:p>
          <a:p>
            <a:pPr>
              <a:buFont typeface="Wingdings" pitchFamily="2" charset="2"/>
              <a:buChar char="Ø"/>
            </a:pPr>
            <a:r>
              <a:rPr lang="en-US" sz="1200" dirty="0">
                <a:solidFill>
                  <a:schemeClr val="tx2"/>
                </a:solidFill>
              </a:rPr>
              <a:t>Think about how you are going to monitor your targets.</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B4A36-2106-4A42-80F0-35C38413B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80496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515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solidFill>
              </a:rPr>
              <a:t>Pre-Development Support: </a:t>
            </a:r>
            <a:r>
              <a:rPr lang="en-US" dirty="0">
                <a:solidFill>
                  <a:schemeClr val="tx2"/>
                </a:solidFill>
              </a:rPr>
              <a:t>Now available for Area 4.1, Collaborative Health and Social Care</a:t>
            </a:r>
          </a:p>
          <a:p>
            <a:r>
              <a:rPr lang="en-US" b="1" dirty="0">
                <a:solidFill>
                  <a:schemeClr val="tx2"/>
                </a:solidFill>
              </a:rPr>
              <a:t>Concept Note</a:t>
            </a:r>
            <a:r>
              <a:rPr lang="en-US" dirty="0">
                <a:solidFill>
                  <a:schemeClr val="tx2"/>
                </a:solidFill>
              </a:rPr>
              <a:t>: Downloadable from website – complete and return as soon as you can – please come in sooner if you can as you will get faster feedback.</a:t>
            </a:r>
          </a:p>
          <a:p>
            <a:r>
              <a:rPr lang="en-US" b="1" dirty="0">
                <a:solidFill>
                  <a:schemeClr val="tx2"/>
                </a:solidFill>
              </a:rPr>
              <a:t>Feedback: </a:t>
            </a:r>
            <a:r>
              <a:rPr lang="en-US" dirty="0">
                <a:solidFill>
                  <a:schemeClr val="tx2"/>
                </a:solidFill>
              </a:rPr>
              <a:t>You’ll receive comments within 15 working days.</a:t>
            </a:r>
          </a:p>
          <a:p>
            <a:r>
              <a:rPr lang="en-US" b="1" dirty="0">
                <a:solidFill>
                  <a:schemeClr val="tx2"/>
                </a:solidFill>
              </a:rPr>
              <a:t>Support: </a:t>
            </a:r>
            <a:r>
              <a:rPr lang="en-US" dirty="0">
                <a:solidFill>
                  <a:schemeClr val="tx2"/>
                </a:solidFill>
              </a:rPr>
              <a:t>Further support will depend upon both the fit and quality of what is outlined in the concept note</a:t>
            </a:r>
          </a:p>
          <a:p>
            <a:r>
              <a:rPr lang="en-US" b="1" dirty="0">
                <a:solidFill>
                  <a:schemeClr val="tx2"/>
                </a:solidFill>
              </a:rPr>
              <a:t>Any Questions</a:t>
            </a:r>
            <a:r>
              <a:rPr lang="en-US" dirty="0">
                <a:solidFill>
                  <a:schemeClr val="tx2"/>
                </a:solidFill>
              </a:rPr>
              <a:t>: drop me an email</a:t>
            </a:r>
            <a:endParaRPr lang="en-US" dirty="0">
              <a:solidFill>
                <a:schemeClr val="tx2"/>
              </a:solidFill>
              <a:highlight>
                <a:srgbClr val="FFFF00"/>
              </a:highlight>
            </a:endParaRPr>
          </a:p>
          <a:p>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B4A36-2106-4A42-80F0-35C38413B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758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due course, call documents, programme rules, and a guide for applicants will all be made available. </a:t>
            </a:r>
          </a:p>
          <a:p>
            <a:r>
              <a:rPr lang="en-GB" dirty="0"/>
              <a:t> </a:t>
            </a:r>
          </a:p>
          <a:p>
            <a:r>
              <a:rPr lang="en-GB" dirty="0"/>
              <a:t>These will be issued once the Cooperation Programme has been signed off. All should be consulted before completing the formal application form.</a:t>
            </a:r>
          </a:p>
          <a:p>
            <a:r>
              <a:rPr lang="en-GB" dirty="0"/>
              <a:t> </a:t>
            </a:r>
          </a:p>
          <a:p>
            <a:r>
              <a:rPr lang="en-GB" dirty="0"/>
              <a:t>In the meantime, the Programme Overview is available on the SEUPB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B4A36-2106-4A42-80F0-35C38413B6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867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2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 have reached this point through a detailed process of collaboration with the Northern Ireland Executive, the Government of Ireland, the UK government, and the EU.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Together, we have drafted a new Programme that will contribute to a more peaceful, prosperous and stable society in Northern Ireland and the border region of Ireland. We believe it will leave a significant and lasting legacy.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an exciting programme which builds on the legacy of all previous PEACE and INTERREG programmes.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PEACEPLUS funding is </a:t>
            </a: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distinct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It will fund activities that promote peace and reconciliation and contribute to cross-border economic and territorial development.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6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So how was PEACEPLUS developed?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has been a long road in getting to this point, but, given the scale and scope of the Programme, it has been well worth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SEUPB commenced the PEACEPLUS development process in 2019. Since then, there has been considerable preparatory work, research, and stakeholder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This has included: public events, survey submissions, public consultation, and ongoing bi-lateral meetings with Governments north-south.</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54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Programme will: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continue to take the opportunities and address the needs arising from the peace process in order to boost economic growth and stimulate social and economic regeneration;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promote social inclusion, particularly for those at the margins of economic and social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value of the programme, over seven years, is </a:t>
            </a:r>
            <a:r>
              <a:rPr kumimoji="0" lang="it-IT" sz="1200" b="0" i="0" u="sng" strike="noStrike" kern="0" cap="none" spc="0" normalizeH="0" baseline="0" noProof="0" dirty="0">
                <a:ln>
                  <a:noFill/>
                </a:ln>
                <a:solidFill>
                  <a:srgbClr val="44546A"/>
                </a:solidFill>
                <a:effectLst/>
                <a:uLnTx/>
                <a:uFillTx/>
                <a:latin typeface="Calibri" panose="020F0502020204030204"/>
                <a:ea typeface="+mn-ea"/>
                <a:cs typeface="+mn-cs"/>
              </a:rPr>
              <a:t>€1.144bn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ERDF contribution (80%) has been matched by the UK and Irish governments. This means that applicants can apply for 100% of their project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 is a wide-ranging Programme with six themes and 22 investment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a:noFill/>
                </a:ln>
                <a:solidFill>
                  <a:prstClr val="black"/>
                </a:solidFill>
                <a:effectLst/>
                <a:uLnTx/>
                <a:uFillTx/>
                <a:latin typeface="Calibri" panose="020F0502020204030204"/>
                <a:ea typeface="+mn-ea"/>
                <a:cs typeface="+mn-cs"/>
              </a:rPr>
              <a:t>All investment areas have a sharp focus on the peace impacts and legacy they will leave.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Cross-community and cross-border collaboration is key to the programme, and all projects must have demonstrable peace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Commission rules allow for participation with partners outside the area of Northern Ireland and the Six Borders Counties. If you are considering partners from outside the region,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what matters is that the benefits of the project are significant for the Programme area.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62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95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76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811213"/>
            <a:ext cx="7202488" cy="4052887"/>
          </a:xfrm>
        </p:spPr>
      </p:sp>
      <p:sp>
        <p:nvSpPr>
          <p:cNvPr id="3" name="Notes Placeholder 2"/>
          <p:cNvSpPr>
            <a:spLocks noGrp="1"/>
          </p:cNvSpPr>
          <p:nvPr>
            <p:ph type="body" idx="1"/>
          </p:nvPr>
        </p:nvSpPr>
        <p:spPr/>
        <p:txBody>
          <a:bodyPr>
            <a:normAutofit/>
          </a:bodyPr>
          <a:lstStyle/>
          <a:p>
            <a:r>
              <a:rPr lang="en-GB" dirty="0"/>
              <a:t>Pink diamonds: Some key points where programme committees have a role in. </a:t>
            </a:r>
          </a:p>
          <a:p>
            <a:endParaRPr lang="en-GB" dirty="0"/>
          </a:p>
          <a:p>
            <a:endParaRPr lang="en-GB" dirty="0"/>
          </a:p>
          <a:p>
            <a:r>
              <a:rPr lang="en-GB" dirty="0"/>
              <a:t>All projects, regardless of the type (from previous slide) have the same project lifecycle</a:t>
            </a:r>
          </a:p>
          <a:p>
            <a:endParaRPr lang="en-GB" dirty="0"/>
          </a:p>
        </p:txBody>
      </p:sp>
      <p:sp>
        <p:nvSpPr>
          <p:cNvPr id="4" name="Slide Number Placeholder 3"/>
          <p:cNvSpPr>
            <a:spLocks noGrp="1"/>
          </p:cNvSpPr>
          <p:nvPr>
            <p:ph type="sldNum" sz="quarter" idx="10"/>
          </p:nvPr>
        </p:nvSpPr>
        <p:spPr/>
        <p:txBody>
          <a:bodyPr/>
          <a:lstStyle/>
          <a:p>
            <a:pPr marL="0" marR="0" lvl="0" indent="0" algn="r" defTabSz="465658" rtl="0" eaLnBrk="1" fontAlgn="base" latinLnBrk="0" hangingPunct="1">
              <a:lnSpc>
                <a:spcPct val="100000"/>
              </a:lnSpc>
              <a:spcBef>
                <a:spcPct val="0"/>
              </a:spcBef>
              <a:spcAft>
                <a:spcPct val="0"/>
              </a:spcAft>
              <a:buClrTx/>
              <a:buSzTx/>
              <a:buFontTx/>
              <a:buNone/>
              <a:tabLst/>
              <a:defRPr/>
            </a:pPr>
            <a:fld id="{F2C4C6D7-DCB9-4B30-8A1F-3835771343D9}" type="slidenum">
              <a:rPr kumimoji="0" lang="en-GB"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65658"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97718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F48D9B-0683-437C-8FD4-F715F5861A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993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90B7-EB7F-80F6-561E-A2A8457A7C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C5F542F-5C4B-51FF-0B00-54A4554C52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103A1E-F17E-D0E3-91C6-FD87CFEFFD6A}"/>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5" name="Footer Placeholder 4">
            <a:extLst>
              <a:ext uri="{FF2B5EF4-FFF2-40B4-BE49-F238E27FC236}">
                <a16:creationId xmlns:a16="http://schemas.microsoft.com/office/drawing/2014/main" id="{CC5EDD67-48DD-5BDB-D332-E4C931A4AF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74649E-8692-89B4-FA99-429A47B75C2F}"/>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550078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B3E3-E6D1-D887-5A2C-25624162CA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D1D933-917C-679C-0F40-8984B84306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932955-3531-CB5B-011E-F557D8614F09}"/>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5" name="Footer Placeholder 4">
            <a:extLst>
              <a:ext uri="{FF2B5EF4-FFF2-40B4-BE49-F238E27FC236}">
                <a16:creationId xmlns:a16="http://schemas.microsoft.com/office/drawing/2014/main" id="{A2512ABF-D75C-5A7D-446C-11D1A24698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BCEEFF-DC1C-EC73-EA25-B923B0AC89AF}"/>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2542586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0AE23-CC82-1EB5-8C05-0C660AED96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578943-300E-3B9A-3EC4-80CC7C22B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D24878-1339-18C0-7A38-E516D9706DA3}"/>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5" name="Footer Placeholder 4">
            <a:extLst>
              <a:ext uri="{FF2B5EF4-FFF2-40B4-BE49-F238E27FC236}">
                <a16:creationId xmlns:a16="http://schemas.microsoft.com/office/drawing/2014/main" id="{8F14A84B-1E41-4D7B-68B2-9E1AC97D1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EEEB47-0E84-DF00-48D2-EAFB2CAB0833}"/>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07706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181"/>
            <a:ext cx="12227933" cy="3456000"/>
          </a:xfrm>
          <a:prstGeom prst="rect">
            <a:avLst/>
          </a:prstGeom>
        </p:spPr>
      </p:pic>
      <p:pic>
        <p:nvPicPr>
          <p:cNvPr id="9" name="Picture 8" descr="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5172" y="4187056"/>
            <a:ext cx="10301656" cy="1360420"/>
          </a:xfrm>
          <a:prstGeom prst="rect">
            <a:avLst/>
          </a:prstGeom>
        </p:spPr>
      </p:pic>
      <p:pic>
        <p:nvPicPr>
          <p:cNvPr id="10" name="Picture 9" descr="seup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33447" y="5910055"/>
            <a:ext cx="2587956" cy="698183"/>
          </a:xfrm>
          <a:prstGeom prst="rect">
            <a:avLst/>
          </a:prstGeom>
        </p:spPr>
      </p:pic>
      <p:sp>
        <p:nvSpPr>
          <p:cNvPr id="2" name="Title 1"/>
          <p:cNvSpPr>
            <a:spLocks noGrp="1"/>
          </p:cNvSpPr>
          <p:nvPr userDrawn="1">
            <p:ph type="ctrTitle"/>
          </p:nvPr>
        </p:nvSpPr>
        <p:spPr>
          <a:xfrm>
            <a:off x="914400" y="1432596"/>
            <a:ext cx="10363200" cy="2033158"/>
          </a:xfrm>
        </p:spPr>
        <p:txBody>
          <a:bodyPr/>
          <a:lstStyle>
            <a:lvl1pPr algn="ctr">
              <a:defRPr sz="3400" b="1" i="0">
                <a:solidFill>
                  <a:schemeClr val="bg1"/>
                </a:solidFill>
                <a:latin typeface="Arial"/>
                <a:cs typeface="Arial"/>
              </a:defRPr>
            </a:lvl1pPr>
          </a:lstStyle>
          <a:p>
            <a:r>
              <a:rPr lang="en-GB" dirty="0"/>
              <a:t>Click to edit Master title style</a:t>
            </a:r>
            <a:endParaRPr lang="en-US" dirty="0"/>
          </a:p>
        </p:txBody>
      </p:sp>
    </p:spTree>
    <p:extLst>
      <p:ext uri="{BB962C8B-B14F-4D97-AF65-F5344CB8AC3E}">
        <p14:creationId xmlns:p14="http://schemas.microsoft.com/office/powerpoint/2010/main" val="2219079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908041"/>
            <a:ext cx="10972800" cy="44792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bar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25" y="6595288"/>
            <a:ext cx="12278543" cy="317451"/>
          </a:xfrm>
          <a:prstGeom prst="rect">
            <a:avLst/>
          </a:prstGeom>
        </p:spPr>
      </p:pic>
      <p:pic>
        <p:nvPicPr>
          <p:cNvPr id="11" name="Picture 10" descr="inside icon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83980" y="591591"/>
            <a:ext cx="2385641" cy="397821"/>
          </a:xfrm>
          <a:prstGeom prst="rect">
            <a:avLst/>
          </a:prstGeom>
        </p:spPr>
      </p:pic>
      <p:pic>
        <p:nvPicPr>
          <p:cNvPr id="10" name="Picture 9" descr="newba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563808"/>
            <a:ext cx="12192000" cy="106680"/>
          </a:xfrm>
          <a:prstGeom prst="rect">
            <a:avLst/>
          </a:prstGeom>
        </p:spPr>
      </p:pic>
    </p:spTree>
    <p:extLst>
      <p:ext uri="{BB962C8B-B14F-4D97-AF65-F5344CB8AC3E}">
        <p14:creationId xmlns:p14="http://schemas.microsoft.com/office/powerpoint/2010/main" val="698200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39C31EE-DB05-4180-B21B-2A246E7D5E67}" type="datetimeFigureOut">
              <a:rPr lang="en-US"/>
              <a:pPr/>
              <a:t>3/20/2023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E3B3112D-A9F2-4AB3-9C10-9B0503019A6D}" type="slidenum">
              <a:rPr lang="en-US"/>
              <a:pPr/>
              <a:t>‹#›</a:t>
            </a:fld>
            <a:endParaRPr lang="en-US" dirty="0"/>
          </a:p>
        </p:txBody>
      </p:sp>
    </p:spTree>
    <p:extLst>
      <p:ext uri="{BB962C8B-B14F-4D97-AF65-F5344CB8AC3E}">
        <p14:creationId xmlns:p14="http://schemas.microsoft.com/office/powerpoint/2010/main" val="4100313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10D0285F-B82F-4F19-BBCF-3CEC72A0F76B}" type="datetimeFigureOut">
              <a:rPr lang="en-US"/>
              <a:pPr/>
              <a:t>3/20/2023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4B0CAE67-4219-4C73-9F6B-08D547B9D208}" type="slidenum">
              <a:rPr lang="en-US"/>
              <a:pPr/>
              <a:t>‹#›</a:t>
            </a:fld>
            <a:endParaRPr lang="en-US" dirty="0"/>
          </a:p>
        </p:txBody>
      </p:sp>
    </p:spTree>
    <p:extLst>
      <p:ext uri="{BB962C8B-B14F-4D97-AF65-F5344CB8AC3E}">
        <p14:creationId xmlns:p14="http://schemas.microsoft.com/office/powerpoint/2010/main" val="1535160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A037BE0A-E232-4D6D-A219-602A8DB1D858}" type="datetimeFigureOut">
              <a:rPr lang="en-US"/>
              <a:pPr/>
              <a:t>3/20/2023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3AF522C1-8003-4A42-9542-D8A668AB3D98}" type="slidenum">
              <a:rPr lang="en-US"/>
              <a:pPr/>
              <a:t>‹#›</a:t>
            </a:fld>
            <a:endParaRPr lang="en-US" dirty="0"/>
          </a:p>
        </p:txBody>
      </p:sp>
    </p:spTree>
    <p:extLst>
      <p:ext uri="{BB962C8B-B14F-4D97-AF65-F5344CB8AC3E}">
        <p14:creationId xmlns:p14="http://schemas.microsoft.com/office/powerpoint/2010/main" val="3685029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15EF3D81-CE90-443C-A1A7-AC77212DCC96}" type="datetimeFigureOut">
              <a:rPr lang="en-US"/>
              <a:pPr/>
              <a:t>3/20/2023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ED73C405-3F2D-4DC2-91CA-CC5102B8734F}" type="slidenum">
              <a:rPr lang="en-US"/>
              <a:pPr/>
              <a:t>‹#›</a:t>
            </a:fld>
            <a:endParaRPr lang="en-US" dirty="0"/>
          </a:p>
        </p:txBody>
      </p:sp>
    </p:spTree>
    <p:extLst>
      <p:ext uri="{BB962C8B-B14F-4D97-AF65-F5344CB8AC3E}">
        <p14:creationId xmlns:p14="http://schemas.microsoft.com/office/powerpoint/2010/main" val="559419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FA09294-A5E0-41F0-BC05-F7E37507FDFA}" type="datetimeFigureOut">
              <a:rPr lang="en-US"/>
              <a:pPr/>
              <a:t>3/20/2023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fld id="{C672A632-46B8-41F7-BFF4-5A7BC67235AF}" type="slidenum">
              <a:rPr lang="en-US"/>
              <a:pPr/>
              <a:t>‹#›</a:t>
            </a:fld>
            <a:endParaRPr lang="en-US" dirty="0"/>
          </a:p>
        </p:txBody>
      </p:sp>
    </p:spTree>
    <p:extLst>
      <p:ext uri="{BB962C8B-B14F-4D97-AF65-F5344CB8AC3E}">
        <p14:creationId xmlns:p14="http://schemas.microsoft.com/office/powerpoint/2010/main" val="1631072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BC97260-9C8D-4E48-A5C4-3CA2F1056913}" type="datetimeFigureOut">
              <a:rPr lang="en-US"/>
              <a:pPr/>
              <a:t>3/20/2023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64F9D8CC-5227-48FE-B9DA-B2E24676AD51}" type="slidenum">
              <a:rPr lang="en-US"/>
              <a:pPr/>
              <a:t>‹#›</a:t>
            </a:fld>
            <a:endParaRPr lang="en-US" dirty="0"/>
          </a:p>
        </p:txBody>
      </p:sp>
    </p:spTree>
    <p:extLst>
      <p:ext uri="{BB962C8B-B14F-4D97-AF65-F5344CB8AC3E}">
        <p14:creationId xmlns:p14="http://schemas.microsoft.com/office/powerpoint/2010/main" val="274304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DCA3-9ECF-C679-3F52-8AF2DF77C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71AEED-D82E-42AC-6B06-1F2EFA902B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89763F-50C9-C84C-25A0-A1CCE3FBD009}"/>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5" name="Footer Placeholder 4">
            <a:extLst>
              <a:ext uri="{FF2B5EF4-FFF2-40B4-BE49-F238E27FC236}">
                <a16:creationId xmlns:a16="http://schemas.microsoft.com/office/drawing/2014/main" id="{CEFB2AB6-4F11-DA04-E327-83B9CE01C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7DC10-0B23-73CC-57C7-5D6358E18F9A}"/>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647775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8EB9765-B570-4D43-9FE0-6D19F186405E}" type="datetimeFigureOut">
              <a:rPr lang="en-US"/>
              <a:pPr/>
              <a:t>3/20/2023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27FAEFB6-8DAF-4201-BFEF-D30C3F5E9D6F}" type="slidenum">
              <a:rPr lang="en-US"/>
              <a:pPr/>
              <a:t>‹#›</a:t>
            </a:fld>
            <a:endParaRPr lang="en-US" dirty="0"/>
          </a:p>
        </p:txBody>
      </p:sp>
    </p:spTree>
    <p:extLst>
      <p:ext uri="{BB962C8B-B14F-4D97-AF65-F5344CB8AC3E}">
        <p14:creationId xmlns:p14="http://schemas.microsoft.com/office/powerpoint/2010/main" val="1683596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03C5E0E-E7E4-4D39-8D4D-61A4CFA5940B}" type="datetimeFigureOut">
              <a:rPr lang="en-US"/>
              <a:pPr/>
              <a:t>3/20/2023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D33836B-3DA2-4FAE-8B97-9944B1E4A0EE}" type="slidenum">
              <a:rPr lang="en-US"/>
              <a:pPr/>
              <a:t>‹#›</a:t>
            </a:fld>
            <a:endParaRPr lang="en-US" dirty="0"/>
          </a:p>
        </p:txBody>
      </p:sp>
    </p:spTree>
    <p:extLst>
      <p:ext uri="{BB962C8B-B14F-4D97-AF65-F5344CB8AC3E}">
        <p14:creationId xmlns:p14="http://schemas.microsoft.com/office/powerpoint/2010/main" val="555305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D0BDBEF4-75AD-4194-A051-4A2D622F9459}" type="datetimeFigureOut">
              <a:rPr lang="en-US"/>
              <a:pPr/>
              <a:t>3/20/2023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6A1AAF47-CE58-4590-96C0-4F8A31C64F4D}" type="slidenum">
              <a:rPr lang="en-US"/>
              <a:pPr/>
              <a:t>‹#›</a:t>
            </a:fld>
            <a:endParaRPr lang="en-US" dirty="0"/>
          </a:p>
        </p:txBody>
      </p:sp>
    </p:spTree>
    <p:extLst>
      <p:ext uri="{BB962C8B-B14F-4D97-AF65-F5344CB8AC3E}">
        <p14:creationId xmlns:p14="http://schemas.microsoft.com/office/powerpoint/2010/main" val="605481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701800" y="4044950"/>
            <a:ext cx="10490200" cy="2813050"/>
          </a:xfrm>
          <a:prstGeom prst="rect">
            <a:avLst/>
          </a:prstGeom>
        </p:spPr>
      </p:pic>
      <p:pic>
        <p:nvPicPr>
          <p:cNvPr id="3" name="Picture 2"/>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3117850"/>
            <a:ext cx="0" cy="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7315" y="531394"/>
            <a:ext cx="4283154" cy="1549800"/>
          </a:xfrm>
          <a:prstGeom prst="rect">
            <a:avLst/>
          </a:prstGeom>
        </p:spPr>
      </p:pic>
    </p:spTree>
    <p:extLst>
      <p:ext uri="{BB962C8B-B14F-4D97-AF65-F5344CB8AC3E}">
        <p14:creationId xmlns:p14="http://schemas.microsoft.com/office/powerpoint/2010/main" val="268142781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3"/>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7315" y="531394"/>
            <a:ext cx="4281226" cy="1549800"/>
          </a:xfrm>
          <a:prstGeom prst="rect">
            <a:avLst/>
          </a:prstGeom>
        </p:spPr>
      </p:pic>
    </p:spTree>
    <p:extLst>
      <p:ext uri="{BB962C8B-B14F-4D97-AF65-F5344CB8AC3E}">
        <p14:creationId xmlns:p14="http://schemas.microsoft.com/office/powerpoint/2010/main" val="3196365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chemeClr val="bg1"/>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9" name="Rialtas na hÉireann | Government of Ireland"/>
          <p:cNvSpPr txBox="1"/>
          <p:nvPr userDrawn="1"/>
        </p:nvSpPr>
        <p:spPr>
          <a:xfrm>
            <a:off x="2961925" y="6305902"/>
            <a:ext cx="494205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bg1">
                    <a:alpha val="45000"/>
                  </a:schemeClr>
                </a:solidFill>
                <a:latin typeface="+mn-lt"/>
              </a:rPr>
              <a:t>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Forbartha</a:t>
            </a:r>
            <a:r>
              <a:rPr lang="en-GB" sz="900" b="1" baseline="0" dirty="0">
                <a:solidFill>
                  <a:schemeClr val="bg1">
                    <a:alpha val="45000"/>
                  </a:schemeClr>
                </a:solidFill>
                <a:latin typeface="+mn-lt"/>
              </a:rPr>
              <a:t> </a:t>
            </a:r>
            <a:r>
              <a:rPr lang="en-GB" sz="900" b="1" dirty="0" err="1">
                <a:solidFill>
                  <a:schemeClr val="bg1">
                    <a:alpha val="45000"/>
                  </a:schemeClr>
                </a:solidFill>
                <a:latin typeface="+mn-lt"/>
              </a:rPr>
              <a:t>Tuaithe</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Pobail</a:t>
            </a:r>
            <a:r>
              <a:rPr lang="en-GB" sz="900" b="1" baseline="0" dirty="0">
                <a:solidFill>
                  <a:schemeClr val="bg1">
                    <a:alpha val="45000"/>
                  </a:schemeClr>
                </a:solidFill>
                <a:latin typeface="+mn-lt"/>
              </a:rPr>
              <a:t> </a:t>
            </a:r>
            <a:r>
              <a:rPr lang="en-GB" sz="900" dirty="0">
                <a:solidFill>
                  <a:schemeClr val="bg1">
                    <a:alpha val="45000"/>
                  </a:schemeClr>
                </a:solidFill>
                <a:latin typeface="+mn-lt"/>
              </a:rPr>
              <a:t>|</a:t>
            </a:r>
            <a:r>
              <a:rPr lang="en-GB" sz="900" baseline="0" dirty="0">
                <a:solidFill>
                  <a:schemeClr val="bg1">
                    <a:alpha val="45000"/>
                  </a:schemeClr>
                </a:solidFill>
                <a:latin typeface="+mn-lt"/>
              </a:rPr>
              <a:t> </a:t>
            </a:r>
            <a:r>
              <a:rPr lang="en-GB" sz="900" dirty="0">
                <a:solidFill>
                  <a:schemeClr val="bg1">
                    <a:alpha val="45000"/>
                  </a:schemeClr>
                </a:solidFill>
                <a:latin typeface="+mn-lt"/>
              </a:rPr>
              <a:t>Department of Rural and</a:t>
            </a:r>
            <a:r>
              <a:rPr lang="en-GB" sz="900" baseline="0" dirty="0">
                <a:solidFill>
                  <a:schemeClr val="bg1">
                    <a:alpha val="45000"/>
                  </a:schemeClr>
                </a:solidFill>
                <a:latin typeface="+mn-lt"/>
              </a:rPr>
              <a:t> </a:t>
            </a:r>
            <a:r>
              <a:rPr lang="en-GB" sz="900" dirty="0">
                <a:solidFill>
                  <a:schemeClr val="bg1">
                    <a:alpha val="45000"/>
                  </a:schemeClr>
                </a:solidFill>
                <a:latin typeface="+mn-lt"/>
              </a:rPr>
              <a:t>Community Development</a:t>
            </a:r>
            <a:endParaRPr sz="900" dirty="0">
              <a:solidFill>
                <a:schemeClr val="bg1">
                  <a:alpha val="45000"/>
                </a:schemeClr>
              </a:solidFill>
              <a:latin typeface="+mn-lt"/>
            </a:endParaRPr>
          </a:p>
        </p:txBody>
      </p:sp>
    </p:spTree>
    <p:extLst>
      <p:ext uri="{BB962C8B-B14F-4D97-AF65-F5344CB8AC3E}">
        <p14:creationId xmlns:p14="http://schemas.microsoft.com/office/powerpoint/2010/main" val="346767458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701800" y="4044950"/>
            <a:ext cx="10490200" cy="2813050"/>
          </a:xfrm>
          <a:prstGeom prst="rect">
            <a:avLst/>
          </a:prstGeom>
        </p:spPr>
      </p:pic>
      <p:pic>
        <p:nvPicPr>
          <p:cNvPr id="11" name="Picture 10"/>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rgbClr val="004D44"/>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6" name="Rialtas na hÉireann | Government of Ireland"/>
          <p:cNvSpPr txBox="1"/>
          <p:nvPr userDrawn="1"/>
        </p:nvSpPr>
        <p:spPr>
          <a:xfrm>
            <a:off x="2961925" y="6305902"/>
            <a:ext cx="4942059"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r>
              <a:rPr lang="en-GB" sz="900" b="1" dirty="0">
                <a:latin typeface="+mn-lt"/>
              </a:rPr>
              <a:t>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2764126753"/>
      </p:ext>
    </p:extLst>
  </p:cSld>
  <p:clrMapOvr>
    <a:overrideClrMapping bg1="lt1" tx1="dk1" bg2="lt2" tx2="dk2" accent1="accent1" accent2="accent2" accent3="accent3" accent4="accent4" accent5="accent5" accent6="accent6" hlink="hlink" folHlink="folHlink"/>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9"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chemeClr val="bg1"/>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sp>
        <p:nvSpPr>
          <p:cNvPr id="12"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solidFill>
                  <a:schemeClr val="bg1">
                    <a:alpha val="45000"/>
                  </a:schemeClr>
                </a:solidFill>
                <a:latin typeface="+mn-lt"/>
              </a:rPr>
              <a:pPr/>
              <a:t>‹#›</a:t>
            </a:fld>
            <a:r>
              <a:rPr lang="en-GB" sz="900" b="1" dirty="0">
                <a:solidFill>
                  <a:schemeClr val="bg1">
                    <a:alpha val="45000"/>
                  </a:schemeClr>
                </a:solidFill>
                <a:latin typeface="+mn-lt"/>
              </a:rPr>
              <a:t>  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Forbartha</a:t>
            </a:r>
            <a:r>
              <a:rPr lang="en-GB" sz="900" b="1" baseline="0" dirty="0">
                <a:solidFill>
                  <a:schemeClr val="bg1">
                    <a:alpha val="45000"/>
                  </a:schemeClr>
                </a:solidFill>
                <a:latin typeface="+mn-lt"/>
              </a:rPr>
              <a:t> </a:t>
            </a:r>
            <a:r>
              <a:rPr lang="en-GB" sz="900" b="1" dirty="0" err="1">
                <a:solidFill>
                  <a:schemeClr val="bg1">
                    <a:alpha val="45000"/>
                  </a:schemeClr>
                </a:solidFill>
                <a:latin typeface="+mn-lt"/>
              </a:rPr>
              <a:t>Tuaithe</a:t>
            </a:r>
            <a:r>
              <a:rPr lang="en-GB" sz="900" b="1" dirty="0">
                <a:solidFill>
                  <a:schemeClr val="bg1">
                    <a:alpha val="45000"/>
                  </a:schemeClr>
                </a:solidFill>
                <a:latin typeface="+mn-lt"/>
              </a:rPr>
              <a:t> </a:t>
            </a:r>
            <a:r>
              <a:rPr lang="en-GB" sz="900" b="1" dirty="0" err="1">
                <a:solidFill>
                  <a:schemeClr val="bg1">
                    <a:alpha val="45000"/>
                  </a:schemeClr>
                </a:solidFill>
                <a:latin typeface="+mn-lt"/>
              </a:rPr>
              <a:t>agus</a:t>
            </a:r>
            <a:r>
              <a:rPr lang="en-GB" sz="900" b="1" dirty="0">
                <a:solidFill>
                  <a:schemeClr val="bg1">
                    <a:alpha val="45000"/>
                  </a:schemeClr>
                </a:solidFill>
                <a:latin typeface="+mn-lt"/>
              </a:rPr>
              <a:t> </a:t>
            </a:r>
            <a:r>
              <a:rPr lang="en-GB" sz="900" b="1" dirty="0" err="1">
                <a:solidFill>
                  <a:schemeClr val="bg1">
                    <a:alpha val="45000"/>
                  </a:schemeClr>
                </a:solidFill>
                <a:latin typeface="+mn-lt"/>
              </a:rPr>
              <a:t>Pobail</a:t>
            </a:r>
            <a:r>
              <a:rPr lang="en-GB" sz="900" b="1" baseline="0" dirty="0">
                <a:solidFill>
                  <a:schemeClr val="bg1">
                    <a:alpha val="45000"/>
                  </a:schemeClr>
                </a:solidFill>
                <a:latin typeface="+mn-lt"/>
              </a:rPr>
              <a:t> </a:t>
            </a:r>
            <a:r>
              <a:rPr lang="en-GB" sz="900" dirty="0">
                <a:solidFill>
                  <a:schemeClr val="bg1">
                    <a:alpha val="45000"/>
                  </a:schemeClr>
                </a:solidFill>
                <a:latin typeface="+mn-lt"/>
              </a:rPr>
              <a:t>|</a:t>
            </a:r>
            <a:r>
              <a:rPr lang="en-GB" sz="900" baseline="0" dirty="0">
                <a:solidFill>
                  <a:schemeClr val="bg1">
                    <a:alpha val="45000"/>
                  </a:schemeClr>
                </a:solidFill>
                <a:latin typeface="+mn-lt"/>
              </a:rPr>
              <a:t> </a:t>
            </a:r>
            <a:r>
              <a:rPr lang="en-GB" sz="900" dirty="0">
                <a:solidFill>
                  <a:schemeClr val="bg1">
                    <a:alpha val="45000"/>
                  </a:schemeClr>
                </a:solidFill>
                <a:latin typeface="+mn-lt"/>
              </a:rPr>
              <a:t>Department of Rural and</a:t>
            </a:r>
            <a:r>
              <a:rPr lang="en-GB" sz="900" baseline="0" dirty="0">
                <a:solidFill>
                  <a:schemeClr val="bg1">
                    <a:alpha val="45000"/>
                  </a:schemeClr>
                </a:solidFill>
                <a:latin typeface="+mn-lt"/>
              </a:rPr>
              <a:t> </a:t>
            </a:r>
            <a:r>
              <a:rPr lang="en-GB" sz="900" dirty="0">
                <a:solidFill>
                  <a:schemeClr val="bg1">
                    <a:alpha val="45000"/>
                  </a:schemeClr>
                </a:solidFill>
                <a:latin typeface="+mn-lt"/>
              </a:rPr>
              <a:t>Community Development</a:t>
            </a:r>
            <a:endParaRPr sz="900" dirty="0">
              <a:solidFill>
                <a:schemeClr val="bg1">
                  <a:alpha val="45000"/>
                </a:schemeClr>
              </a:solidFill>
              <a:latin typeface="+mn-lt"/>
            </a:endParaRPr>
          </a:p>
        </p:txBody>
      </p:sp>
    </p:spTree>
    <p:extLst>
      <p:ext uri="{BB962C8B-B14F-4D97-AF65-F5344CB8AC3E}">
        <p14:creationId xmlns:p14="http://schemas.microsoft.com/office/powerpoint/2010/main" val="23729531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118100"/>
            <a:ext cx="6502400" cy="1739900"/>
          </a:xfrm>
          <a:prstGeom prst="rect">
            <a:avLst/>
          </a:prstGeom>
        </p:spPr>
      </p:pic>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2"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392759270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with Harp)">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9"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347655259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163E-54C3-ADF5-2B9E-F6E04E26AA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66873-C720-129C-F578-4611ACE546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932FF2-5FB4-D4C3-770E-509D94086FF2}"/>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5" name="Footer Placeholder 4">
            <a:extLst>
              <a:ext uri="{FF2B5EF4-FFF2-40B4-BE49-F238E27FC236}">
                <a16:creationId xmlns:a16="http://schemas.microsoft.com/office/drawing/2014/main" id="{139D9F54-6337-D401-EC09-71A38964CF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9211CF-F9EC-0E38-900F-58E0A2F6261C}"/>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211761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amp; Image">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8000"/>
            <a:ext cx="5616575" cy="4322011"/>
          </a:xfrm>
          <a:prstGeom prst="rect">
            <a:avLst/>
          </a:prstGeom>
        </p:spPr>
        <p:txBody>
          <a:bodyPr/>
          <a:lstStyle>
            <a:lvl1pPr>
              <a:defRPr sz="3000">
                <a:latin typeface="+mn-lt"/>
              </a:defRPr>
            </a:lvl1pPr>
          </a:lstStyle>
          <a:p>
            <a:r>
              <a:rPr lang="en-US"/>
              <a:t>Click icon to add picture</a:t>
            </a:r>
            <a:endParaRPr lang="en-US" dirty="0"/>
          </a:p>
        </p:txBody>
      </p:sp>
      <p:sp>
        <p:nvSpPr>
          <p:cNvPr id="8" name="Text Placeholder 4"/>
          <p:cNvSpPr>
            <a:spLocks noGrp="1"/>
          </p:cNvSpPr>
          <p:nvPr>
            <p:ph type="body" sz="quarter" idx="12"/>
          </p:nvPr>
        </p:nvSpPr>
        <p:spPr>
          <a:xfrm>
            <a:off x="731149" y="1778000"/>
            <a:ext cx="4928394" cy="4322011"/>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20821678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1078556"/>
            <a:ext cx="4938670" cy="1450621"/>
          </a:xfrm>
          <a:prstGeom prst="rect">
            <a:avLst/>
          </a:prstGeom>
        </p:spPr>
        <p:txBody>
          <a:bodyPr anchor="t">
            <a:normAutofit/>
          </a:bodyPr>
          <a:lstStyle>
            <a:lvl1pPr algn="l">
              <a:lnSpc>
                <a:spcPct val="80000"/>
              </a:lnSpc>
              <a:defRPr sz="3500" b="1" cap="none" spc="0">
                <a:solidFill>
                  <a:srgbClr val="004E46"/>
                </a:solidFill>
                <a:latin typeface="+mn-lt"/>
                <a:ea typeface="Calibri" charset="0"/>
                <a:cs typeface="Calibri" charset="0"/>
              </a:defRPr>
            </a:lvl1pPr>
          </a:lstStyle>
          <a:p>
            <a:r>
              <a:rPr lang="en-US" dirty="0"/>
              <a:t>Title Text</a:t>
            </a:r>
            <a:endParaRPr dirty="0"/>
          </a:p>
        </p:txBody>
      </p:sp>
      <p:sp>
        <p:nvSpPr>
          <p:cNvPr id="6" name="Picture Placeholder 5"/>
          <p:cNvSpPr>
            <a:spLocks noGrp="1"/>
          </p:cNvSpPr>
          <p:nvPr>
            <p:ph type="pic" sz="quarter" idx="10"/>
          </p:nvPr>
        </p:nvSpPr>
        <p:spPr>
          <a:xfrm>
            <a:off x="6003925" y="417689"/>
            <a:ext cx="5821491" cy="5698949"/>
          </a:xfrm>
          <a:prstGeom prst="rect">
            <a:avLst/>
          </a:prstGeom>
        </p:spPr>
        <p:txBody>
          <a:bodyPr/>
          <a:lstStyle>
            <a:lvl1pPr>
              <a:defRPr sz="3000">
                <a:latin typeface="+mn-lt"/>
              </a:defRPr>
            </a:lvl1pPr>
          </a:lstStyle>
          <a:p>
            <a:r>
              <a:rPr lang="en-US"/>
              <a:t>Click icon to add picture</a:t>
            </a:r>
            <a:endParaRPr lang="en-US" dirty="0"/>
          </a:p>
        </p:txBody>
      </p:sp>
      <p:sp>
        <p:nvSpPr>
          <p:cNvPr id="3" name="Text Placeholder 2"/>
          <p:cNvSpPr>
            <a:spLocks noGrp="1"/>
          </p:cNvSpPr>
          <p:nvPr>
            <p:ph type="body" sz="quarter" idx="11"/>
          </p:nvPr>
        </p:nvSpPr>
        <p:spPr>
          <a:xfrm>
            <a:off x="720725" y="473075"/>
            <a:ext cx="4938629" cy="404255"/>
          </a:xfrm>
          <a:prstGeom prst="rect">
            <a:avLst/>
          </a:prstGeom>
        </p:spPr>
        <p:txBody>
          <a:bodyPr/>
          <a:lstStyle>
            <a:lvl1pPr algn="l">
              <a:defRPr sz="1750" b="1">
                <a:solidFill>
                  <a:srgbClr val="B3B6A7"/>
                </a:solidFill>
                <a:latin typeface="+mn-lt"/>
              </a:defRPr>
            </a:lvl1pPr>
            <a:lvl2pPr algn="l">
              <a:defRPr sz="1750" b="1">
                <a:latin typeface="+mn-lt"/>
              </a:defRPr>
            </a:lvl2pPr>
            <a:lvl3pPr algn="l">
              <a:defRPr sz="1750" b="1">
                <a:latin typeface="+mn-lt"/>
              </a:defRPr>
            </a:lvl3pPr>
            <a:lvl4pPr algn="l">
              <a:defRPr sz="1750" b="1">
                <a:latin typeface="+mn-lt"/>
              </a:defRPr>
            </a:lvl4pPr>
            <a:lvl5pPr algn="l">
              <a:defRPr sz="1750" b="1">
                <a:latin typeface="+mn-lt"/>
              </a:defRPr>
            </a:lvl5pPr>
          </a:lstStyle>
          <a:p>
            <a:pPr lvl="0"/>
            <a:r>
              <a:rPr lang="en-US"/>
              <a:t>Click to edit Master text styles</a:t>
            </a:r>
          </a:p>
        </p:txBody>
      </p:sp>
      <p:sp>
        <p:nvSpPr>
          <p:cNvPr id="5" name="Text Placeholder 4"/>
          <p:cNvSpPr>
            <a:spLocks noGrp="1"/>
          </p:cNvSpPr>
          <p:nvPr>
            <p:ph type="body" sz="quarter" idx="12"/>
          </p:nvPr>
        </p:nvSpPr>
        <p:spPr>
          <a:xfrm>
            <a:off x="731044" y="2681288"/>
            <a:ext cx="4928394" cy="3435350"/>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226390266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7999"/>
            <a:ext cx="5616575" cy="2115822"/>
          </a:xfrm>
          <a:prstGeom prst="rect">
            <a:avLst/>
          </a:prstGeom>
        </p:spPr>
        <p:txBody>
          <a:bodyPr/>
          <a:lstStyle>
            <a:lvl1pPr>
              <a:defRPr sz="3000">
                <a:latin typeface="+mn-lt"/>
              </a:defRPr>
            </a:lvl1pPr>
          </a:lstStyle>
          <a:p>
            <a:r>
              <a:rPr lang="en-US"/>
              <a:t>Click icon to add picture</a:t>
            </a:r>
            <a:endParaRPr lang="en-US" dirty="0"/>
          </a:p>
        </p:txBody>
      </p:sp>
      <p:sp>
        <p:nvSpPr>
          <p:cNvPr id="8" name="Picture Placeholder 5"/>
          <p:cNvSpPr>
            <a:spLocks noGrp="1"/>
          </p:cNvSpPr>
          <p:nvPr>
            <p:ph type="pic" sz="quarter" idx="11"/>
          </p:nvPr>
        </p:nvSpPr>
        <p:spPr>
          <a:xfrm>
            <a:off x="6003925"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9" name="Picture Placeholder 5"/>
          <p:cNvSpPr>
            <a:spLocks noGrp="1"/>
          </p:cNvSpPr>
          <p:nvPr>
            <p:ph type="pic" sz="quarter" idx="12"/>
          </p:nvPr>
        </p:nvSpPr>
        <p:spPr>
          <a:xfrm>
            <a:off x="8884500"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10" name="Text Placeholder 4"/>
          <p:cNvSpPr>
            <a:spLocks noGrp="1"/>
          </p:cNvSpPr>
          <p:nvPr>
            <p:ph type="body" sz="quarter" idx="13"/>
          </p:nvPr>
        </p:nvSpPr>
        <p:spPr>
          <a:xfrm>
            <a:off x="720725" y="1777999"/>
            <a:ext cx="4928394" cy="4322012"/>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Rialtas na hÉireann | Government of Ireland"/>
          <p:cNvSpPr txBox="1"/>
          <p:nvPr userDrawn="1"/>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spTree>
    <p:extLst>
      <p:ext uri="{BB962C8B-B14F-4D97-AF65-F5344CB8AC3E}">
        <p14:creationId xmlns:p14="http://schemas.microsoft.com/office/powerpoint/2010/main" val="55416814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15585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52172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78AC525F-72AB-4655-81DD-F40DC3A934CB}" type="datetimeFigureOut">
              <a:rPr lang="en-IE" smtClean="0"/>
              <a:t>20/03/2023</a:t>
            </a:fld>
            <a:endParaRPr lang="en-IE"/>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IE"/>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278CE301-C34C-460D-8DC3-3A25AB495030}" type="slidenum">
              <a:rPr lang="en-IE" smtClean="0"/>
              <a:t>‹#›</a:t>
            </a:fld>
            <a:endParaRPr lang="en-IE"/>
          </a:p>
        </p:txBody>
      </p:sp>
    </p:spTree>
    <p:extLst>
      <p:ext uri="{BB962C8B-B14F-4D97-AF65-F5344CB8AC3E}">
        <p14:creationId xmlns:p14="http://schemas.microsoft.com/office/powerpoint/2010/main" val="231299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3051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Text + Image 1">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870FAFB7-DC63-4BA0-B70C-E92629052CB5}"/>
              </a:ext>
            </a:extLst>
          </p:cNvPr>
          <p:cNvSpPr>
            <a:spLocks noGrp="1"/>
          </p:cNvSpPr>
          <p:nvPr>
            <p:ph sz="half" idx="2" hasCustomPrompt="1"/>
          </p:nvPr>
        </p:nvSpPr>
        <p:spPr>
          <a:xfrm>
            <a:off x="6177281" y="0"/>
            <a:ext cx="6014719" cy="68580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5498784" cy="4787899"/>
          </a:xfrm>
          <a:prstGeom prst="rect">
            <a:avLst/>
          </a:prstGeom>
        </p:spPr>
        <p:txBody>
          <a:bodyPr lIns="0" tIns="0" rIns="0" bIns="0"/>
          <a:lstStyle>
            <a:lvl1pPr>
              <a:lnSpc>
                <a:spcPct val="130000"/>
              </a:lnSpc>
              <a:defRPr lang="en-GB" sz="3200" b="0" i="0" smtClean="0">
                <a:solidFill>
                  <a:schemeClr val="accent3"/>
                </a:solidFill>
                <a:effectLst/>
                <a:latin typeface="Favorit" panose="02000006030000020004" pitchFamily="50" charset="0"/>
                <a:ea typeface="Favorit" panose="0200000603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7" y="549274"/>
            <a:ext cx="5508625"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48CA2B7A-50F3-4055-B4D8-9CE55F9D80BB}"/>
              </a:ext>
            </a:extLst>
          </p:cNvPr>
          <p:cNvSpPr>
            <a:spLocks noGrp="1"/>
          </p:cNvSpPr>
          <p:nvPr>
            <p:ph type="body" sz="quarter" idx="14" hasCustomPrompt="1"/>
          </p:nvPr>
        </p:nvSpPr>
        <p:spPr>
          <a:xfrm>
            <a:off x="4295774"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7541043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arge Text + Image 1">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3635376" cy="4787899"/>
          </a:xfrm>
          <a:prstGeom prst="rect">
            <a:avLst/>
          </a:prstGeom>
        </p:spPr>
        <p:txBody>
          <a:bodyPr lIns="0" tIns="0" rIns="0" bIns="0"/>
          <a:lstStyle>
            <a:lvl1pPr>
              <a:lnSpc>
                <a:spcPct val="130000"/>
              </a:lnSpc>
              <a:defRPr lang="en-GB" sz="24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7" y="549274"/>
            <a:ext cx="5508625"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5">
            <a:extLst>
              <a:ext uri="{FF2B5EF4-FFF2-40B4-BE49-F238E27FC236}">
                <a16:creationId xmlns:a16="http://schemas.microsoft.com/office/drawing/2014/main" id="{0DEE4B80-353B-40EB-9BDC-3917A25FB772}"/>
              </a:ext>
            </a:extLst>
          </p:cNvPr>
          <p:cNvSpPr>
            <a:spLocks noGrp="1"/>
          </p:cNvSpPr>
          <p:nvPr>
            <p:ph type="body" sz="quarter" idx="13" hasCustomPrompt="1"/>
          </p:nvPr>
        </p:nvSpPr>
        <p:spPr>
          <a:xfrm>
            <a:off x="5232400" y="1520826"/>
            <a:ext cx="6408736" cy="4787898"/>
          </a:xfrm>
          <a:prstGeom prst="rect">
            <a:avLst/>
          </a:prstGeom>
        </p:spPr>
        <p:txBody>
          <a:bodyPr lIns="0" tIns="0" rIns="0" bIns="0"/>
          <a:lstStyle>
            <a:lvl1pPr marL="0" marR="0" indent="0" defTabSz="914400" eaLnBrk="1" fontAlgn="auto" latinLnBrk="0" hangingPunct="1">
              <a:lnSpc>
                <a:spcPct val="130000"/>
              </a:lnSpc>
              <a:spcBef>
                <a:spcPts val="0"/>
              </a:spcBef>
              <a:spcAft>
                <a:spcPts val="1200"/>
              </a:spcAft>
              <a:buClrTx/>
              <a:buSzTx/>
              <a:buFontTx/>
              <a:buNone/>
              <a:tabLs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marL="0" marR="0" lvl="0" indent="0" defTabSz="914400" eaLnBrk="1" fontAlgn="auto" latinLnBrk="0" hangingPunct="1">
              <a:lnSpc>
                <a:spcPct val="130000"/>
              </a:lnSpc>
              <a:spcBef>
                <a:spcPts val="0"/>
              </a:spcBef>
              <a:spcAft>
                <a:spcPts val="1200"/>
              </a:spcAft>
              <a:buClrTx/>
              <a:buSzTx/>
              <a:buFontTx/>
              <a:buNone/>
              <a:tabLst/>
              <a:defRPr/>
            </a:pPr>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a:p>
            <a:pPr lvl="0"/>
            <a:endParaRPr lang="en-GB"/>
          </a:p>
        </p:txBody>
      </p:sp>
      <p:sp>
        <p:nvSpPr>
          <p:cNvPr id="11" name="Text Placeholder 2">
            <a:extLst>
              <a:ext uri="{FF2B5EF4-FFF2-40B4-BE49-F238E27FC236}">
                <a16:creationId xmlns:a16="http://schemas.microsoft.com/office/drawing/2014/main" id="{D0458C13-79E2-43C3-B33A-7AE5C8EF5128}"/>
              </a:ext>
            </a:extLst>
          </p:cNvPr>
          <p:cNvSpPr>
            <a:spLocks noGrp="1"/>
          </p:cNvSpPr>
          <p:nvPr>
            <p:ph type="body" sz="quarter" idx="15"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007214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6"/>
            <a:ext cx="5508626" cy="828674"/>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7" y="2528889"/>
            <a:ext cx="5508625" cy="3779836"/>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0" name="Text Placeholder 5">
            <a:extLst>
              <a:ext uri="{FF2B5EF4-FFF2-40B4-BE49-F238E27FC236}">
                <a16:creationId xmlns:a16="http://schemas.microsoft.com/office/drawing/2014/main" id="{5D67564C-FBEB-4B99-94A4-103662AA569B}"/>
              </a:ext>
            </a:extLst>
          </p:cNvPr>
          <p:cNvSpPr>
            <a:spLocks noGrp="1"/>
          </p:cNvSpPr>
          <p:nvPr>
            <p:ph type="body" sz="quarter" idx="13" hasCustomPrompt="1"/>
          </p:nvPr>
        </p:nvSpPr>
        <p:spPr>
          <a:xfrm>
            <a:off x="6167438" y="1520826"/>
            <a:ext cx="5473698" cy="4787898"/>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6" name="Text Placeholder 5">
            <a:extLst>
              <a:ext uri="{FF2B5EF4-FFF2-40B4-BE49-F238E27FC236}">
                <a16:creationId xmlns:a16="http://schemas.microsoft.com/office/drawing/2014/main" id="{9D58CA61-6F98-42B7-8D11-8D7A45E9F351}"/>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71E518BE-1309-46CF-B126-BB19D0556CDD}"/>
              </a:ext>
            </a:extLst>
          </p:cNvPr>
          <p:cNvSpPr>
            <a:spLocks noGrp="1"/>
          </p:cNvSpPr>
          <p:nvPr>
            <p:ph type="body" sz="quarter" idx="15"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865051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B8DD-EB71-1FD4-A7E2-D15983F87B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FC60CA-4E6F-5F79-624B-4C437F04A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1C0AB7-C62C-678B-B634-48A6FF552A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38D514-DF6F-D59A-CDF2-CFEDB327FCCC}"/>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6" name="Footer Placeholder 5">
            <a:extLst>
              <a:ext uri="{FF2B5EF4-FFF2-40B4-BE49-F238E27FC236}">
                <a16:creationId xmlns:a16="http://schemas.microsoft.com/office/drawing/2014/main" id="{00B93DEB-6A68-81DB-21E3-88E481A5D4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8153CF-BA52-FEED-5667-86FCC5896546}"/>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5166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ext + Image 1">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D1A99683-B17B-4857-A395-06BE62B90BC3}"/>
              </a:ext>
            </a:extLst>
          </p:cNvPr>
          <p:cNvSpPr>
            <a:spLocks noGrp="1"/>
          </p:cNvSpPr>
          <p:nvPr>
            <p:ph sz="half" idx="2" hasCustomPrompt="1"/>
          </p:nvPr>
        </p:nvSpPr>
        <p:spPr>
          <a:xfrm>
            <a:off x="7104063" y="0"/>
            <a:ext cx="5087937" cy="68580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5508625"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8"/>
            <a:ext cx="5508625" cy="3779837"/>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a:t>
            </a:r>
            <a:endParaRPr lang="en-GB"/>
          </a:p>
        </p:txBody>
      </p:sp>
      <p:sp>
        <p:nvSpPr>
          <p:cNvPr id="16" name="Text Placeholder 5">
            <a:extLst>
              <a:ext uri="{FF2B5EF4-FFF2-40B4-BE49-F238E27FC236}">
                <a16:creationId xmlns:a16="http://schemas.microsoft.com/office/drawing/2014/main" id="{633BE0FA-196B-4C0D-9EAC-AB13AA7B36EB}"/>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2">
            <a:extLst>
              <a:ext uri="{FF2B5EF4-FFF2-40B4-BE49-F238E27FC236}">
                <a16:creationId xmlns:a16="http://schemas.microsoft.com/office/drawing/2014/main" id="{50ADA54F-7586-421D-8F4C-86368272D8B1}"/>
              </a:ext>
            </a:extLst>
          </p:cNvPr>
          <p:cNvSpPr>
            <a:spLocks noGrp="1"/>
          </p:cNvSpPr>
          <p:nvPr>
            <p:ph type="body" sz="quarter" idx="14" hasCustomPrompt="1"/>
          </p:nvPr>
        </p:nvSpPr>
        <p:spPr>
          <a:xfrm>
            <a:off x="523240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085554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9" y="1520825"/>
            <a:ext cx="5508624"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9" y="2528889"/>
            <a:ext cx="5508624" cy="3779836"/>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46B4985F-8713-4C12-8ABB-3F22E5B36109}"/>
              </a:ext>
            </a:extLst>
          </p:cNvPr>
          <p:cNvSpPr>
            <a:spLocks noGrp="1"/>
          </p:cNvSpPr>
          <p:nvPr>
            <p:ph sz="half" idx="2" hasCustomPrompt="1"/>
          </p:nvPr>
        </p:nvSpPr>
        <p:spPr>
          <a:xfrm>
            <a:off x="6167438" y="1520826"/>
            <a:ext cx="5473700"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8CA81916-E5B3-4289-A097-0F3BCD212F4A}"/>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1" name="Text Placeholder 2">
            <a:extLst>
              <a:ext uri="{FF2B5EF4-FFF2-40B4-BE49-F238E27FC236}">
                <a16:creationId xmlns:a16="http://schemas.microsoft.com/office/drawing/2014/main" id="{A41AAB70-480C-48D2-AFE4-56B783E89B79}"/>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2967421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7380287"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9"/>
            <a:ext cx="7380287" cy="3779836"/>
          </a:xfrm>
          <a:prstGeom prst="rect">
            <a:avLst/>
          </a:prstGeom>
        </p:spPr>
        <p:txBody>
          <a:bodyPr lIns="0" tIns="0" rIns="0" bIns="0" numCol="2" spcCol="18000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 </a:t>
            </a:r>
            <a:r>
              <a:rPr lang="en-US" err="1"/>
              <a:t>Mauris</a:t>
            </a:r>
            <a:r>
              <a:rPr lang="en-US"/>
              <a:t> </a:t>
            </a:r>
            <a:r>
              <a:rPr lang="en-US" err="1"/>
              <a:t>auctor</a:t>
            </a:r>
            <a:r>
              <a:rPr lang="en-US"/>
              <a:t> </a:t>
            </a:r>
            <a:r>
              <a:rPr lang="en-US" err="1"/>
              <a:t>nibh</a:t>
            </a:r>
            <a:r>
              <a:rPr lang="en-US"/>
              <a:t> in nisi </a:t>
            </a:r>
            <a:r>
              <a:rPr lang="en-US" err="1"/>
              <a:t>placerat</a:t>
            </a:r>
            <a:r>
              <a:rPr lang="en-US"/>
              <a:t> </a:t>
            </a:r>
            <a:r>
              <a:rPr lang="en-US" err="1"/>
              <a:t>consequat</a:t>
            </a:r>
            <a:r>
              <a:rPr lang="en-US"/>
              <a:t>. </a:t>
            </a:r>
            <a:r>
              <a:rPr lang="en-US" err="1"/>
              <a:t>Phasellus</a:t>
            </a:r>
            <a:r>
              <a:rPr lang="en-US"/>
              <a:t> </a:t>
            </a:r>
            <a:r>
              <a:rPr lang="en-US" err="1"/>
              <a:t>feugiat</a:t>
            </a:r>
            <a:r>
              <a:rPr lang="en-US"/>
              <a:t> ipsum </a:t>
            </a:r>
            <a:r>
              <a:rPr lang="en-US" err="1"/>
              <a:t>lectus</a:t>
            </a:r>
            <a:r>
              <a:rPr lang="en-US"/>
              <a:t>, a </a:t>
            </a:r>
            <a:r>
              <a:rPr lang="en-US" err="1"/>
              <a:t>finibus</a:t>
            </a:r>
            <a:r>
              <a:rPr lang="en-US"/>
              <a:t> ex </a:t>
            </a:r>
            <a:r>
              <a:rPr lang="en-US" err="1"/>
              <a:t>malesuada</a:t>
            </a:r>
            <a:r>
              <a:rPr lang="en-US"/>
              <a:t> </a:t>
            </a:r>
            <a:r>
              <a:rPr lang="en-US" err="1"/>
              <a:t>ut.</a:t>
            </a:r>
            <a:r>
              <a:rPr lang="en-US"/>
              <a:t> </a:t>
            </a:r>
            <a:r>
              <a:rPr lang="en-US" err="1"/>
              <a:t>Proin</a:t>
            </a:r>
            <a:r>
              <a:rPr lang="en-US"/>
              <a:t> a libero vitae ligula </a:t>
            </a:r>
            <a:r>
              <a:rPr lang="en-US" err="1"/>
              <a:t>imperdiet</a:t>
            </a:r>
            <a:r>
              <a:rPr lang="en-US"/>
              <a:t> </a:t>
            </a:r>
            <a:r>
              <a:rPr lang="en-US" err="1"/>
              <a:t>congue</a:t>
            </a:r>
            <a:r>
              <a:rPr lang="en-US"/>
              <a:t> </a:t>
            </a:r>
            <a:r>
              <a:rPr lang="en-US" err="1"/>
              <a:t>eu</a:t>
            </a:r>
            <a:r>
              <a:rPr lang="en-US"/>
              <a:t> in magna.</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lvl="0"/>
            <a:r>
              <a:rPr lang="en-US"/>
              <a:t>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p>
          <a:p>
            <a:pPr lvl="0"/>
            <a:r>
              <a:rPr lang="en-US"/>
              <a:t>Maecenas in </a:t>
            </a:r>
            <a:r>
              <a:rPr lang="en-US" err="1"/>
              <a:t>purus</a:t>
            </a:r>
            <a:r>
              <a:rPr lang="en-US"/>
              <a:t> id </a:t>
            </a:r>
            <a:r>
              <a:rPr lang="en-US" err="1"/>
              <a:t>turpis</a:t>
            </a:r>
            <a:r>
              <a:rPr lang="en-US"/>
              <a:t> </a:t>
            </a:r>
            <a:r>
              <a:rPr lang="en-US" err="1"/>
              <a:t>scelerisque</a:t>
            </a:r>
            <a:r>
              <a:rPr lang="en-US"/>
              <a:t> fermentum.]</a:t>
            </a:r>
            <a:endParaRPr lang="en-GB"/>
          </a:p>
        </p:txBody>
      </p:sp>
      <p:sp>
        <p:nvSpPr>
          <p:cNvPr id="12" name="Content Placeholder 3">
            <a:extLst>
              <a:ext uri="{FF2B5EF4-FFF2-40B4-BE49-F238E27FC236}">
                <a16:creationId xmlns:a16="http://schemas.microsoft.com/office/drawing/2014/main" id="{46B4985F-8713-4C12-8ABB-3F22E5B36109}"/>
              </a:ext>
            </a:extLst>
          </p:cNvPr>
          <p:cNvSpPr>
            <a:spLocks noGrp="1"/>
          </p:cNvSpPr>
          <p:nvPr>
            <p:ph sz="half" idx="2" hasCustomPrompt="1"/>
          </p:nvPr>
        </p:nvSpPr>
        <p:spPr>
          <a:xfrm>
            <a:off x="8040688" y="549274"/>
            <a:ext cx="3600450" cy="5759452"/>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8CA81916-E5B3-4289-A097-0F3BCD212F4A}"/>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1" name="Text Placeholder 2">
            <a:extLst>
              <a:ext uri="{FF2B5EF4-FFF2-40B4-BE49-F238E27FC236}">
                <a16:creationId xmlns:a16="http://schemas.microsoft.com/office/drawing/2014/main" id="{BC6557B0-F406-4C53-9BD7-FAA4DB9D2845}"/>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4207874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Image 4">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7" y="1520825"/>
            <a:ext cx="3635376" cy="828675"/>
          </a:xfrm>
          <a:prstGeom prst="rect">
            <a:avLst/>
          </a:prstGeom>
        </p:spPr>
        <p:txBody>
          <a:bodyPr lIns="0" tIns="0" rIns="0" bIns="0"/>
          <a:lstStyle>
            <a:lvl1pPr>
              <a:lnSpc>
                <a:spcPct val="130000"/>
              </a:lnSpc>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a:t>
            </a:r>
            <a:endParaRPr lang="en-GB"/>
          </a:p>
        </p:txBody>
      </p:sp>
      <p:sp>
        <p:nvSpPr>
          <p:cNvPr id="15" name="Text Placeholder 5">
            <a:extLst>
              <a:ext uri="{FF2B5EF4-FFF2-40B4-BE49-F238E27FC236}">
                <a16:creationId xmlns:a16="http://schemas.microsoft.com/office/drawing/2014/main" id="{52CE6030-D1DA-44D7-82C9-4CB6916CEB17}"/>
              </a:ext>
            </a:extLst>
          </p:cNvPr>
          <p:cNvSpPr>
            <a:spLocks noGrp="1"/>
          </p:cNvSpPr>
          <p:nvPr>
            <p:ph type="body" sz="quarter" idx="10" hasCustomPrompt="1"/>
          </p:nvPr>
        </p:nvSpPr>
        <p:spPr>
          <a:xfrm>
            <a:off x="515938" y="549274"/>
            <a:ext cx="3635376"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12" name="Text Placeholder 5">
            <a:extLst>
              <a:ext uri="{FF2B5EF4-FFF2-40B4-BE49-F238E27FC236}">
                <a16:creationId xmlns:a16="http://schemas.microsoft.com/office/drawing/2014/main" id="{0DEE4B80-353B-40EB-9BDC-3917A25FB772}"/>
              </a:ext>
            </a:extLst>
          </p:cNvPr>
          <p:cNvSpPr>
            <a:spLocks noGrp="1"/>
          </p:cNvSpPr>
          <p:nvPr>
            <p:ph type="body" sz="quarter" idx="13" hasCustomPrompt="1"/>
          </p:nvPr>
        </p:nvSpPr>
        <p:spPr>
          <a:xfrm>
            <a:off x="515938" y="2528888"/>
            <a:ext cx="3635375" cy="3779836"/>
          </a:xfrm>
          <a:prstGeom prst="rect">
            <a:avLst/>
          </a:prstGeom>
        </p:spPr>
        <p:txBody>
          <a:bodyPr lIns="0" tIns="0" rIns="0" bIns="0"/>
          <a:lstStyle>
            <a:lvl1pPr marL="0" marR="0" indent="0" defTabSz="914400" eaLnBrk="1" fontAlgn="auto" latinLnBrk="0" hangingPunct="1">
              <a:lnSpc>
                <a:spcPct val="130000"/>
              </a:lnSpc>
              <a:spcBef>
                <a:spcPts val="0"/>
              </a:spcBef>
              <a:spcAft>
                <a:spcPts val="1200"/>
              </a:spcAft>
              <a:buClrTx/>
              <a:buSzTx/>
              <a:buFontTx/>
              <a:buNone/>
              <a:tabLs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a:t>
            </a:r>
            <a:endParaRPr lang="en-GB"/>
          </a:p>
        </p:txBody>
      </p:sp>
      <p:sp>
        <p:nvSpPr>
          <p:cNvPr id="9" name="Content Placeholder 3">
            <a:extLst>
              <a:ext uri="{FF2B5EF4-FFF2-40B4-BE49-F238E27FC236}">
                <a16:creationId xmlns:a16="http://schemas.microsoft.com/office/drawing/2014/main" id="{6F816BE7-524A-419C-BB57-1A64B315E954}"/>
              </a:ext>
            </a:extLst>
          </p:cNvPr>
          <p:cNvSpPr>
            <a:spLocks noGrp="1"/>
          </p:cNvSpPr>
          <p:nvPr>
            <p:ph sz="half" idx="2" hasCustomPrompt="1"/>
          </p:nvPr>
        </p:nvSpPr>
        <p:spPr>
          <a:xfrm>
            <a:off x="4295776" y="1520824"/>
            <a:ext cx="3600450" cy="4780801"/>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IMAGE HERE</a:t>
            </a:r>
          </a:p>
          <a:p>
            <a:pPr lvl="0"/>
            <a:endParaRPr lang="en-US"/>
          </a:p>
          <a:p>
            <a:pPr lvl="0"/>
            <a:endParaRPr lang="en-US"/>
          </a:p>
          <a:p>
            <a:pPr lvl="0"/>
            <a:endParaRPr lang="en-US"/>
          </a:p>
        </p:txBody>
      </p:sp>
      <p:sp>
        <p:nvSpPr>
          <p:cNvPr id="11" name="Text Placeholder 5">
            <a:extLst>
              <a:ext uri="{FF2B5EF4-FFF2-40B4-BE49-F238E27FC236}">
                <a16:creationId xmlns:a16="http://schemas.microsoft.com/office/drawing/2014/main" id="{EB75A6DD-2AF1-48C6-9D11-9319BE94531D}"/>
              </a:ext>
            </a:extLst>
          </p:cNvPr>
          <p:cNvSpPr>
            <a:spLocks noGrp="1"/>
          </p:cNvSpPr>
          <p:nvPr>
            <p:ph type="body" sz="quarter" idx="14" hasCustomPrompt="1"/>
          </p:nvPr>
        </p:nvSpPr>
        <p:spPr>
          <a:xfrm>
            <a:off x="8040689" y="1527924"/>
            <a:ext cx="3600450" cy="4780800"/>
          </a:xfrm>
          <a:prstGeom prst="rect">
            <a:avLst/>
          </a:prstGeom>
        </p:spPr>
        <p:txBody>
          <a:bodyPr lIns="0" tIns="0" rIns="0" bIns="0"/>
          <a:lstStyle>
            <a:lvl1pPr marL="285750" marR="0" indent="-285750" defTabSz="914400" eaLnBrk="1" fontAlgn="auto" latinLnBrk="0" hangingPunct="1">
              <a:lnSpc>
                <a:spcPct val="130000"/>
              </a:lnSpc>
              <a:spcBef>
                <a:spcPts val="0"/>
              </a:spcBef>
              <a:spcAft>
                <a:spcPts val="1200"/>
              </a:spcAft>
              <a:buClrTx/>
              <a:buSzTx/>
              <a:buFont typeface="Arial" panose="020B0604020202020204" pitchFamily="34" charset="0"/>
              <a:buChar char="•"/>
              <a:tabLst/>
              <a:defRPr lang="en-GB" sz="1800" b="0" i="0" smtClean="0">
                <a:solidFill>
                  <a:schemeClr val="tx1"/>
                </a:solidFill>
                <a:effectLst/>
                <a:latin typeface="FreightText Pro Book" panose="02000603060000020004" pitchFamily="50" charset="0"/>
              </a:defRPr>
            </a:lvl1pPr>
          </a:lstStyle>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a:p>
            <a:pPr marL="285750" marR="0" lvl="0" indent="-285750" defTabSz="914400" eaLnBrk="1" fontAlgn="auto" latinLnBrk="0" hangingPunct="1">
              <a:lnSpc>
                <a:spcPct val="130000"/>
              </a:lnSpc>
              <a:spcBef>
                <a:spcPts val="0"/>
              </a:spcBef>
              <a:spcAft>
                <a:spcPts val="1200"/>
              </a:spcAft>
              <a:buClrTx/>
              <a:buSzTx/>
              <a:tabLst/>
              <a:defRPr/>
            </a:pPr>
            <a:r>
              <a:rPr lang="en-US"/>
              <a:t>[Bullet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7" name="Text Placeholder 2">
            <a:extLst>
              <a:ext uri="{FF2B5EF4-FFF2-40B4-BE49-F238E27FC236}">
                <a16:creationId xmlns:a16="http://schemas.microsoft.com/office/drawing/2014/main" id="{FCA52B58-3B87-4CB7-92BA-896DF5553312}"/>
              </a:ext>
            </a:extLst>
          </p:cNvPr>
          <p:cNvSpPr>
            <a:spLocks noGrp="1"/>
          </p:cNvSpPr>
          <p:nvPr>
            <p:ph type="body" sz="quarter" idx="16"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184513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61BE3575-C39E-4D07-9351-76748100D8DF}"/>
              </a:ext>
            </a:extLst>
          </p:cNvPr>
          <p:cNvSpPr>
            <a:spLocks noGrp="1"/>
          </p:cNvSpPr>
          <p:nvPr>
            <p:ph sz="half" idx="2" hasCustomPrompt="1"/>
          </p:nvPr>
        </p:nvSpPr>
        <p:spPr>
          <a:xfrm>
            <a:off x="515938" y="1520826"/>
            <a:ext cx="11125200"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6" name="Text Placeholder 5">
            <a:extLst>
              <a:ext uri="{FF2B5EF4-FFF2-40B4-BE49-F238E27FC236}">
                <a16:creationId xmlns:a16="http://schemas.microsoft.com/office/drawing/2014/main" id="{A329288F-F7C9-4C33-9A46-FFB771BA0B14}"/>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2">
            <a:extLst>
              <a:ext uri="{FF2B5EF4-FFF2-40B4-BE49-F238E27FC236}">
                <a16:creationId xmlns:a16="http://schemas.microsoft.com/office/drawing/2014/main" id="{63631670-8A4B-4728-A30E-27EFA058E8AC}"/>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3042737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4D627A-21AA-45F0-A851-091054890D3D}"/>
              </a:ext>
            </a:extLst>
          </p:cNvPr>
          <p:cNvSpPr>
            <a:spLocks noGrp="1"/>
          </p:cNvSpPr>
          <p:nvPr>
            <p:ph type="body" sz="quarter" idx="10" hasCustomPrompt="1"/>
          </p:nvPr>
        </p:nvSpPr>
        <p:spPr>
          <a:xfrm>
            <a:off x="515938"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515938" y="1520825"/>
            <a:ext cx="2663826"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515938" y="2528888"/>
            <a:ext cx="2663825" cy="2808287"/>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AA5BE935-D17E-4A42-A4FD-DA4685DF61CB}"/>
              </a:ext>
            </a:extLst>
          </p:cNvPr>
          <p:cNvSpPr>
            <a:spLocks noGrp="1"/>
          </p:cNvSpPr>
          <p:nvPr>
            <p:ph sz="half" idx="2" hasCustomPrompt="1"/>
          </p:nvPr>
        </p:nvSpPr>
        <p:spPr>
          <a:xfrm>
            <a:off x="3359151" y="1520826"/>
            <a:ext cx="8281988"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1" name="Text Placeholder 2">
            <a:extLst>
              <a:ext uri="{FF2B5EF4-FFF2-40B4-BE49-F238E27FC236}">
                <a16:creationId xmlns:a16="http://schemas.microsoft.com/office/drawing/2014/main" id="{AB81310F-F18A-4952-9586-F540AD8AE3D9}"/>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1898237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94D627A-21AA-45F0-A851-091054890D3D}"/>
              </a:ext>
            </a:extLst>
          </p:cNvPr>
          <p:cNvSpPr>
            <a:spLocks noGrp="1"/>
          </p:cNvSpPr>
          <p:nvPr>
            <p:ph type="body" sz="quarter" idx="10" hasCustomPrompt="1"/>
          </p:nvPr>
        </p:nvSpPr>
        <p:spPr>
          <a:xfrm>
            <a:off x="515937" y="549274"/>
            <a:ext cx="7380287" cy="792163"/>
          </a:xfrm>
          <a:prstGeom prst="rect">
            <a:avLst/>
          </a:prstGeom>
        </p:spPr>
        <p:txBody>
          <a:bodyPr lIns="0" tIns="0" rIns="0" bIns="0"/>
          <a:lstStyle>
            <a:lvl1pPr>
              <a:defRPr sz="2400">
                <a:solidFill>
                  <a:schemeClr val="tx1"/>
                </a:solidFill>
                <a:latin typeface="Favorit" panose="02000006030000020004" pitchFamily="50" charset="0"/>
                <a:ea typeface="Favorit" panose="02000006030000020004" pitchFamily="50" charset="0"/>
              </a:defRPr>
            </a:lvl1pPr>
          </a:lstStyle>
          <a:p>
            <a:pPr lvl="0"/>
            <a:r>
              <a:rPr lang="en-US"/>
              <a:t>[SLIDE TITLE]</a:t>
            </a:r>
            <a:endParaRPr lang="en-GB"/>
          </a:p>
        </p:txBody>
      </p:sp>
      <p:sp>
        <p:nvSpPr>
          <p:cNvPr id="8" name="Text Placeholder 5">
            <a:extLst>
              <a:ext uri="{FF2B5EF4-FFF2-40B4-BE49-F238E27FC236}">
                <a16:creationId xmlns:a16="http://schemas.microsoft.com/office/drawing/2014/main" id="{53A96703-1E08-418C-97DA-ED8BFADD5A2F}"/>
              </a:ext>
            </a:extLst>
          </p:cNvPr>
          <p:cNvSpPr>
            <a:spLocks noGrp="1"/>
          </p:cNvSpPr>
          <p:nvPr>
            <p:ph type="body" sz="quarter" idx="11" hasCustomPrompt="1"/>
          </p:nvPr>
        </p:nvSpPr>
        <p:spPr>
          <a:xfrm>
            <a:off x="8040688" y="1520825"/>
            <a:ext cx="3600450" cy="828675"/>
          </a:xfrm>
          <a:prstGeom prst="rect">
            <a:avLst/>
          </a:prstGeom>
        </p:spPr>
        <p:txBody>
          <a:bodyPr lIns="0" tIns="0" rIns="0" bIns="0"/>
          <a:lstStyle>
            <a:lvl1pPr>
              <a:defRPr lang="en-GB" sz="1800" b="0" i="0" smtClean="0">
                <a:solidFill>
                  <a:schemeClr val="accent3"/>
                </a:solidFill>
                <a:effectLst/>
                <a:latin typeface="Favorit" panose="02000006030000020004" pitchFamily="50" charset="0"/>
                <a:ea typeface="Favorit" panose="02000006030000020004" pitchFamily="50" charset="0"/>
              </a:defRPr>
            </a:lvl1pPr>
          </a:lstStyle>
          <a:p>
            <a:pPr lvl="0"/>
            <a:r>
              <a:rPr lang="en-US"/>
              <a:t>[INTRO Lorem ipsum dolor sit </a:t>
            </a:r>
            <a:r>
              <a:rPr lang="en-US" err="1"/>
              <a:t>amet</a:t>
            </a:r>
            <a:r>
              <a:rPr lang="en-US"/>
              <a:t>, </a:t>
            </a:r>
            <a:r>
              <a:rPr lang="en-US" err="1"/>
              <a:t>consectetur</a:t>
            </a:r>
            <a:r>
              <a:rPr lang="en-US"/>
              <a:t>.]</a:t>
            </a:r>
            <a:endParaRPr lang="en-GB"/>
          </a:p>
        </p:txBody>
      </p:sp>
      <p:sp>
        <p:nvSpPr>
          <p:cNvPr id="9" name="Text Placeholder 5">
            <a:extLst>
              <a:ext uri="{FF2B5EF4-FFF2-40B4-BE49-F238E27FC236}">
                <a16:creationId xmlns:a16="http://schemas.microsoft.com/office/drawing/2014/main" id="{D7100EA5-83A0-436E-8828-5BC9C26F99B6}"/>
              </a:ext>
            </a:extLst>
          </p:cNvPr>
          <p:cNvSpPr>
            <a:spLocks noGrp="1"/>
          </p:cNvSpPr>
          <p:nvPr>
            <p:ph type="body" sz="quarter" idx="12" hasCustomPrompt="1"/>
          </p:nvPr>
        </p:nvSpPr>
        <p:spPr>
          <a:xfrm>
            <a:off x="8039100" y="2528889"/>
            <a:ext cx="3602038" cy="1800224"/>
          </a:xfrm>
          <a:prstGeom prst="rect">
            <a:avLst/>
          </a:prstGeom>
        </p:spPr>
        <p:txBody>
          <a:bodyPr lIns="0" tIns="0" rIns="0" bIns="0"/>
          <a:lstStyle>
            <a:lvl1pPr>
              <a:lnSpc>
                <a:spcPct val="130000"/>
              </a:lnSpc>
              <a:spcBef>
                <a:spcPts val="0"/>
              </a:spcBef>
              <a:spcAft>
                <a:spcPts val="1200"/>
              </a:spcAft>
              <a:defRPr lang="en-GB" sz="1800" b="0" i="0" smtClean="0">
                <a:solidFill>
                  <a:schemeClr val="tx1"/>
                </a:solidFill>
                <a:effectLst/>
                <a:latin typeface="FreightText Pro Book" panose="02000603060000020004" pitchFamily="50" charset="0"/>
              </a:defRPr>
            </a:lvl1pPr>
          </a:lstStyle>
          <a:p>
            <a:pPr lvl="0"/>
            <a:r>
              <a:rPr lang="en-US"/>
              <a:t>[Body text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in </a:t>
            </a:r>
            <a:r>
              <a:rPr lang="en-US" err="1"/>
              <a:t>purus</a:t>
            </a:r>
            <a:r>
              <a:rPr lang="en-US"/>
              <a:t> id </a:t>
            </a:r>
            <a:r>
              <a:rPr lang="en-US" err="1"/>
              <a:t>turpis</a:t>
            </a:r>
            <a:r>
              <a:rPr lang="en-US"/>
              <a:t> </a:t>
            </a:r>
            <a:r>
              <a:rPr lang="en-US" err="1"/>
              <a:t>scelerisque</a:t>
            </a:r>
            <a:r>
              <a:rPr lang="en-US"/>
              <a:t> fermentum. </a:t>
            </a:r>
            <a:r>
              <a:rPr lang="en-US" err="1"/>
              <a:t>Fusce</a:t>
            </a:r>
            <a:r>
              <a:rPr lang="en-US"/>
              <a:t> non </a:t>
            </a:r>
            <a:r>
              <a:rPr lang="en-US" err="1"/>
              <a:t>suscipit</a:t>
            </a:r>
            <a:r>
              <a:rPr lang="en-US"/>
              <a:t> </a:t>
            </a:r>
            <a:r>
              <a:rPr lang="en-US" err="1"/>
              <a:t>arcu</a:t>
            </a:r>
            <a:r>
              <a:rPr lang="en-US"/>
              <a:t>.]</a:t>
            </a:r>
            <a:endParaRPr lang="en-GB"/>
          </a:p>
        </p:txBody>
      </p:sp>
      <p:sp>
        <p:nvSpPr>
          <p:cNvPr id="12" name="Content Placeholder 3">
            <a:extLst>
              <a:ext uri="{FF2B5EF4-FFF2-40B4-BE49-F238E27FC236}">
                <a16:creationId xmlns:a16="http://schemas.microsoft.com/office/drawing/2014/main" id="{E29D7496-08AF-47FD-B9C5-A11216278C40}"/>
              </a:ext>
            </a:extLst>
          </p:cNvPr>
          <p:cNvSpPr>
            <a:spLocks noGrp="1"/>
          </p:cNvSpPr>
          <p:nvPr>
            <p:ph sz="half" idx="2" hasCustomPrompt="1"/>
          </p:nvPr>
        </p:nvSpPr>
        <p:spPr>
          <a:xfrm>
            <a:off x="515937" y="1520826"/>
            <a:ext cx="7380287" cy="4787900"/>
          </a:xfrm>
          <a:prstGeom prst="rect">
            <a:avLst/>
          </a:prstGeom>
          <a:solidFill>
            <a:schemeClr val="accent6">
              <a:lumMod val="75000"/>
            </a:schemeClr>
          </a:solidFill>
        </p:spPr>
        <p:txBody>
          <a:bodyPr anchor="ctr"/>
          <a:lstStyle>
            <a:lvl1pPr marL="0" indent="0" algn="ctr">
              <a:buNone/>
              <a:defRPr sz="2400">
                <a:solidFill>
                  <a:schemeClr val="tx1"/>
                </a:solidFill>
                <a:latin typeface="Favorit" panose="02000006030000020004" pitchFamily="50" charset="0"/>
                <a:ea typeface="Favorit" panose="02000006030000020004" pitchFamily="50" charset="0"/>
              </a:defRPr>
            </a:lvl1pPr>
          </a:lstStyle>
          <a:p>
            <a:pPr lvl="0"/>
            <a:r>
              <a:rPr lang="en-US"/>
              <a:t>PLACE GRAPHIC HERE</a:t>
            </a:r>
          </a:p>
          <a:p>
            <a:pPr lvl="0"/>
            <a:endParaRPr lang="en-US"/>
          </a:p>
          <a:p>
            <a:pPr lvl="0"/>
            <a:endParaRPr lang="en-US"/>
          </a:p>
          <a:p>
            <a:pPr lvl="0"/>
            <a:endParaRPr lang="en-US"/>
          </a:p>
        </p:txBody>
      </p:sp>
      <p:sp>
        <p:nvSpPr>
          <p:cNvPr id="11" name="Text Placeholder 2">
            <a:extLst>
              <a:ext uri="{FF2B5EF4-FFF2-40B4-BE49-F238E27FC236}">
                <a16:creationId xmlns:a16="http://schemas.microsoft.com/office/drawing/2014/main" id="{0A445EF8-5D31-4551-B4EC-40394A74CF74}"/>
              </a:ext>
            </a:extLst>
          </p:cNvPr>
          <p:cNvSpPr>
            <a:spLocks noGrp="1"/>
          </p:cNvSpPr>
          <p:nvPr>
            <p:ph type="body" sz="quarter" idx="14" hasCustomPrompt="1"/>
          </p:nvPr>
        </p:nvSpPr>
        <p:spPr>
          <a:xfrm>
            <a:off x="9912350" y="6462237"/>
            <a:ext cx="1728788" cy="120950"/>
          </a:xfrm>
          <a:prstGeom prst="rect">
            <a:avLst/>
          </a:prstGeom>
        </p:spPr>
        <p:txBody>
          <a:bodyPr lIns="0" tIns="0" rIns="0" bIns="0"/>
          <a:lstStyle>
            <a:lvl1pPr>
              <a:defRPr sz="800">
                <a:solidFill>
                  <a:schemeClr val="tx1"/>
                </a:solidFill>
                <a:latin typeface="Favorit" panose="02000006030000020004" pitchFamily="50" charset="0"/>
                <a:ea typeface="Favorit" panose="02000006030000020004" pitchFamily="50" charset="0"/>
              </a:defRPr>
            </a:lvl1pPr>
          </a:lstStyle>
          <a:p>
            <a:pPr lvl="0"/>
            <a:r>
              <a:rPr lang="en-US"/>
              <a:t>Source: Lorem Ipsum</a:t>
            </a:r>
            <a:endParaRPr lang="en-GB"/>
          </a:p>
        </p:txBody>
      </p:sp>
    </p:spTree>
    <p:extLst>
      <p:ext uri="{BB962C8B-B14F-4D97-AF65-F5344CB8AC3E}">
        <p14:creationId xmlns:p14="http://schemas.microsoft.com/office/powerpoint/2010/main" val="219284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4465-2BB7-79A6-27D6-8BE9906A05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6B02BA-4CA7-F395-0682-E921501DD8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A80D4D-F64C-2456-DEEB-0E906DE043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76ACE5-BC0C-DF1A-4542-87BEBBBCDB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C5C718-6CFC-395C-D4BF-5B23074F5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A689BAA-8DD9-0E5E-ADF1-CB3E3DD5650B}"/>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8" name="Footer Placeholder 7">
            <a:extLst>
              <a:ext uri="{FF2B5EF4-FFF2-40B4-BE49-F238E27FC236}">
                <a16:creationId xmlns:a16="http://schemas.microsoft.com/office/drawing/2014/main" id="{FBA58E73-6B21-06B1-7DAA-09E0C9395C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1A9ACD-97D4-E3DD-8D57-5EBBD4BD5905}"/>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169501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F3FE-FA5C-8E1A-BD76-0DCE8713E2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BA1551-F392-4AB6-E0E0-BFBA683AF1F5}"/>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4" name="Footer Placeholder 3">
            <a:extLst>
              <a:ext uri="{FF2B5EF4-FFF2-40B4-BE49-F238E27FC236}">
                <a16:creationId xmlns:a16="http://schemas.microsoft.com/office/drawing/2014/main" id="{FC9E80B0-A325-69B2-9354-FCFEA101A34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286CAE-B64B-1E78-7940-42CDEE8BF34B}"/>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752163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6EE712-CDB3-6CE0-35D9-CD1736FBD81B}"/>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3" name="Footer Placeholder 2">
            <a:extLst>
              <a:ext uri="{FF2B5EF4-FFF2-40B4-BE49-F238E27FC236}">
                <a16:creationId xmlns:a16="http://schemas.microsoft.com/office/drawing/2014/main" id="{D4FBCF1E-34AF-0485-57C0-69526219C7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7ABEF7C-95FE-2A26-041E-31E25208BDC4}"/>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52518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69515-FC72-4DFE-7487-93E359AA29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F2B1DA-C66F-34D6-DF2D-EA2BD9896D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145763A-2006-D464-40FE-59C35499D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7BE6E2-AF0A-F5EA-20AC-F24E6B51F4E4}"/>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6" name="Footer Placeholder 5">
            <a:extLst>
              <a:ext uri="{FF2B5EF4-FFF2-40B4-BE49-F238E27FC236}">
                <a16:creationId xmlns:a16="http://schemas.microsoft.com/office/drawing/2014/main" id="{87BC2F42-09C3-BC68-AC23-E43145DBC9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93260-6EE8-F070-F984-9FCF16547743}"/>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604785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106A-54AF-C8E6-8EBD-A62777444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B8EF2F8-E64A-9569-3BEE-23B8F43F59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C19F80-DAE4-D505-1F4C-0849C6625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2D011-2783-E563-4CFC-7750ED092416}"/>
              </a:ext>
            </a:extLst>
          </p:cNvPr>
          <p:cNvSpPr>
            <a:spLocks noGrp="1"/>
          </p:cNvSpPr>
          <p:nvPr>
            <p:ph type="dt" sz="half" idx="10"/>
          </p:nvPr>
        </p:nvSpPr>
        <p:spPr/>
        <p:txBody>
          <a:bodyPr/>
          <a:lstStyle/>
          <a:p>
            <a:fld id="{DFF5AA1F-E9E2-4E3C-94D0-B382479B1C70}" type="datetimeFigureOut">
              <a:rPr lang="en-GB" smtClean="0"/>
              <a:t>20/03/2023</a:t>
            </a:fld>
            <a:endParaRPr lang="en-GB"/>
          </a:p>
        </p:txBody>
      </p:sp>
      <p:sp>
        <p:nvSpPr>
          <p:cNvPr id="6" name="Footer Placeholder 5">
            <a:extLst>
              <a:ext uri="{FF2B5EF4-FFF2-40B4-BE49-F238E27FC236}">
                <a16:creationId xmlns:a16="http://schemas.microsoft.com/office/drawing/2014/main" id="{34370257-1BA2-6AAA-DE87-4FFD60EE91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84E538-C18D-0BBE-64FD-54EF9CEFE07B}"/>
              </a:ext>
            </a:extLst>
          </p:cNvPr>
          <p:cNvSpPr>
            <a:spLocks noGrp="1"/>
          </p:cNvSpPr>
          <p:nvPr>
            <p:ph type="sldNum" sz="quarter" idx="12"/>
          </p:nvPr>
        </p:nvSpPr>
        <p:spPr/>
        <p:txBody>
          <a:bodyPr/>
          <a:lstStyle/>
          <a:p>
            <a:fld id="{3F8454CC-F092-4E14-83F1-4A7EA0F3EFBD}" type="slidenum">
              <a:rPr lang="en-GB" smtClean="0"/>
              <a:t>‹#›</a:t>
            </a:fld>
            <a:endParaRPr lang="en-GB"/>
          </a:p>
        </p:txBody>
      </p:sp>
    </p:spTree>
    <p:extLst>
      <p:ext uri="{BB962C8B-B14F-4D97-AF65-F5344CB8AC3E}">
        <p14:creationId xmlns:p14="http://schemas.microsoft.com/office/powerpoint/2010/main" val="331946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1C299C-809E-36F0-ADAE-D5C880D66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7439B4-D1CB-7DC3-6F26-9B249D2D2D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7BDEAD-6216-3EA1-AFFC-20295C177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5AA1F-E9E2-4E3C-94D0-B382479B1C70}" type="datetimeFigureOut">
              <a:rPr lang="en-GB" smtClean="0"/>
              <a:t>20/03/2023</a:t>
            </a:fld>
            <a:endParaRPr lang="en-GB"/>
          </a:p>
        </p:txBody>
      </p:sp>
      <p:sp>
        <p:nvSpPr>
          <p:cNvPr id="5" name="Footer Placeholder 4">
            <a:extLst>
              <a:ext uri="{FF2B5EF4-FFF2-40B4-BE49-F238E27FC236}">
                <a16:creationId xmlns:a16="http://schemas.microsoft.com/office/drawing/2014/main" id="{B01B3182-E707-9E7C-8EAC-CEF9AD76F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4CF901-A2A2-D013-A9C0-8C1F49C7D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454CC-F092-4E14-83F1-4A7EA0F3EFBD}" type="slidenum">
              <a:rPr lang="en-GB" smtClean="0"/>
              <a:t>‹#›</a:t>
            </a:fld>
            <a:endParaRPr lang="en-GB"/>
          </a:p>
        </p:txBody>
      </p:sp>
    </p:spTree>
    <p:extLst>
      <p:ext uri="{BB962C8B-B14F-4D97-AF65-F5344CB8AC3E}">
        <p14:creationId xmlns:p14="http://schemas.microsoft.com/office/powerpoint/2010/main" val="421367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8607648" cy="10328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endParaRPr lang="en-US" dirty="0"/>
          </a:p>
        </p:txBody>
      </p:sp>
      <p:sp>
        <p:nvSpPr>
          <p:cNvPr id="1027" name="Text Placeholder 2"/>
          <p:cNvSpPr>
            <a:spLocks noGrp="1"/>
          </p:cNvSpPr>
          <p:nvPr>
            <p:ph type="body" idx="1"/>
          </p:nvPr>
        </p:nvSpPr>
        <p:spPr bwMode="auto">
          <a:xfrm>
            <a:off x="609600" y="1908041"/>
            <a:ext cx="10972800" cy="42181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7DC2F79B-6CD3-4497-B436-87B3E9A0290C}" type="datetimeFigureOut">
              <a:rPr lang="en-US"/>
              <a:pPr/>
              <a:t>3/20/2023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A7EEC23-5D92-4652-87D9-D5EB8BFC54C8}" type="slidenum">
              <a:rPr lang="en-US"/>
              <a:pPr/>
              <a:t>‹#›</a:t>
            </a:fld>
            <a:endParaRPr lang="en-US" dirty="0"/>
          </a:p>
        </p:txBody>
      </p:sp>
    </p:spTree>
    <p:extLst>
      <p:ext uri="{BB962C8B-B14F-4D97-AF65-F5344CB8AC3E}">
        <p14:creationId xmlns:p14="http://schemas.microsoft.com/office/powerpoint/2010/main" val="2847905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fontAlgn="base">
        <a:spcBef>
          <a:spcPct val="0"/>
        </a:spcBef>
        <a:spcAft>
          <a:spcPct val="0"/>
        </a:spcAft>
        <a:defRPr sz="2600" kern="1200">
          <a:solidFill>
            <a:schemeClr val="tx1"/>
          </a:solidFill>
          <a:latin typeface="Arial"/>
          <a:ea typeface="MS PGothic" pitchFamily="34" charset="-128"/>
          <a:cs typeface="Arial"/>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1854485" y="4741162"/>
            <a:ext cx="9448515" cy="1503400"/>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rPr sz="1552"/>
              <a:t>Body Level One</a:t>
            </a:r>
          </a:p>
          <a:p>
            <a:pPr lvl="1"/>
            <a:r>
              <a:rPr sz="1552"/>
              <a:t>Body Level Two</a:t>
            </a:r>
          </a:p>
          <a:p>
            <a:pPr lvl="2"/>
            <a:r>
              <a:rPr sz="1552"/>
              <a:t>Body Level Three</a:t>
            </a:r>
          </a:p>
          <a:p>
            <a:pPr lvl="3"/>
            <a:r>
              <a:rPr sz="1552"/>
              <a:t>Body Level Four</a:t>
            </a:r>
          </a:p>
          <a:p>
            <a:pPr lvl="4"/>
            <a:r>
              <a:rPr sz="1552"/>
              <a:t>Body Level Five</a:t>
            </a:r>
          </a:p>
        </p:txBody>
      </p:sp>
      <p:sp>
        <p:nvSpPr>
          <p:cNvPr id="6" name="Rialtas na hÉireann | Government of Ireland"/>
          <p:cNvSpPr txBox="1"/>
          <p:nvPr/>
        </p:nvSpPr>
        <p:spPr>
          <a:xfrm>
            <a:off x="720724" y="6305902"/>
            <a:ext cx="5147243"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Forbartha</a:t>
            </a:r>
            <a:r>
              <a:rPr lang="en-GB" sz="900" b="1" baseline="0" dirty="0">
                <a:latin typeface="+mn-lt"/>
              </a:rPr>
              <a:t> </a:t>
            </a:r>
            <a:r>
              <a:rPr lang="en-GB" sz="900" b="1" dirty="0" err="1">
                <a:latin typeface="+mn-lt"/>
              </a:rPr>
              <a:t>Tuaithe</a:t>
            </a:r>
            <a:r>
              <a:rPr lang="en-GB" sz="900" b="1" dirty="0">
                <a:latin typeface="+mn-lt"/>
              </a:rPr>
              <a:t> </a:t>
            </a:r>
            <a:r>
              <a:rPr lang="en-GB" sz="900" b="1" dirty="0" err="1">
                <a:latin typeface="+mn-lt"/>
              </a:rPr>
              <a:t>agus</a:t>
            </a:r>
            <a:r>
              <a:rPr lang="en-GB" sz="900" b="1" dirty="0">
                <a:latin typeface="+mn-lt"/>
              </a:rPr>
              <a:t> </a:t>
            </a:r>
            <a:r>
              <a:rPr lang="en-GB" sz="900" b="1" dirty="0" err="1">
                <a:latin typeface="+mn-lt"/>
              </a:rPr>
              <a:t>Pobail</a:t>
            </a:r>
            <a:r>
              <a:rPr lang="en-GB" sz="900" b="1" baseline="0" dirty="0">
                <a:latin typeface="+mn-lt"/>
              </a:rPr>
              <a:t> </a:t>
            </a:r>
            <a:r>
              <a:rPr lang="en-GB" sz="900" dirty="0">
                <a:latin typeface="+mn-lt"/>
              </a:rPr>
              <a:t>|</a:t>
            </a:r>
            <a:r>
              <a:rPr lang="en-GB" sz="900" baseline="0" dirty="0">
                <a:latin typeface="+mn-lt"/>
              </a:rPr>
              <a:t> </a:t>
            </a:r>
            <a:r>
              <a:rPr lang="en-GB" sz="900" dirty="0">
                <a:latin typeface="+mn-lt"/>
              </a:rPr>
              <a:t>Department of Rural and</a:t>
            </a:r>
            <a:r>
              <a:rPr lang="en-GB" sz="900" baseline="0" dirty="0">
                <a:latin typeface="+mn-lt"/>
              </a:rPr>
              <a:t> </a:t>
            </a:r>
            <a:r>
              <a:rPr lang="en-GB" sz="900" dirty="0">
                <a:latin typeface="+mn-lt"/>
              </a:rPr>
              <a:t>Community Development</a:t>
            </a:r>
            <a:endParaRPr sz="900" dirty="0">
              <a:latin typeface="+mn-lt"/>
            </a:endParaRPr>
          </a:p>
        </p:txBody>
      </p:sp>
      <p:pic>
        <p:nvPicPr>
          <p:cNvPr id="9" name="Picture 8"/>
          <p:cNvPicPr>
            <a:picLocks noChangeAspect="1"/>
          </p:cNvPicPr>
          <p:nvPr userDrawn="1"/>
        </p:nvPicPr>
        <p:blipFill rotWithShape="1">
          <a:blip r:embed="rId15"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3" name="Text Placeholder 2"/>
          <p:cNvSpPr>
            <a:spLocks noGrp="1"/>
          </p:cNvSpPr>
          <p:nvPr>
            <p:ph type="body" idx="1"/>
          </p:nvPr>
        </p:nvSpPr>
        <p:spPr>
          <a:xfrm>
            <a:off x="720725" y="1825625"/>
            <a:ext cx="962643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p:cNvSpPr>
            <a:spLocks noGrp="1"/>
          </p:cNvSpPr>
          <p:nvPr>
            <p:ph type="title"/>
          </p:nvPr>
        </p:nvSpPr>
        <p:spPr>
          <a:xfrm>
            <a:off x="705521" y="371123"/>
            <a:ext cx="9641637" cy="1143000"/>
          </a:xfrm>
          <a:prstGeom prst="rect">
            <a:avLst/>
          </a:prstGeom>
        </p:spPr>
        <p:txBody>
          <a:bodyPr vert="horz" lIns="91440" tIns="45720" rIns="91440" bIns="45720" rtlCol="0" anchor="t">
            <a:normAutofit/>
          </a:bodyPr>
          <a:lstStyle/>
          <a:p>
            <a:r>
              <a:rPr lang="en-US" dirty="0"/>
              <a:t>Title Text</a:t>
            </a:r>
          </a:p>
        </p:txBody>
      </p:sp>
    </p:spTree>
    <p:extLst>
      <p:ext uri="{BB962C8B-B14F-4D97-AF65-F5344CB8AC3E}">
        <p14:creationId xmlns:p14="http://schemas.microsoft.com/office/powerpoint/2010/main" val="3999685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txStyles>
    <p:title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p:titleStyle>
    <p:bodyStyle>
      <a:lvl1pPr marL="0" marR="0" indent="0" algn="l" defTabSz="412750" eaLnBrk="1" fontAlgn="auto" latinLnBrk="0" hangingPunct="1">
        <a:lnSpc>
          <a:spcPct val="110000"/>
        </a:lnSpc>
        <a:spcBef>
          <a:spcPts val="0"/>
        </a:spcBef>
        <a:spcAft>
          <a:spcPts val="0"/>
        </a:spcAft>
        <a:buClrTx/>
        <a:buSzTx/>
        <a:buFontTx/>
        <a:buNone/>
        <a:tabLst/>
        <a:defRPr sz="4400" b="0" i="0" u="none" strike="noStrike" cap="none" spc="-75" baseline="0">
          <a:ln>
            <a:noFill/>
          </a:ln>
          <a:solidFill>
            <a:srgbClr val="5E5E5E"/>
          </a:solidFill>
          <a:uFillTx/>
          <a:latin typeface="+mn-lt"/>
          <a:ea typeface="Open Sans"/>
          <a:cs typeface="Open Sans"/>
          <a:sym typeface="Open Sans"/>
        </a:defRPr>
      </a:lvl1pPr>
      <a:lvl2pPr marL="0" marR="0" indent="114300" algn="l" defTabSz="412750" eaLnBrk="1" fontAlgn="auto" latinLnBrk="0" hangingPunct="1">
        <a:lnSpc>
          <a:spcPct val="110000"/>
        </a:lnSpc>
        <a:spcBef>
          <a:spcPts val="0"/>
        </a:spcBef>
        <a:spcAft>
          <a:spcPts val="0"/>
        </a:spcAft>
        <a:buClrTx/>
        <a:buSzTx/>
        <a:buFontTx/>
        <a:buNone/>
        <a:tabLst/>
        <a:defRPr sz="3000" b="0" i="0" u="none" strike="noStrike" cap="none" spc="-75"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75"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75" baseline="0">
          <a:ln>
            <a:noFill/>
          </a:ln>
          <a:solidFill>
            <a:srgbClr val="5E5E5E"/>
          </a:solidFill>
          <a:uFillTx/>
          <a:latin typeface="+mn-lt"/>
          <a:ea typeface="Open Sans"/>
          <a:cs typeface="Open Sans"/>
          <a:sym typeface="Open Sans"/>
        </a:defRPr>
      </a:lvl4pPr>
      <a:lvl5pPr marL="144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75"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p:bodyStyle>
    <p:otherStyle>
      <a:lvl1pPr marL="0" marR="0" indent="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1pPr>
      <a:lvl2pPr marL="0" marR="0" indent="1143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2pPr>
      <a:lvl3pPr marL="0" marR="0" indent="2286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3pPr>
      <a:lvl4pPr marL="0" marR="0" indent="3429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4pPr>
      <a:lvl5pPr marL="0" marR="0" indent="4572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5pPr>
      <a:lvl6pPr marL="0" marR="0" indent="5715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6pPr>
      <a:lvl7pPr marL="0" marR="0" indent="6858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7pPr>
      <a:lvl8pPr marL="0" marR="0" indent="8001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8pPr>
      <a:lvl9pPr marL="0" marR="0" indent="9144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168400" y="381000"/>
            <a:ext cx="985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1151468" y="1219200"/>
            <a:ext cx="9889067"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029" name="Straight Connector 7"/>
          <p:cNvCxnSpPr>
            <a:cxnSpLocks noChangeShapeType="1"/>
          </p:cNvCxnSpPr>
          <p:nvPr userDrawn="1"/>
        </p:nvCxnSpPr>
        <p:spPr bwMode="auto">
          <a:xfrm>
            <a:off x="304800" y="5486400"/>
            <a:ext cx="11582400" cy="1588"/>
          </a:xfrm>
          <a:prstGeom prst="line">
            <a:avLst/>
          </a:prstGeom>
          <a:noFill/>
          <a:ln w="38100">
            <a:solidFill>
              <a:srgbClr val="089A54"/>
            </a:solidFill>
            <a:round/>
            <a:headEnd/>
            <a:tailEnd/>
          </a:ln>
        </p:spPr>
      </p:cxnSp>
      <p:pic>
        <p:nvPicPr>
          <p:cNvPr id="7" name="Picture 6" descr="A4 DAERA Logo process.png"/>
          <p:cNvPicPr>
            <a:picLocks noChangeAspect="1"/>
          </p:cNvPicPr>
          <p:nvPr userDrawn="1"/>
        </p:nvPicPr>
        <p:blipFill>
          <a:blip r:embed="rId3"/>
          <a:stretch>
            <a:fillRect/>
          </a:stretch>
        </p:blipFill>
        <p:spPr>
          <a:xfrm>
            <a:off x="1117601" y="5791200"/>
            <a:ext cx="4169387" cy="786332"/>
          </a:xfrm>
          <a:prstGeom prst="rect">
            <a:avLst/>
          </a:prstGeom>
        </p:spPr>
      </p:pic>
      <p:sp>
        <p:nvSpPr>
          <p:cNvPr id="2" name="Rectangle 1"/>
          <p:cNvSpPr/>
          <p:nvPr userDrawn="1"/>
        </p:nvSpPr>
        <p:spPr>
          <a:xfrm>
            <a:off x="7056109" y="5922756"/>
            <a:ext cx="3188437" cy="523220"/>
          </a:xfrm>
          <a:prstGeom prst="rect">
            <a:avLst/>
          </a:prstGeom>
        </p:spPr>
        <p:txBody>
          <a:bodyPr wrap="none">
            <a:spAutoFit/>
          </a:bodyPr>
          <a:lstStyle/>
          <a:p>
            <a:r>
              <a:rPr lang="en-GB" sz="1400" b="1" i="1" dirty="0">
                <a:solidFill>
                  <a:srgbClr val="142062"/>
                </a:solidFill>
                <a:latin typeface="Arial" charset="0"/>
                <a:ea typeface="Arial" charset="0"/>
                <a:cs typeface="Arial" charset="0"/>
              </a:rPr>
              <a:t>A living, working, active landscape</a:t>
            </a:r>
            <a:r>
              <a:rPr lang="en-GB" sz="1400" b="1" i="1" baseline="0" dirty="0">
                <a:solidFill>
                  <a:srgbClr val="142062"/>
                </a:solidFill>
                <a:latin typeface="Arial" charset="0"/>
                <a:ea typeface="Arial" charset="0"/>
                <a:cs typeface="Arial" charset="0"/>
              </a:rPr>
              <a:t> </a:t>
            </a:r>
            <a:br>
              <a:rPr lang="en-GB" sz="1400" b="1" i="1" baseline="0" dirty="0">
                <a:solidFill>
                  <a:srgbClr val="142062"/>
                </a:solidFill>
                <a:latin typeface="Arial" charset="0"/>
                <a:ea typeface="Arial" charset="0"/>
                <a:cs typeface="Arial" charset="0"/>
              </a:rPr>
            </a:br>
            <a:r>
              <a:rPr lang="en-GB" sz="1400" b="1" i="1" baseline="0" dirty="0">
                <a:solidFill>
                  <a:srgbClr val="142062"/>
                </a:solidFill>
                <a:latin typeface="Arial" charset="0"/>
                <a:ea typeface="Arial" charset="0"/>
                <a:cs typeface="Arial" charset="0"/>
              </a:rPr>
              <a:t>valued by everyone.</a:t>
            </a:r>
            <a:endParaRPr lang="en-US" sz="1400" b="1" i="1" dirty="0">
              <a:solidFill>
                <a:srgbClr val="142062"/>
              </a:solidFill>
              <a:latin typeface="Arial" charset="0"/>
              <a:ea typeface="Arial" charset="0"/>
              <a:cs typeface="Arial" charset="0"/>
            </a:endParaRPr>
          </a:p>
        </p:txBody>
      </p:sp>
    </p:spTree>
    <p:extLst>
      <p:ext uri="{BB962C8B-B14F-4D97-AF65-F5344CB8AC3E}">
        <p14:creationId xmlns:p14="http://schemas.microsoft.com/office/powerpoint/2010/main" val="1527354229"/>
      </p:ext>
    </p:extLst>
  </p:cSld>
  <p:clrMap bg1="lt1" tx1="dk1" bg2="lt2" tx2="dk2" accent1="accent1" accent2="accent2" accent3="accent3" accent4="accent4" accent5="accent5" accent6="accent6" hlink="hlink" folHlink="folHlink"/>
  <p:sldLayoutIdLst>
    <p:sldLayoutId id="2147483687" r:id="rId1"/>
  </p:sldLayoutIdLst>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766B0-1E7D-4895-9F37-6701CBF6D900}"/>
              </a:ext>
            </a:extLst>
          </p:cNvPr>
          <p:cNvSpPr txBox="1">
            <a:spLocks/>
          </p:cNvSpPr>
          <p:nvPr userDrawn="1"/>
        </p:nvSpPr>
        <p:spPr>
          <a:xfrm>
            <a:off x="524984" y="6462237"/>
            <a:ext cx="1728788" cy="120950"/>
          </a:xfrm>
          <a:prstGeom prst="rect">
            <a:avLst/>
          </a:prstGeom>
        </p:spPr>
        <p:txBody>
          <a:bodyPr lIns="0" tIns="0" rIns="0" bIns="0"/>
          <a:lstStyle>
            <a:lvl1pPr marL="0">
              <a:defRPr sz="800">
                <a:solidFill>
                  <a:schemeClr val="tx1"/>
                </a:solidFill>
                <a:latin typeface="Favorit" panose="02000006030000020004" pitchFamily="50" charset="0"/>
                <a:ea typeface="Favorit" panose="02000006030000020004" pitchFamily="50" charset="0"/>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r>
              <a:rPr lang="en-US" kern="0"/>
              <a:t>urbanforesight.org</a:t>
            </a:r>
            <a:endParaRPr lang="en-GB" kern="0"/>
          </a:p>
        </p:txBody>
      </p:sp>
    </p:spTree>
    <p:extLst>
      <p:ext uri="{BB962C8B-B14F-4D97-AF65-F5344CB8AC3E}">
        <p14:creationId xmlns:p14="http://schemas.microsoft.com/office/powerpoint/2010/main" val="9500029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txStyles>
    <p:titleStyle>
      <a:lvl1pPr>
        <a:defRPr sz="6600">
          <a:solidFill>
            <a:schemeClr val="bg1"/>
          </a:solidFill>
          <a:latin typeface="Favorit" panose="02000006030000020004" pitchFamily="50" charset="0"/>
          <a:ea typeface="Favorit" panose="02000006030000020004" pitchFamily="50" charset="0"/>
          <a:cs typeface="+mj-cs"/>
        </a:defRPr>
      </a:lvl1pPr>
    </p:titleStyle>
    <p:bodyStyle>
      <a:lvl1pPr marL="0">
        <a:defRPr>
          <a:latin typeface="+mn-lt"/>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p:bodyStyle>
    <p:otherStyle>
      <a:lvl1pPr marL="0">
        <a:defRPr>
          <a:latin typeface="+mn-lt"/>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p:otherStyle>
  </p:txStyles>
  <p:extLst>
    <p:ext uri="{27BBF7A9-308A-43DC-89C8-2F10F3537804}">
      <p15:sldGuideLst xmlns:p15="http://schemas.microsoft.com/office/powerpoint/2012/main">
        <p15:guide id="1" pos="4974">
          <p15:clr>
            <a:srgbClr val="F26B43"/>
          </p15:clr>
        </p15:guide>
        <p15:guide id="2" pos="325">
          <p15:clr>
            <a:srgbClr val="F26B43"/>
          </p15:clr>
        </p15:guide>
        <p15:guide id="3" pos="4384">
          <p15:clr>
            <a:srgbClr val="F26B43"/>
          </p15:clr>
        </p15:guide>
        <p15:guide id="4" pos="4475">
          <p15:clr>
            <a:srgbClr val="F26B43"/>
          </p15:clr>
        </p15:guide>
        <p15:guide id="5" pos="5065">
          <p15:clr>
            <a:srgbClr val="F26B43"/>
          </p15:clr>
        </p15:guide>
        <p15:guide id="6" pos="5564">
          <p15:clr>
            <a:srgbClr val="F26B43"/>
          </p15:clr>
        </p15:guide>
        <p15:guide id="7" pos="5654">
          <p15:clr>
            <a:srgbClr val="F26B43"/>
          </p15:clr>
        </p15:guide>
        <p15:guide id="8" pos="6153">
          <p15:clr>
            <a:srgbClr val="F26B43"/>
          </p15:clr>
        </p15:guide>
        <p15:guide id="9" pos="6244">
          <p15:clr>
            <a:srgbClr val="F26B43"/>
          </p15:clr>
        </p15:guide>
        <p15:guide id="10" pos="6743">
          <p15:clr>
            <a:srgbClr val="F26B43"/>
          </p15:clr>
        </p15:guide>
        <p15:guide id="11" pos="6834">
          <p15:clr>
            <a:srgbClr val="F26B43"/>
          </p15:clr>
        </p15:guide>
        <p15:guide id="12" pos="7333">
          <p15:clr>
            <a:srgbClr val="F26B43"/>
          </p15:clr>
        </p15:guide>
        <p15:guide id="13" orient="horz" pos="346">
          <p15:clr>
            <a:srgbClr val="F26B43"/>
          </p15:clr>
        </p15:guide>
        <p15:guide id="14" orient="horz" pos="845">
          <p15:clr>
            <a:srgbClr val="F26B43"/>
          </p15:clr>
        </p15:guide>
        <p15:guide id="15" orient="horz" pos="958">
          <p15:clr>
            <a:srgbClr val="F26B43"/>
          </p15:clr>
        </p15:guide>
        <p15:guide id="16" orient="horz" pos="1480">
          <p15:clr>
            <a:srgbClr val="F26B43"/>
          </p15:clr>
        </p15:guide>
        <p15:guide id="17" orient="horz" pos="1593">
          <p15:clr>
            <a:srgbClr val="F26B43"/>
          </p15:clr>
        </p15:guide>
        <p15:guide id="18" orient="horz" pos="2115">
          <p15:clr>
            <a:srgbClr val="F26B43"/>
          </p15:clr>
        </p15:guide>
        <p15:guide id="19" orient="horz" pos="2205">
          <p15:clr>
            <a:srgbClr val="F26B43"/>
          </p15:clr>
        </p15:guide>
        <p15:guide id="20" orient="horz" pos="2727">
          <p15:clr>
            <a:srgbClr val="F26B43"/>
          </p15:clr>
        </p15:guide>
        <p15:guide id="21" orient="horz" pos="2840">
          <p15:clr>
            <a:srgbClr val="F26B43"/>
          </p15:clr>
        </p15:guide>
        <p15:guide id="22" orient="horz" pos="3362">
          <p15:clr>
            <a:srgbClr val="F26B43"/>
          </p15:clr>
        </p15:guide>
        <p15:guide id="23" orient="horz" pos="3453">
          <p15:clr>
            <a:srgbClr val="F26B43"/>
          </p15:clr>
        </p15:guide>
        <p15:guide id="24" orient="horz" pos="3974">
          <p15:clr>
            <a:srgbClr val="F26B43"/>
          </p15:clr>
        </p15:guide>
        <p15:guide id="25" orient="horz" pos="4065">
          <p15:clr>
            <a:srgbClr val="F26B43"/>
          </p15:clr>
        </p15:guide>
        <p15:guide id="26" pos="3885">
          <p15:clr>
            <a:srgbClr val="F26B43"/>
          </p15:clr>
        </p15:guide>
        <p15:guide id="27" pos="3795">
          <p15:clr>
            <a:srgbClr val="F26B43"/>
          </p15:clr>
        </p15:guide>
        <p15:guide id="28" pos="3296">
          <p15:clr>
            <a:srgbClr val="F26B43"/>
          </p15:clr>
        </p15:guide>
        <p15:guide id="29" pos="3205">
          <p15:clr>
            <a:srgbClr val="F26B43"/>
          </p15:clr>
        </p15:guide>
        <p15:guide id="30" pos="2706">
          <p15:clr>
            <a:srgbClr val="F26B43"/>
          </p15:clr>
        </p15:guide>
        <p15:guide id="31" pos="2615">
          <p15:clr>
            <a:srgbClr val="F26B43"/>
          </p15:clr>
        </p15:guide>
        <p15:guide id="32" pos="2116">
          <p15:clr>
            <a:srgbClr val="F26B43"/>
          </p15:clr>
        </p15:guide>
        <p15:guide id="33" pos="2003">
          <p15:clr>
            <a:srgbClr val="F26B43"/>
          </p15:clr>
        </p15:guide>
        <p15:guide id="34" pos="1527">
          <p15:clr>
            <a:srgbClr val="F26B43"/>
          </p15:clr>
        </p15:guide>
        <p15:guide id="35" pos="1436">
          <p15:clr>
            <a:srgbClr val="F26B43"/>
          </p15:clr>
        </p15:guide>
        <p15:guide id="36" pos="937">
          <p15:clr>
            <a:srgbClr val="F26B43"/>
          </p15:clr>
        </p15:guide>
        <p15:guide id="37" pos="8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package" Target="../embeddings/Microsoft_PowerPoint_Slide.sldx"/><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6.xml"/><Relationship Id="rId7" Type="http://schemas.openxmlformats.org/officeDocument/2006/relationships/image" Target="../media/image30.png"/><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paul.cowie@urbanforesight.org" TargetMode="External"/><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232B956-0532-4B56-99A0-8743E4169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288" y="911489"/>
            <a:ext cx="3728582" cy="904550"/>
          </a:xfrm>
          <a:prstGeom prst="rect">
            <a:avLst/>
          </a:prstGeom>
        </p:spPr>
      </p:pic>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3859281" y="3495675"/>
            <a:ext cx="447343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D3B168B-CB9F-4622-822D-F2E6EED2CC49}"/>
              </a:ext>
            </a:extLst>
          </p:cNvPr>
          <p:cNvSpPr txBox="1"/>
          <p:nvPr/>
        </p:nvSpPr>
        <p:spPr>
          <a:xfrm>
            <a:off x="2932545" y="1993686"/>
            <a:ext cx="6197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rPr>
              <a:t>Investment Area </a:t>
            </a:r>
            <a:r>
              <a:rPr lang="en-GB" sz="2800" b="1" dirty="0">
                <a:solidFill>
                  <a:prstClr val="black"/>
                </a:solidFill>
                <a:latin typeface="Arial Black" panose="020B0A04020102020204" pitchFamily="34" charset="0"/>
              </a:rPr>
              <a:t>2.4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Arial Black" panose="020B0A04020102020204" pitchFamily="34" charset="0"/>
              </a:rPr>
              <a:t>Smart Towns and Villages</a:t>
            </a:r>
            <a:endParaRPr kumimoji="0" lang="en-GB" sz="2800" b="1" i="0" u="none" strike="noStrike" kern="1200" cap="none" spc="0" normalizeH="0" baseline="0" noProof="0" dirty="0">
              <a:ln>
                <a:noFill/>
              </a:ln>
              <a:solidFill>
                <a:prstClr val="black"/>
              </a:solidFill>
              <a:effectLst/>
              <a:uLnTx/>
              <a:uFillTx/>
              <a:latin typeface="Arial Black" panose="020B0A04020102020204" pitchFamily="34" charset="0"/>
            </a:endParaRPr>
          </a:p>
        </p:txBody>
      </p:sp>
      <p:sp>
        <p:nvSpPr>
          <p:cNvPr id="10" name="TextBox 9">
            <a:extLst>
              <a:ext uri="{FF2B5EF4-FFF2-40B4-BE49-F238E27FC236}">
                <a16:creationId xmlns:a16="http://schemas.microsoft.com/office/drawing/2014/main" id="{6954041A-3374-416C-A3BA-22BF1A09DB95}"/>
              </a:ext>
            </a:extLst>
          </p:cNvPr>
          <p:cNvSpPr txBox="1"/>
          <p:nvPr/>
        </p:nvSpPr>
        <p:spPr>
          <a:xfrm>
            <a:off x="3269673" y="3637334"/>
            <a:ext cx="55233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Black" panose="020B0A04020102020204" pitchFamily="34" charset="0"/>
              </a:rPr>
              <a:t>PEACEPLUS Programme</a:t>
            </a:r>
          </a:p>
        </p:txBody>
      </p:sp>
    </p:spTree>
    <p:extLst>
      <p:ext uri="{BB962C8B-B14F-4D97-AF65-F5344CB8AC3E}">
        <p14:creationId xmlns:p14="http://schemas.microsoft.com/office/powerpoint/2010/main" val="822391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417403" y="212377"/>
            <a:ext cx="94683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 Smart Towns and Villages Programme</a:t>
            </a:r>
          </a:p>
        </p:txBody>
      </p:sp>
      <p:grpSp>
        <p:nvGrpSpPr>
          <p:cNvPr id="3" name="Group 2">
            <a:extLst>
              <a:ext uri="{FF2B5EF4-FFF2-40B4-BE49-F238E27FC236}">
                <a16:creationId xmlns:a16="http://schemas.microsoft.com/office/drawing/2014/main" id="{78543358-09D3-78DC-4BDA-8F5CBEE3E831}"/>
              </a:ext>
            </a:extLst>
          </p:cNvPr>
          <p:cNvGrpSpPr/>
          <p:nvPr/>
        </p:nvGrpSpPr>
        <p:grpSpPr>
          <a:xfrm>
            <a:off x="597044" y="957862"/>
            <a:ext cx="9291603" cy="5187404"/>
            <a:chOff x="1655146" y="1317052"/>
            <a:chExt cx="8873812" cy="5187404"/>
          </a:xfrm>
        </p:grpSpPr>
        <p:sp>
          <p:nvSpPr>
            <p:cNvPr id="5" name="Oval 4">
              <a:extLst>
                <a:ext uri="{FF2B5EF4-FFF2-40B4-BE49-F238E27FC236}">
                  <a16:creationId xmlns:a16="http://schemas.microsoft.com/office/drawing/2014/main" id="{DBB992D8-14B9-77A8-E3C3-F1C1EC746D07}"/>
                </a:ext>
              </a:extLst>
            </p:cNvPr>
            <p:cNvSpPr/>
            <p:nvPr/>
          </p:nvSpPr>
          <p:spPr>
            <a:xfrm>
              <a:off x="5856882" y="1317052"/>
              <a:ext cx="2594437" cy="2594437"/>
            </a:xfrm>
            <a:prstGeom prst="ellipse">
              <a:avLst/>
            </a:prstGeom>
            <a:solidFill>
              <a:srgbClr val="555CA4"/>
            </a:solidFill>
            <a:ln w="28575" cap="flat" cmpd="sng" algn="ctr">
              <a:solidFill>
                <a:srgbClr val="F4D667"/>
              </a:solidFill>
              <a:prstDash val="solid"/>
              <a:miter lim="800000"/>
            </a:ln>
            <a:effectLst>
              <a:outerShdw blurRad="50800" dist="38100" dir="10800000" algn="r" rotWithShape="0">
                <a:prstClr val="black">
                  <a:alpha val="40000"/>
                </a:prstClr>
              </a:outerShdw>
            </a:effectLst>
          </p:spPr>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Theme </a:t>
              </a:r>
              <a:r>
                <a:rPr lang="en-GB" b="1" kern="0" dirty="0">
                  <a:solidFill>
                    <a:prstClr val="white"/>
                  </a:solidFill>
                  <a:latin typeface="Arial Nova" panose="020B0604020202020204" pitchFamily="34" charset="0"/>
                </a:rPr>
                <a:t>2</a:t>
              </a:r>
              <a:r>
                <a:rPr kumimoji="0" lang="en-GB"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 Delivering Socio-Economic Regeneration and Transformation </a:t>
              </a:r>
              <a:r>
                <a:rPr kumimoji="0" lang="en-GB" sz="2000" b="1" i="0" u="none" strike="noStrike" kern="0" cap="none" spc="0" normalizeH="0" baseline="0" noProof="0" dirty="0">
                  <a:ln>
                    <a:noFill/>
                  </a:ln>
                  <a:solidFill>
                    <a:prstClr val="white"/>
                  </a:solidFill>
                  <a:effectLst/>
                  <a:uLnTx/>
                  <a:uFillTx/>
                  <a:latin typeface="Arial Nova" panose="020B0604020202020204" pitchFamily="34" charset="0"/>
                  <a:ea typeface="+mn-ea"/>
                  <a:cs typeface="+mn-cs"/>
                </a:rPr>
                <a:t>(€170m)</a:t>
              </a:r>
            </a:p>
          </p:txBody>
        </p:sp>
        <p:sp>
          <p:nvSpPr>
            <p:cNvPr id="6" name="Oval 5">
              <a:extLst>
                <a:ext uri="{FF2B5EF4-FFF2-40B4-BE49-F238E27FC236}">
                  <a16:creationId xmlns:a16="http://schemas.microsoft.com/office/drawing/2014/main" id="{BAEB1FDD-AE89-6338-0328-D25CD2DC0746}"/>
                </a:ext>
              </a:extLst>
            </p:cNvPr>
            <p:cNvSpPr/>
            <p:nvPr/>
          </p:nvSpPr>
          <p:spPr>
            <a:xfrm>
              <a:off x="1655146" y="4509245"/>
              <a:ext cx="2097617" cy="1995211"/>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srgbClr val="FFFFFF"/>
                  </a:solidFill>
                  <a:latin typeface="Arial Nova" panose="020B0604020202020204" pitchFamily="34" charset="0"/>
                </a:rPr>
                <a:t>2</a:t>
              </a: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.1 SME Development and Transition</a:t>
              </a:r>
            </a:p>
          </p:txBody>
        </p:sp>
        <p:cxnSp>
          <p:nvCxnSpPr>
            <p:cNvPr id="7" name="Straight Connector 6">
              <a:extLst>
                <a:ext uri="{FF2B5EF4-FFF2-40B4-BE49-F238E27FC236}">
                  <a16:creationId xmlns:a16="http://schemas.microsoft.com/office/drawing/2014/main" id="{C8BEEF28-7D57-BAB0-D29A-E24DCAB1C3A0}"/>
                </a:ext>
              </a:extLst>
            </p:cNvPr>
            <p:cNvCxnSpPr>
              <a:cxnSpLocks/>
              <a:stCxn id="5" idx="4"/>
              <a:endCxn id="6" idx="0"/>
            </p:cNvCxnSpPr>
            <p:nvPr/>
          </p:nvCxnSpPr>
          <p:spPr>
            <a:xfrm flipH="1">
              <a:off x="2703955" y="3911489"/>
              <a:ext cx="4450146" cy="597756"/>
            </a:xfrm>
            <a:prstGeom prst="line">
              <a:avLst/>
            </a:prstGeom>
            <a:noFill/>
            <a:ln w="28575" cap="flat" cmpd="sng" algn="ctr">
              <a:solidFill>
                <a:srgbClr val="555CA4"/>
              </a:solidFill>
              <a:prstDash val="solid"/>
              <a:miter lim="800000"/>
              <a:headEnd type="oval" w="med" len="med"/>
              <a:tailEnd type="oval" w="med" len="med"/>
            </a:ln>
            <a:effectLst/>
          </p:spPr>
        </p:cxnSp>
        <p:cxnSp>
          <p:nvCxnSpPr>
            <p:cNvPr id="8" name="Straight Connector 7">
              <a:extLst>
                <a:ext uri="{FF2B5EF4-FFF2-40B4-BE49-F238E27FC236}">
                  <a16:creationId xmlns:a16="http://schemas.microsoft.com/office/drawing/2014/main" id="{DA2133BD-B0AD-EED9-FAAE-6E248EFF95FE}"/>
                </a:ext>
              </a:extLst>
            </p:cNvPr>
            <p:cNvCxnSpPr>
              <a:cxnSpLocks/>
            </p:cNvCxnSpPr>
            <p:nvPr/>
          </p:nvCxnSpPr>
          <p:spPr>
            <a:xfrm>
              <a:off x="7209697" y="3911484"/>
              <a:ext cx="3319261" cy="597761"/>
            </a:xfrm>
            <a:prstGeom prst="line">
              <a:avLst/>
            </a:prstGeom>
            <a:noFill/>
            <a:ln w="28575" cap="flat" cmpd="sng" algn="ctr">
              <a:solidFill>
                <a:srgbClr val="555CA4"/>
              </a:solidFill>
              <a:prstDash val="solid"/>
              <a:miter lim="800000"/>
              <a:headEnd type="oval" w="med" len="med"/>
              <a:tailEnd type="oval" w="med" len="med"/>
            </a:ln>
            <a:effectLst/>
          </p:spPr>
        </p:cxnSp>
        <p:cxnSp>
          <p:nvCxnSpPr>
            <p:cNvPr id="11" name="Straight Connector 10">
              <a:extLst>
                <a:ext uri="{FF2B5EF4-FFF2-40B4-BE49-F238E27FC236}">
                  <a16:creationId xmlns:a16="http://schemas.microsoft.com/office/drawing/2014/main" id="{7E2BF18A-9672-9ADC-2E14-766B5E4AF88F}"/>
                </a:ext>
              </a:extLst>
            </p:cNvPr>
            <p:cNvCxnSpPr>
              <a:cxnSpLocks/>
              <a:stCxn id="5" idx="4"/>
            </p:cNvCxnSpPr>
            <p:nvPr/>
          </p:nvCxnSpPr>
          <p:spPr>
            <a:xfrm flipH="1">
              <a:off x="5703992" y="3911489"/>
              <a:ext cx="1450109" cy="597756"/>
            </a:xfrm>
            <a:prstGeom prst="line">
              <a:avLst/>
            </a:prstGeom>
            <a:noFill/>
            <a:ln w="28575" cap="flat" cmpd="sng" algn="ctr">
              <a:solidFill>
                <a:srgbClr val="555CA4"/>
              </a:solidFill>
              <a:prstDash val="solid"/>
              <a:miter lim="800000"/>
              <a:headEnd type="oval" w="med" len="med"/>
              <a:tailEnd type="oval" w="med" len="med"/>
            </a:ln>
            <a:effectLst/>
          </p:spPr>
        </p:cxnSp>
      </p:grpSp>
      <p:sp>
        <p:nvSpPr>
          <p:cNvPr id="32" name="Oval 31">
            <a:extLst>
              <a:ext uri="{FF2B5EF4-FFF2-40B4-BE49-F238E27FC236}">
                <a16:creationId xmlns:a16="http://schemas.microsoft.com/office/drawing/2014/main" id="{BAEB1FDD-AE89-6338-0328-D25CD2DC0746}"/>
              </a:ext>
            </a:extLst>
          </p:cNvPr>
          <p:cNvSpPr/>
          <p:nvPr/>
        </p:nvSpPr>
        <p:spPr>
          <a:xfrm>
            <a:off x="3647236" y="4150055"/>
            <a:ext cx="2157000" cy="2025333"/>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srgbClr val="FFFFFF"/>
                </a:solidFill>
                <a:latin typeface="Arial Nova" panose="020B0604020202020204" pitchFamily="34" charset="0"/>
              </a:rPr>
              <a:t>2</a:t>
            </a: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.2 Innovation Challenge Fund</a:t>
            </a:r>
          </a:p>
        </p:txBody>
      </p:sp>
      <p:sp>
        <p:nvSpPr>
          <p:cNvPr id="34" name="Oval 33">
            <a:extLst>
              <a:ext uri="{FF2B5EF4-FFF2-40B4-BE49-F238E27FC236}">
                <a16:creationId xmlns:a16="http://schemas.microsoft.com/office/drawing/2014/main" id="{81F6D647-FBBA-C059-3B53-04A91762A4CF}"/>
              </a:ext>
            </a:extLst>
          </p:cNvPr>
          <p:cNvSpPr/>
          <p:nvPr/>
        </p:nvSpPr>
        <p:spPr>
          <a:xfrm>
            <a:off x="6570972" y="4134993"/>
            <a:ext cx="2157000" cy="2025333"/>
          </a:xfrm>
          <a:prstGeom prst="ellipse">
            <a:avLst/>
          </a:prstGeom>
          <a:solidFill>
            <a:srgbClr val="8E93C4"/>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tIns="0" rIns="0" b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kern="0" dirty="0">
                <a:solidFill>
                  <a:srgbClr val="FFFFFF"/>
                </a:solidFill>
                <a:latin typeface="Arial Nova" panose="020B0604020202020204" pitchFamily="34" charset="0"/>
              </a:rPr>
              <a:t>2</a:t>
            </a:r>
            <a:r>
              <a:rPr kumimoji="0" lang="en-GB" sz="1800" b="1" i="0" u="none" strike="noStrike" kern="0" cap="none" spc="0" normalizeH="0" baseline="0" noProof="0" dirty="0">
                <a:ln>
                  <a:noFill/>
                </a:ln>
                <a:solidFill>
                  <a:srgbClr val="FFFFFF"/>
                </a:solidFill>
                <a:effectLst/>
                <a:uLnTx/>
                <a:uFillTx/>
                <a:latin typeface="Arial Nova" panose="020B0604020202020204" pitchFamily="34" charset="0"/>
                <a:ea typeface="+mn-ea"/>
                <a:cs typeface="+mn-cs"/>
              </a:rPr>
              <a:t>.3 Programme Area Skills Development</a:t>
            </a:r>
          </a:p>
        </p:txBody>
      </p:sp>
      <p:sp>
        <p:nvSpPr>
          <p:cNvPr id="35" name="Oval 34">
            <a:extLst>
              <a:ext uri="{FF2B5EF4-FFF2-40B4-BE49-F238E27FC236}">
                <a16:creationId xmlns:a16="http://schemas.microsoft.com/office/drawing/2014/main" id="{356B8D7D-664A-3807-A5D6-26B6745EB89C}"/>
              </a:ext>
            </a:extLst>
          </p:cNvPr>
          <p:cNvSpPr/>
          <p:nvPr/>
        </p:nvSpPr>
        <p:spPr>
          <a:xfrm>
            <a:off x="9268264" y="4120291"/>
            <a:ext cx="2157000" cy="2024975"/>
          </a:xfrm>
          <a:prstGeom prst="ellipse">
            <a:avLst/>
          </a:prstGeom>
          <a:solidFill>
            <a:srgbClr val="FFD966"/>
          </a:solidFill>
          <a:ln w="28575" cap="flat" cmpd="sng" algn="ctr">
            <a:solidFill>
              <a:srgbClr val="555CA4"/>
            </a:solidFill>
            <a:prstDash val="solid"/>
            <a:miter lim="800000"/>
          </a:ln>
          <a:effectLst>
            <a:outerShdw blurRad="50800" dist="38100" dir="5400000" algn="t" rotWithShape="0">
              <a:prstClr val="black">
                <a:alpha val="40000"/>
              </a:prstClr>
            </a:outerShdw>
          </a:effectLst>
        </p:spPr>
        <p:txBody>
          <a:bodyPr lIns="0" rIns="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b="1" kern="0" dirty="0">
                <a:solidFill>
                  <a:srgbClr val="E7E6E6">
                    <a:lumMod val="10000"/>
                  </a:srgbClr>
                </a:solidFill>
                <a:latin typeface="Arial Nova" panose="020B0604020202020204" pitchFamily="34" charset="0"/>
              </a:rPr>
              <a:t>2.4</a:t>
            </a:r>
            <a:endParaRPr kumimoji="0" lang="en-GB" sz="1800" b="1"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GB" b="1" kern="0" dirty="0">
                <a:solidFill>
                  <a:srgbClr val="E7E6E6">
                    <a:lumMod val="10000"/>
                  </a:srgbClr>
                </a:solidFill>
                <a:latin typeface="Arial Nova" panose="020B0604020202020204" pitchFamily="34" charset="0"/>
              </a:rPr>
              <a:t>Smart Towns and Villages</a:t>
            </a:r>
            <a:endParaRPr kumimoji="0" lang="en-GB" sz="1800" b="1"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p:txBody>
      </p:sp>
      <p:cxnSp>
        <p:nvCxnSpPr>
          <p:cNvPr id="36" name="Straight Connector 35">
            <a:extLst>
              <a:ext uri="{FF2B5EF4-FFF2-40B4-BE49-F238E27FC236}">
                <a16:creationId xmlns:a16="http://schemas.microsoft.com/office/drawing/2014/main" id="{3A5BB35E-5748-C8B3-845E-C441ECD51FCB}"/>
              </a:ext>
            </a:extLst>
          </p:cNvPr>
          <p:cNvCxnSpPr>
            <a:cxnSpLocks/>
            <a:stCxn id="5" idx="4"/>
          </p:cNvCxnSpPr>
          <p:nvPr/>
        </p:nvCxnSpPr>
        <p:spPr>
          <a:xfrm>
            <a:off x="6354897" y="3552299"/>
            <a:ext cx="710248" cy="810151"/>
          </a:xfrm>
          <a:prstGeom prst="line">
            <a:avLst/>
          </a:prstGeom>
          <a:noFill/>
          <a:ln w="28575" cap="flat" cmpd="sng" algn="ctr">
            <a:solidFill>
              <a:srgbClr val="555CA4"/>
            </a:solidFill>
            <a:prstDash val="solid"/>
            <a:miter lim="800000"/>
            <a:headEnd type="oval" w="med" len="med"/>
            <a:tailEnd type="oval" w="med" len="med"/>
          </a:ln>
          <a:effectLst/>
        </p:spPr>
      </p:cxnSp>
    </p:spTree>
    <p:extLst>
      <p:ext uri="{BB962C8B-B14F-4D97-AF65-F5344CB8AC3E}">
        <p14:creationId xmlns:p14="http://schemas.microsoft.com/office/powerpoint/2010/main" val="207366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907005"/>
            <a:ext cx="11281410" cy="3172995"/>
          </a:xfrm>
        </p:spPr>
        <p:txBody>
          <a:bodyPr>
            <a:normAutofit fontScale="90000"/>
          </a:bodyPr>
          <a:lstStyle/>
          <a:p>
            <a:pPr algn="ctr"/>
            <a:r>
              <a:rPr lang="en-IE" sz="4800" dirty="0"/>
              <a:t>Policy Perspective/Considerations </a:t>
            </a:r>
            <a:br>
              <a:rPr lang="en-IE" sz="4800" dirty="0"/>
            </a:br>
            <a:br>
              <a:rPr lang="en-IE" sz="4800" dirty="0"/>
            </a:br>
            <a:r>
              <a:rPr lang="en-IE" sz="4800" dirty="0"/>
              <a:t>Investment Area 2.4 </a:t>
            </a:r>
            <a:br>
              <a:rPr lang="en-IE" sz="4800" dirty="0"/>
            </a:br>
            <a:r>
              <a:rPr lang="en-IE" sz="4800" dirty="0"/>
              <a:t>Smart Towns and Villages</a:t>
            </a:r>
            <a:br>
              <a:rPr lang="en-IE" sz="4800" dirty="0"/>
            </a:br>
            <a:br>
              <a:rPr lang="en-IE" sz="4800" dirty="0"/>
            </a:br>
            <a:r>
              <a:rPr lang="en-IE" sz="4800" dirty="0"/>
              <a:t>Workshop 15</a:t>
            </a:r>
            <a:r>
              <a:rPr lang="en-IE" sz="4800" baseline="30000" dirty="0"/>
              <a:t>th</a:t>
            </a:r>
            <a:r>
              <a:rPr lang="en-IE" sz="4800" dirty="0"/>
              <a:t> March 2023</a:t>
            </a:r>
          </a:p>
        </p:txBody>
      </p:sp>
      <p:sp>
        <p:nvSpPr>
          <p:cNvPr id="3" name="Subtitle 2"/>
          <p:cNvSpPr>
            <a:spLocks noGrp="1"/>
          </p:cNvSpPr>
          <p:nvPr>
            <p:ph type="subTitle" idx="1"/>
          </p:nvPr>
        </p:nvSpPr>
        <p:spPr>
          <a:xfrm>
            <a:off x="406400" y="5080000"/>
            <a:ext cx="11492230" cy="1591734"/>
          </a:xfrm>
        </p:spPr>
        <p:txBody>
          <a:bodyPr>
            <a:normAutofit/>
          </a:bodyPr>
          <a:lstStyle/>
          <a:p>
            <a:endParaRPr lang="en-IE" dirty="0"/>
          </a:p>
          <a:p>
            <a:pPr algn="ctr"/>
            <a:r>
              <a:rPr lang="en-IE" sz="2900" b="1" dirty="0"/>
              <a:t>Accountable Department of Rural and Community Development</a:t>
            </a:r>
          </a:p>
        </p:txBody>
      </p:sp>
    </p:spTree>
    <p:extLst>
      <p:ext uri="{BB962C8B-B14F-4D97-AF65-F5344CB8AC3E}">
        <p14:creationId xmlns:p14="http://schemas.microsoft.com/office/powerpoint/2010/main" val="16947334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20726" y="2336800"/>
            <a:ext cx="9885112" cy="3817353"/>
          </a:xfrm>
        </p:spPr>
        <p:txBody>
          <a:bodyPr/>
          <a:lstStyle/>
          <a:p>
            <a:r>
              <a:rPr lang="en-IE" dirty="0"/>
              <a:t> </a:t>
            </a:r>
          </a:p>
        </p:txBody>
      </p:sp>
      <p:pic>
        <p:nvPicPr>
          <p:cNvPr id="4" name="Picture 3">
            <a:extLst>
              <a:ext uri="{FF2B5EF4-FFF2-40B4-BE49-F238E27FC236}">
                <a16:creationId xmlns:a16="http://schemas.microsoft.com/office/drawing/2014/main" id="{3BC6585A-E7DE-331E-7160-AE5B1C6073FD}"/>
              </a:ext>
            </a:extLst>
          </p:cNvPr>
          <p:cNvPicPr>
            <a:picLocks noChangeAspect="1"/>
          </p:cNvPicPr>
          <p:nvPr/>
        </p:nvPicPr>
        <p:blipFill>
          <a:blip r:embed="rId2"/>
          <a:stretch>
            <a:fillRect/>
          </a:stretch>
        </p:blipFill>
        <p:spPr>
          <a:xfrm>
            <a:off x="1754660" y="597051"/>
            <a:ext cx="8180173" cy="5216614"/>
          </a:xfrm>
          <a:prstGeom prst="rect">
            <a:avLst/>
          </a:prstGeom>
        </p:spPr>
      </p:pic>
    </p:spTree>
    <p:extLst>
      <p:ext uri="{BB962C8B-B14F-4D97-AF65-F5344CB8AC3E}">
        <p14:creationId xmlns:p14="http://schemas.microsoft.com/office/powerpoint/2010/main" val="39985975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66" y="1892808"/>
            <a:ext cx="10811934" cy="1234440"/>
          </a:xfrm>
        </p:spPr>
        <p:txBody>
          <a:bodyPr vert="horz" lIns="91440" tIns="270000" rIns="91440" bIns="45720" rtlCol="0" anchor="b">
            <a:normAutofit fontScale="90000"/>
          </a:bodyPr>
          <a:lstStyle/>
          <a:p>
            <a:pPr>
              <a:lnSpc>
                <a:spcPct val="100000"/>
              </a:lnSpc>
            </a:pP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br>
              <a:rPr lang="en-IE" sz="2650" dirty="0"/>
            </a:br>
            <a:r>
              <a:rPr lang="en-IE" sz="2650" dirty="0"/>
              <a:t>	</a:t>
            </a:r>
            <a:br>
              <a:rPr lang="en-IE" sz="2650" dirty="0"/>
            </a:br>
            <a:br>
              <a:rPr lang="en-IE" sz="2650" dirty="0"/>
            </a:br>
            <a:r>
              <a:rPr lang="en-IE" sz="2650" dirty="0"/>
              <a:t>The Department of Rural and Community Development’s mission is to promote rural and community development and to support vibrant, inclusive and sustainable communities throughout Ireland.</a:t>
            </a:r>
            <a:endParaRPr lang="en-IE" dirty="0"/>
          </a:p>
        </p:txBody>
      </p:sp>
      <p:sp>
        <p:nvSpPr>
          <p:cNvPr id="3" name="Text Placeholder 2"/>
          <p:cNvSpPr>
            <a:spLocks noGrp="1"/>
          </p:cNvSpPr>
          <p:nvPr>
            <p:ph type="body" sz="quarter" idx="1"/>
          </p:nvPr>
        </p:nvSpPr>
        <p:spPr>
          <a:xfrm>
            <a:off x="491067" y="3251200"/>
            <a:ext cx="10811934" cy="3373120"/>
          </a:xfrm>
        </p:spPr>
        <p:txBody>
          <a:bodyPr>
            <a:normAutofit fontScale="62500" lnSpcReduction="20000"/>
          </a:bodyPr>
          <a:lstStyle/>
          <a:p>
            <a:pPr algn="just"/>
            <a:r>
              <a:rPr lang="en-IE" sz="3850" spc="-136" dirty="0">
                <a:solidFill>
                  <a:srgbClr val="FFFFFF"/>
                </a:solidFill>
                <a:sym typeface="Open Sans Light"/>
              </a:rPr>
              <a:t>Our Vision is a sustainable society with individual and community wellbeing at its heart, supporting thriving rural communities, and where all communities, urban and rural, have opportunities to grow together and develop economically, socially and culturally.</a:t>
            </a:r>
          </a:p>
          <a:p>
            <a:pPr algn="just"/>
            <a:endParaRPr lang="en-IE" sz="3850" spc="-136" dirty="0">
              <a:solidFill>
                <a:srgbClr val="FFFFFF"/>
              </a:solidFill>
              <a:sym typeface="Open Sans Light"/>
            </a:endParaRPr>
          </a:p>
          <a:p>
            <a:pPr algn="just"/>
            <a:r>
              <a:rPr lang="en-IE" sz="3800" dirty="0">
                <a:solidFill>
                  <a:schemeClr val="bg1"/>
                </a:solidFill>
              </a:rPr>
              <a:t>A key objective of all the programmes under our Department’s remit, is that they are targeted at those sectors and areas most in need; acknowledging the ongoing and future economic and social challenges we face, as a result of a number of contributing factors.</a:t>
            </a:r>
          </a:p>
          <a:p>
            <a:endParaRPr lang="en-IE" dirty="0"/>
          </a:p>
        </p:txBody>
      </p:sp>
    </p:spTree>
    <p:extLst>
      <p:ext uri="{BB962C8B-B14F-4D97-AF65-F5344CB8AC3E}">
        <p14:creationId xmlns:p14="http://schemas.microsoft.com/office/powerpoint/2010/main" val="42488362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a:t>DRCD’s Programmes</a:t>
            </a:r>
          </a:p>
        </p:txBody>
      </p:sp>
      <p:pic>
        <p:nvPicPr>
          <p:cNvPr id="4" name="Content Placeholder 3"/>
          <p:cNvPicPr>
            <a:picLocks noGrp="1" noChangeAspect="1"/>
          </p:cNvPicPr>
          <p:nvPr>
            <p:ph idx="1"/>
          </p:nvPr>
        </p:nvPicPr>
        <p:blipFill>
          <a:blip r:embed="rId2"/>
          <a:stretch>
            <a:fillRect/>
          </a:stretch>
        </p:blipFill>
        <p:spPr>
          <a:xfrm>
            <a:off x="965200" y="1642534"/>
            <a:ext cx="9804400" cy="4572000"/>
          </a:xfrm>
          <a:prstGeom prst="rect">
            <a:avLst/>
          </a:prstGeom>
        </p:spPr>
      </p:pic>
    </p:spTree>
    <p:extLst>
      <p:ext uri="{BB962C8B-B14F-4D97-AF65-F5344CB8AC3E}">
        <p14:creationId xmlns:p14="http://schemas.microsoft.com/office/powerpoint/2010/main" val="2311549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08" y="371123"/>
            <a:ext cx="11903242" cy="800453"/>
          </a:xfrm>
        </p:spPr>
        <p:txBody>
          <a:bodyPr>
            <a:noAutofit/>
          </a:bodyPr>
          <a:lstStyle/>
          <a:p>
            <a:pPr algn="ctr"/>
            <a:r>
              <a:rPr lang="en-IE" sz="3000" dirty="0"/>
              <a:t>DRCD’ engagement on PEACE Programmes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08450748"/>
              </p:ext>
            </p:extLst>
          </p:nvPr>
        </p:nvGraphicFramePr>
        <p:xfrm>
          <a:off x="720724" y="828675"/>
          <a:ext cx="10252075" cy="5391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1629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220902720"/>
              </p:ext>
            </p:extLst>
          </p:nvPr>
        </p:nvGraphicFramePr>
        <p:xfrm>
          <a:off x="803022" y="1158240"/>
          <a:ext cx="10226928" cy="4995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8"/>
          <p:cNvSpPr>
            <a:spLocks noGrp="1"/>
          </p:cNvSpPr>
          <p:nvPr>
            <p:ph type="title"/>
          </p:nvPr>
        </p:nvSpPr>
        <p:spPr>
          <a:xfrm>
            <a:off x="705521" y="371123"/>
            <a:ext cx="10705429" cy="705838"/>
          </a:xfrm>
        </p:spPr>
        <p:txBody>
          <a:bodyPr>
            <a:normAutofit fontScale="90000"/>
          </a:bodyPr>
          <a:lstStyle/>
          <a:p>
            <a:pPr algn="ctr"/>
            <a:r>
              <a:rPr lang="en-IE" dirty="0"/>
              <a:t>Advice and Guidance</a:t>
            </a:r>
          </a:p>
        </p:txBody>
      </p:sp>
      <p:sp>
        <p:nvSpPr>
          <p:cNvPr id="10" name="Content Placeholder 9"/>
          <p:cNvSpPr>
            <a:spLocks noGrp="1"/>
          </p:cNvSpPr>
          <p:nvPr>
            <p:ph idx="1"/>
          </p:nvPr>
        </p:nvSpPr>
        <p:spPr>
          <a:xfrm>
            <a:off x="720725" y="1158240"/>
            <a:ext cx="9865996" cy="5018723"/>
          </a:xfrm>
        </p:spPr>
        <p:txBody>
          <a:bodyPr/>
          <a:lstStyle/>
          <a:p>
            <a:r>
              <a:rPr lang="en-IE" dirty="0"/>
              <a:t> </a:t>
            </a:r>
          </a:p>
        </p:txBody>
      </p:sp>
    </p:spTree>
    <p:extLst>
      <p:ext uri="{BB962C8B-B14F-4D97-AF65-F5344CB8AC3E}">
        <p14:creationId xmlns:p14="http://schemas.microsoft.com/office/powerpoint/2010/main" val="14908047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21" y="371122"/>
            <a:ext cx="9641637" cy="1454503"/>
          </a:xfrm>
        </p:spPr>
        <p:txBody>
          <a:bodyPr/>
          <a:lstStyle/>
          <a:p>
            <a:r>
              <a:rPr lang="en-IE" dirty="0"/>
              <a:t> </a:t>
            </a:r>
          </a:p>
        </p:txBody>
      </p:sp>
      <p:sp>
        <p:nvSpPr>
          <p:cNvPr id="3" name="Content Placeholder 2"/>
          <p:cNvSpPr>
            <a:spLocks noGrp="1"/>
          </p:cNvSpPr>
          <p:nvPr>
            <p:ph idx="1"/>
          </p:nvPr>
        </p:nvSpPr>
        <p:spPr>
          <a:xfrm>
            <a:off x="720725" y="2607734"/>
            <a:ext cx="10623550" cy="3725333"/>
          </a:xfrm>
        </p:spPr>
        <p:txBody>
          <a:bodyPr>
            <a:normAutofit fontScale="55000" lnSpcReduction="20000"/>
          </a:bodyPr>
          <a:lstStyle/>
          <a:p>
            <a:pPr marL="571500" indent="-571500">
              <a:buFont typeface="Wingdings" panose="05000000000000000000" pitchFamily="2" charset="2"/>
              <a:buChar char="v"/>
            </a:pPr>
            <a:r>
              <a:rPr lang="en-IE" sz="6000" dirty="0"/>
              <a:t>Navigating EU funding can be challenging.  Access Europe, which is run by </a:t>
            </a:r>
            <a:r>
              <a:rPr lang="en-IE" sz="6000" b="1" dirty="0"/>
              <a:t>The Wheel</a:t>
            </a:r>
            <a:r>
              <a:rPr lang="en-IE" sz="6000" dirty="0"/>
              <a:t>, builds the capacity and supports the development of partnerships between Irish civil society organisations and European partners, as well as the creation of networks promoting participation in EU programmes and policy-making, including PEACEPLUS.</a:t>
            </a:r>
          </a:p>
          <a:p>
            <a:endParaRPr lang="en-IE" dirty="0"/>
          </a:p>
        </p:txBody>
      </p:sp>
      <p:pic>
        <p:nvPicPr>
          <p:cNvPr id="1026" name="Picture 2" descr="New Access Europe Partnership Database and Website Launched! | SocEnt.ie">
            <a:extLst>
              <a:ext uri="{FF2B5EF4-FFF2-40B4-BE49-F238E27FC236}">
                <a16:creationId xmlns:a16="http://schemas.microsoft.com/office/drawing/2014/main" id="{18AEB4B6-9DB8-90AF-7D98-9FCAB0583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99"/>
          <a:stretch/>
        </p:blipFill>
        <p:spPr bwMode="auto">
          <a:xfrm>
            <a:off x="3581400" y="249906"/>
            <a:ext cx="4305300" cy="235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40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21" y="371123"/>
            <a:ext cx="9641637" cy="848078"/>
          </a:xfrm>
        </p:spPr>
        <p:txBody>
          <a:bodyPr/>
          <a:lstStyle/>
          <a:p>
            <a:r>
              <a:rPr lang="en-IE" dirty="0"/>
              <a:t> </a:t>
            </a:r>
          </a:p>
        </p:txBody>
      </p:sp>
      <p:sp>
        <p:nvSpPr>
          <p:cNvPr id="3" name="Content Placeholder 2"/>
          <p:cNvSpPr>
            <a:spLocks noGrp="1"/>
          </p:cNvSpPr>
          <p:nvPr>
            <p:ph idx="1"/>
          </p:nvPr>
        </p:nvSpPr>
        <p:spPr>
          <a:xfrm>
            <a:off x="846666" y="2028825"/>
            <a:ext cx="6116109" cy="4157663"/>
          </a:xfrm>
        </p:spPr>
        <p:txBody>
          <a:bodyPr/>
          <a:lstStyle/>
          <a:p>
            <a:r>
              <a:rPr lang="en-IE" sz="2700" dirty="0">
                <a:solidFill>
                  <a:schemeClr val="tx1"/>
                </a:solidFill>
              </a:rPr>
              <a:t>The </a:t>
            </a:r>
            <a:r>
              <a:rPr lang="en-IE" sz="2700" dirty="0" err="1">
                <a:solidFill>
                  <a:schemeClr val="tx1"/>
                </a:solidFill>
              </a:rPr>
              <a:t>iCommunity</a:t>
            </a:r>
            <a:r>
              <a:rPr lang="en-IE" sz="2700" dirty="0">
                <a:solidFill>
                  <a:schemeClr val="tx1"/>
                </a:solidFill>
              </a:rPr>
              <a:t> focuses specifically in North/South collaboration and bringing communities together to explore shared challenges including rural connectivity and digital inclusion, to come up with new ideas and responses to challenges, that could become joint projects.  </a:t>
            </a:r>
            <a:endParaRPr lang="en-IE" dirty="0">
              <a:solidFill>
                <a:schemeClr val="tx1"/>
              </a:solidFill>
            </a:endParaRPr>
          </a:p>
          <a:p>
            <a:endParaRPr lang="en-IE" dirty="0"/>
          </a:p>
          <a:p>
            <a:endParaRPr lang="en-IE" dirty="0"/>
          </a:p>
        </p:txBody>
      </p:sp>
      <p:pic>
        <p:nvPicPr>
          <p:cNvPr id="2050" name="Picture 2" descr="iCommunity Shared Practice Hub | NICVA">
            <a:extLst>
              <a:ext uri="{FF2B5EF4-FFF2-40B4-BE49-F238E27FC236}">
                <a16:creationId xmlns:a16="http://schemas.microsoft.com/office/drawing/2014/main" id="{02555A2E-9283-79D3-11DE-A425A09DC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69" r="18672"/>
          <a:stretch/>
        </p:blipFill>
        <p:spPr bwMode="auto">
          <a:xfrm>
            <a:off x="7524751" y="1851378"/>
            <a:ext cx="3905250" cy="34670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ommunity Shared Practice Hub | NICVA">
            <a:extLst>
              <a:ext uri="{FF2B5EF4-FFF2-40B4-BE49-F238E27FC236}">
                <a16:creationId xmlns:a16="http://schemas.microsoft.com/office/drawing/2014/main" id="{07559E02-B012-6461-2295-C2420D0F95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86" t="19080" r="17857" b="28484"/>
          <a:stretch/>
        </p:blipFill>
        <p:spPr bwMode="auto">
          <a:xfrm>
            <a:off x="1844842" y="136526"/>
            <a:ext cx="3486150" cy="164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4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243840"/>
            <a:ext cx="10537825" cy="583131"/>
          </a:xfrm>
          <a:effectLst>
            <a:outerShdw blurRad="50800" dist="50800" dir="5400000" algn="ctr" rotWithShape="0">
              <a:srgbClr val="3E97A0"/>
            </a:outerShdw>
          </a:effectLst>
        </p:spPr>
        <p:txBody>
          <a:bodyPr>
            <a:normAutofit fontScale="90000"/>
          </a:bodyPr>
          <a:lstStyle/>
          <a:p>
            <a:pPr algn="ctr"/>
            <a:r>
              <a:rPr lang="en-IE" i="1" dirty="0"/>
              <a:t>Enterprise Ireland Strategy 2022-2024</a:t>
            </a:r>
            <a:endParaRPr lang="en-IE" dirty="0"/>
          </a:p>
        </p:txBody>
      </p:sp>
      <p:sp>
        <p:nvSpPr>
          <p:cNvPr id="3" name="Picture Placeholder 2"/>
          <p:cNvSpPr>
            <a:spLocks noGrp="1"/>
          </p:cNvSpPr>
          <p:nvPr>
            <p:ph type="pic" sz="quarter" idx="10"/>
          </p:nvPr>
        </p:nvSpPr>
        <p:spPr>
          <a:xfrm>
            <a:off x="9712960" y="2672080"/>
            <a:ext cx="1907539" cy="3427931"/>
          </a:xfrm>
        </p:spPr>
      </p:sp>
      <p:sp>
        <p:nvSpPr>
          <p:cNvPr id="4" name="Text Placeholder 3"/>
          <p:cNvSpPr>
            <a:spLocks noGrp="1"/>
          </p:cNvSpPr>
          <p:nvPr>
            <p:ph type="body" sz="quarter" idx="12"/>
          </p:nvPr>
        </p:nvSpPr>
        <p:spPr>
          <a:xfrm>
            <a:off x="306704" y="971550"/>
            <a:ext cx="9194800" cy="5478145"/>
          </a:xfrm>
          <a:noFill/>
          <a:effectLst>
            <a:outerShdw blurRad="50800" dist="50800" dir="5400000" algn="ctr" rotWithShape="0">
              <a:srgbClr val="3E97A0"/>
            </a:outerShdw>
          </a:effectLst>
        </p:spPr>
        <p:txBody>
          <a:bodyPr>
            <a:noAutofit/>
          </a:bodyPr>
          <a:lstStyle/>
          <a:p>
            <a:pPr marL="342900" indent="-342900">
              <a:spcAft>
                <a:spcPts val="1800"/>
              </a:spcAft>
              <a:buFont typeface="Wingdings" panose="05000000000000000000" pitchFamily="2" charset="2"/>
              <a:buChar char="v"/>
            </a:pPr>
            <a:r>
              <a:rPr lang="en-IE" sz="2200" dirty="0">
                <a:solidFill>
                  <a:schemeClr val="tx1"/>
                </a:solidFill>
              </a:rPr>
              <a:t>Enterprise Ireland is the agency responsible for strengthening the engagement of enterprise with research and innovation, and for supporting in-company innovation and research and development via financial assistance, advice, training and access to key skills. </a:t>
            </a:r>
          </a:p>
          <a:p>
            <a:pPr marL="342900" indent="-342900">
              <a:spcAft>
                <a:spcPts val="1800"/>
              </a:spcAft>
              <a:buFont typeface="Wingdings" panose="05000000000000000000" pitchFamily="2" charset="2"/>
              <a:buChar char="v"/>
            </a:pPr>
            <a:r>
              <a:rPr lang="en-IE" sz="2200" dirty="0">
                <a:solidFill>
                  <a:schemeClr val="tx1"/>
                </a:solidFill>
              </a:rPr>
              <a:t>The strategy outlines that increased levels of investment in innovation, digital adoption and transformation are essential to strengthen the productivity and operational effectiveness of Irish enterprise, developing high value products and services and delivering competitiveness on international markets.</a:t>
            </a:r>
          </a:p>
          <a:p>
            <a:pPr marL="342900" indent="-342900">
              <a:spcAft>
                <a:spcPts val="1800"/>
              </a:spcAft>
              <a:buFont typeface="Wingdings" panose="05000000000000000000" pitchFamily="2" charset="2"/>
              <a:buChar char="v"/>
            </a:pPr>
            <a:r>
              <a:rPr lang="en-IE" sz="2200" dirty="0">
                <a:solidFill>
                  <a:schemeClr val="tx1"/>
                </a:solidFill>
              </a:rPr>
              <a:t>Their ambition is to build enterprise capacity in innovation by providing enhanced, long-term funding measures that are customised to clients unique needs and enable companies to start their digital maturity journey through a suite of advisory and funding assistance. </a:t>
            </a:r>
          </a:p>
        </p:txBody>
      </p:sp>
      <p:pic>
        <p:nvPicPr>
          <p:cNvPr id="6" name="Picture 5"/>
          <p:cNvPicPr/>
          <p:nvPr/>
        </p:nvPicPr>
        <p:blipFill>
          <a:blip r:embed="rId2"/>
          <a:stretch>
            <a:fillRect/>
          </a:stretch>
        </p:blipFill>
        <p:spPr>
          <a:xfrm>
            <a:off x="9712960" y="2672080"/>
            <a:ext cx="2214880" cy="3596640"/>
          </a:xfrm>
          <a:prstGeom prst="rect">
            <a:avLst/>
          </a:prstGeom>
        </p:spPr>
      </p:pic>
    </p:spTree>
    <p:extLst>
      <p:ext uri="{BB962C8B-B14F-4D97-AF65-F5344CB8AC3E}">
        <p14:creationId xmlns:p14="http://schemas.microsoft.com/office/powerpoint/2010/main" val="3414399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754372" y="76523"/>
            <a:ext cx="9928516" cy="1200329"/>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Programme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Investment Area 2.4 – </a:t>
            </a:r>
            <a:r>
              <a:rPr lang="en-GB" sz="2400" b="1" dirty="0">
                <a:solidFill>
                  <a:srgbClr val="4472C4">
                    <a:lumMod val="75000"/>
                  </a:srgbClr>
                </a:solidFill>
                <a:latin typeface="Arial Black" panose="020B0A04020102020204" pitchFamily="34" charset="0"/>
              </a:rPr>
              <a:t>Smart Towns and Villages</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65806CE8-B911-127A-14C0-DE41BEF479EE}"/>
              </a:ext>
            </a:extLst>
          </p:cNvPr>
          <p:cNvSpPr txBox="1">
            <a:spLocks/>
          </p:cNvSpPr>
          <p:nvPr/>
        </p:nvSpPr>
        <p:spPr bwMode="auto">
          <a:xfrm>
            <a:off x="1670670" y="1451657"/>
            <a:ext cx="9202665" cy="4768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Introduction &amp; Housekeeping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Karyn McNiece, SEUPB</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Welcome &amp; Overview of PEACEPLUS Programme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Declan McGarrigle Interim Director of PEACEPLUS Development</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Overview of Policy Interests from Ireland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Rosie Smyth, Dept. of Rural and Community Development</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Overview of Policy Interests from Northern Ireland –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Gareth Evans, Dept. of Agriculture, Environment and Rural Affairs</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Pre-Application Support &amp; Concept Note </a:t>
            </a:r>
            <a:r>
              <a:rPr kumimoji="0" lang="en-GB" sz="2200" b="0"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 </a:t>
            </a:r>
            <a:r>
              <a:rPr lang="en-GB" sz="2200" dirty="0">
                <a:solidFill>
                  <a:sysClr val="windowText" lastClr="000000">
                    <a:lumMod val="75000"/>
                    <a:lumOff val="25000"/>
                  </a:sysClr>
                </a:solidFill>
                <a:latin typeface="Arial Nova" panose="020B0604020202020204" pitchFamily="34" charset="0"/>
              </a:rPr>
              <a:t>Dr Paul Cowie</a:t>
            </a:r>
          </a:p>
          <a:p>
            <a:pPr marL="363600" marR="0" lvl="0" indent="-363600" algn="l" defTabSz="457200" rtl="0" eaLnBrk="1" fontAlgn="base"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200" b="1" i="0"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mn-cs"/>
              </a:rPr>
              <a:t>Questions and Answers</a:t>
            </a:r>
          </a:p>
        </p:txBody>
      </p:sp>
    </p:spTree>
    <p:extLst>
      <p:ext uri="{BB962C8B-B14F-4D97-AF65-F5344CB8AC3E}">
        <p14:creationId xmlns:p14="http://schemas.microsoft.com/office/powerpoint/2010/main" val="3608126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6" y="351300"/>
            <a:ext cx="9662528" cy="583184"/>
          </a:xfrm>
        </p:spPr>
        <p:txBody>
          <a:bodyPr>
            <a:normAutofit fontScale="90000"/>
          </a:bodyPr>
          <a:lstStyle/>
          <a:p>
            <a:pPr algn="ctr"/>
            <a:r>
              <a:rPr lang="en-IE" dirty="0"/>
              <a:t>New Decade, New Approach</a:t>
            </a:r>
          </a:p>
        </p:txBody>
      </p:sp>
      <p:sp>
        <p:nvSpPr>
          <p:cNvPr id="4" name="Text Placeholder 3"/>
          <p:cNvSpPr>
            <a:spLocks noGrp="1"/>
          </p:cNvSpPr>
          <p:nvPr>
            <p:ph type="body" sz="quarter" idx="12"/>
          </p:nvPr>
        </p:nvSpPr>
        <p:spPr>
          <a:xfrm>
            <a:off x="971605" y="1286539"/>
            <a:ext cx="5500047" cy="4813471"/>
          </a:xfrm>
        </p:spPr>
        <p:txBody>
          <a:bodyPr>
            <a:normAutofit/>
          </a:bodyPr>
          <a:lstStyle/>
          <a:p>
            <a:pPr>
              <a:lnSpc>
                <a:spcPct val="150000"/>
              </a:lnSpc>
            </a:pPr>
            <a:r>
              <a:rPr lang="en-IE" sz="2400" dirty="0">
                <a:solidFill>
                  <a:schemeClr val="tx1"/>
                </a:solidFill>
              </a:rPr>
              <a:t>The Irish Government is committed to working with the Northern Ireland Executive, through the North/South Ministerial Council, to help deliver projects that will benefit people across the island of Ireland, North, South, East and West;.</a:t>
            </a:r>
          </a:p>
        </p:txBody>
      </p:sp>
      <p:pic>
        <p:nvPicPr>
          <p:cNvPr id="10" name="Picture 9"/>
          <p:cNvPicPr/>
          <p:nvPr/>
        </p:nvPicPr>
        <p:blipFill>
          <a:blip r:embed="rId2"/>
          <a:stretch>
            <a:fillRect/>
          </a:stretch>
        </p:blipFill>
        <p:spPr>
          <a:xfrm>
            <a:off x="6953693" y="1286539"/>
            <a:ext cx="3786767" cy="4813472"/>
          </a:xfrm>
          <a:prstGeom prst="rect">
            <a:avLst/>
          </a:prstGeom>
        </p:spPr>
      </p:pic>
    </p:spTree>
    <p:extLst>
      <p:ext uri="{BB962C8B-B14F-4D97-AF65-F5344CB8AC3E}">
        <p14:creationId xmlns:p14="http://schemas.microsoft.com/office/powerpoint/2010/main" val="9652654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4" y="371123"/>
            <a:ext cx="9641637" cy="594078"/>
          </a:xfrm>
        </p:spPr>
        <p:txBody>
          <a:bodyPr>
            <a:normAutofit fontScale="90000"/>
          </a:bodyPr>
          <a:lstStyle/>
          <a:p>
            <a:r>
              <a:rPr lang="en-IE" dirty="0"/>
              <a:t>Ireland – Key Documents</a:t>
            </a:r>
          </a:p>
        </p:txBody>
      </p:sp>
      <p:pic>
        <p:nvPicPr>
          <p:cNvPr id="4" name="Content Placeholder 3"/>
          <p:cNvPicPr>
            <a:picLocks noGrp="1" noChangeAspect="1"/>
          </p:cNvPicPr>
          <p:nvPr>
            <p:ph idx="1"/>
          </p:nvPr>
        </p:nvPicPr>
        <p:blipFill>
          <a:blip r:embed="rId2"/>
          <a:stretch>
            <a:fillRect/>
          </a:stretch>
        </p:blipFill>
        <p:spPr>
          <a:xfrm>
            <a:off x="982134" y="1463040"/>
            <a:ext cx="9752922" cy="4764024"/>
          </a:xfrm>
          <a:prstGeom prst="rect">
            <a:avLst/>
          </a:prstGeom>
        </p:spPr>
      </p:pic>
    </p:spTree>
    <p:extLst>
      <p:ext uri="{BB962C8B-B14F-4D97-AF65-F5344CB8AC3E}">
        <p14:creationId xmlns:p14="http://schemas.microsoft.com/office/powerpoint/2010/main" val="2494955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43" y="996696"/>
            <a:ext cx="11486146" cy="5180267"/>
          </a:xfrm>
        </p:spPr>
        <p:txBody>
          <a:bodyPr>
            <a:normAutofit fontScale="92500" lnSpcReduction="10000"/>
          </a:bodyPr>
          <a:lstStyle/>
          <a:p>
            <a:r>
              <a:rPr lang="en-IE" sz="3700" b="1" dirty="0">
                <a:solidFill>
                  <a:srgbClr val="005A52"/>
                </a:solidFill>
                <a:latin typeface="Arial Black" panose="020B0A04020102020204" pitchFamily="34" charset="0"/>
              </a:rPr>
              <a:t>Programme for Government: Our Shared Future</a:t>
            </a:r>
          </a:p>
          <a:p>
            <a:r>
              <a:rPr lang="en-IE" sz="3700" b="1" dirty="0">
                <a:solidFill>
                  <a:schemeClr val="bg1">
                    <a:lumMod val="50000"/>
                  </a:schemeClr>
                </a:solidFill>
                <a:latin typeface="Arial Black" panose="020B0A04020102020204" pitchFamily="34" charset="0"/>
              </a:rPr>
              <a:t>We have committed to</a:t>
            </a:r>
          </a:p>
          <a:p>
            <a:pPr marL="428625" indent="-428625">
              <a:buClr>
                <a:srgbClr val="004D44"/>
              </a:buClr>
              <a:buFont typeface="Wingdings" panose="05000000000000000000" pitchFamily="2" charset="2"/>
              <a:buChar char="v"/>
            </a:pPr>
            <a:r>
              <a:rPr lang="en-IE" sz="3700" b="1" dirty="0">
                <a:solidFill>
                  <a:schemeClr val="bg1">
                    <a:lumMod val="50000"/>
                  </a:schemeClr>
                </a:solidFill>
                <a:latin typeface="Arial Black" panose="020B0A04020102020204" pitchFamily="34" charset="0"/>
              </a:rPr>
              <a:t>working with our EU partners and UK Government to secure the necessary funding for the EU PEACE Plus Programme; </a:t>
            </a:r>
          </a:p>
          <a:p>
            <a:pPr marL="428625" indent="-428625">
              <a:buClr>
                <a:srgbClr val="004D44"/>
              </a:buClr>
              <a:buFont typeface="Wingdings" panose="05000000000000000000" pitchFamily="2" charset="2"/>
              <a:buChar char="v"/>
            </a:pPr>
            <a:r>
              <a:rPr lang="en-IE" sz="3700" b="1" dirty="0">
                <a:solidFill>
                  <a:schemeClr val="bg1">
                    <a:lumMod val="50000"/>
                  </a:schemeClr>
                </a:solidFill>
                <a:latin typeface="Arial Black" panose="020B0A04020102020204" pitchFamily="34" charset="0"/>
              </a:rPr>
              <a:t>to contribute to peace-building initiatives; and</a:t>
            </a:r>
          </a:p>
          <a:p>
            <a:pPr marL="428625" indent="-428625">
              <a:buClr>
                <a:srgbClr val="004D44"/>
              </a:buClr>
              <a:buFont typeface="Wingdings" panose="05000000000000000000" pitchFamily="2" charset="2"/>
              <a:buChar char="v"/>
            </a:pPr>
            <a:r>
              <a:rPr lang="en-IE" sz="3700" b="1" dirty="0">
                <a:solidFill>
                  <a:schemeClr val="bg1">
                    <a:lumMod val="50000"/>
                  </a:schemeClr>
                </a:solidFill>
                <a:latin typeface="Arial Black" panose="020B0A04020102020204" pitchFamily="34" charset="0"/>
              </a:rPr>
              <a:t>to working with all communities and traditions on the island to build consensus around a shared future.</a:t>
            </a:r>
          </a:p>
          <a:p>
            <a:pPr marL="428625" indent="-428625">
              <a:buClr>
                <a:srgbClr val="004D44"/>
              </a:buClr>
              <a:buFont typeface="Wingdings" panose="05000000000000000000" pitchFamily="2" charset="2"/>
              <a:buChar char="v"/>
            </a:pPr>
            <a:endParaRPr lang="en-IE" sz="3250" dirty="0"/>
          </a:p>
        </p:txBody>
      </p:sp>
      <p:sp>
        <p:nvSpPr>
          <p:cNvPr id="2" name="Title 1"/>
          <p:cNvSpPr>
            <a:spLocks noGrp="1"/>
          </p:cNvSpPr>
          <p:nvPr>
            <p:ph type="title"/>
          </p:nvPr>
        </p:nvSpPr>
        <p:spPr>
          <a:xfrm>
            <a:off x="411480" y="246889"/>
            <a:ext cx="10400899" cy="832104"/>
          </a:xfrm>
        </p:spPr>
        <p:txBody>
          <a:bodyPr>
            <a:normAutofit/>
          </a:bodyPr>
          <a:lstStyle/>
          <a:p>
            <a:pPr algn="ctr"/>
            <a:r>
              <a:rPr lang="en-IE" dirty="0"/>
              <a:t>Ireland – Key Strategy Documents</a:t>
            </a:r>
            <a:endParaRPr lang="en-IE" b="1" dirty="0"/>
          </a:p>
        </p:txBody>
      </p:sp>
    </p:spTree>
    <p:extLst>
      <p:ext uri="{BB962C8B-B14F-4D97-AF65-F5344CB8AC3E}">
        <p14:creationId xmlns:p14="http://schemas.microsoft.com/office/powerpoint/2010/main" val="29675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843" y="996696"/>
            <a:ext cx="11486146" cy="5180267"/>
          </a:xfrm>
        </p:spPr>
        <p:txBody>
          <a:bodyPr>
            <a:normAutofit fontScale="92500" lnSpcReduction="10000"/>
          </a:bodyPr>
          <a:lstStyle/>
          <a:p>
            <a:r>
              <a:rPr lang="en-IE" sz="3700" b="1" dirty="0">
                <a:solidFill>
                  <a:srgbClr val="005A52"/>
                </a:solidFill>
                <a:latin typeface="Arial Black" panose="020B0A04020102020204" pitchFamily="34" charset="0"/>
              </a:rPr>
              <a:t>Programme for Government: Our Shared Future</a:t>
            </a:r>
          </a:p>
          <a:p>
            <a:r>
              <a:rPr lang="en-IE" sz="3700" b="1" dirty="0">
                <a:solidFill>
                  <a:schemeClr val="bg1">
                    <a:lumMod val="50000"/>
                  </a:schemeClr>
                </a:solidFill>
                <a:latin typeface="Arial Black" panose="020B0A04020102020204" pitchFamily="34" charset="0"/>
              </a:rPr>
              <a:t>We have committed to</a:t>
            </a:r>
          </a:p>
          <a:p>
            <a:pPr marL="428625" indent="-428625">
              <a:buClr>
                <a:srgbClr val="004D44"/>
              </a:buClr>
              <a:buFont typeface="Wingdings" panose="05000000000000000000" pitchFamily="2" charset="2"/>
              <a:buChar char="v"/>
            </a:pPr>
            <a:r>
              <a:rPr lang="en-IE" sz="3700" b="1" dirty="0">
                <a:solidFill>
                  <a:schemeClr val="bg1">
                    <a:lumMod val="50000"/>
                  </a:schemeClr>
                </a:solidFill>
                <a:latin typeface="Arial Black" panose="020B0A04020102020204" pitchFamily="34" charset="0"/>
              </a:rPr>
              <a:t>working with our EU partners and UK Government to secure the necessary funding for the EU PEACE Plus Programme; </a:t>
            </a:r>
          </a:p>
          <a:p>
            <a:pPr marL="428625" indent="-428625">
              <a:buClr>
                <a:srgbClr val="004D44"/>
              </a:buClr>
              <a:buFont typeface="Wingdings" panose="05000000000000000000" pitchFamily="2" charset="2"/>
              <a:buChar char="v"/>
            </a:pPr>
            <a:r>
              <a:rPr lang="en-IE" sz="3700" b="1" dirty="0">
                <a:solidFill>
                  <a:schemeClr val="bg1">
                    <a:lumMod val="50000"/>
                  </a:schemeClr>
                </a:solidFill>
                <a:latin typeface="Arial Black" panose="020B0A04020102020204" pitchFamily="34" charset="0"/>
              </a:rPr>
              <a:t>to contribute to peace-building initiatives; and</a:t>
            </a:r>
          </a:p>
          <a:p>
            <a:pPr marL="428625" indent="-428625">
              <a:buClr>
                <a:srgbClr val="004D44"/>
              </a:buClr>
              <a:buFont typeface="Wingdings" panose="05000000000000000000" pitchFamily="2" charset="2"/>
              <a:buChar char="v"/>
            </a:pPr>
            <a:r>
              <a:rPr lang="en-IE" sz="3700" b="1" dirty="0">
                <a:solidFill>
                  <a:schemeClr val="bg1">
                    <a:lumMod val="50000"/>
                  </a:schemeClr>
                </a:solidFill>
                <a:latin typeface="Arial Black" panose="020B0A04020102020204" pitchFamily="34" charset="0"/>
              </a:rPr>
              <a:t>to working with all communities and traditions on the island to build consensus around a shared future.</a:t>
            </a:r>
          </a:p>
          <a:p>
            <a:pPr marL="428625" indent="-428625">
              <a:buClr>
                <a:srgbClr val="004D44"/>
              </a:buClr>
              <a:buFont typeface="Wingdings" panose="05000000000000000000" pitchFamily="2" charset="2"/>
              <a:buChar char="v"/>
            </a:pPr>
            <a:endParaRPr lang="en-IE" sz="3250" dirty="0"/>
          </a:p>
        </p:txBody>
      </p:sp>
      <p:sp>
        <p:nvSpPr>
          <p:cNvPr id="2" name="Title 1"/>
          <p:cNvSpPr>
            <a:spLocks noGrp="1"/>
          </p:cNvSpPr>
          <p:nvPr>
            <p:ph type="title"/>
          </p:nvPr>
        </p:nvSpPr>
        <p:spPr>
          <a:xfrm>
            <a:off x="411480" y="246889"/>
            <a:ext cx="10400899" cy="832104"/>
          </a:xfrm>
        </p:spPr>
        <p:txBody>
          <a:bodyPr>
            <a:normAutofit/>
          </a:bodyPr>
          <a:lstStyle/>
          <a:p>
            <a:pPr algn="ctr"/>
            <a:r>
              <a:rPr lang="en-IE" dirty="0"/>
              <a:t>Ireland – Key Strategy Documents</a:t>
            </a:r>
            <a:endParaRPr lang="en-IE" b="1" dirty="0"/>
          </a:p>
        </p:txBody>
      </p:sp>
      <p:graphicFrame>
        <p:nvGraphicFramePr>
          <p:cNvPr id="4" name="Object 3">
            <a:extLst>
              <a:ext uri="{FF2B5EF4-FFF2-40B4-BE49-F238E27FC236}">
                <a16:creationId xmlns:a16="http://schemas.microsoft.com/office/drawing/2014/main" id="{AD2378FF-9628-78D2-3016-A5C0F9C48562}"/>
              </a:ext>
            </a:extLst>
          </p:cNvPr>
          <p:cNvGraphicFramePr>
            <a:graphicFrameLocks noChangeAspect="1"/>
          </p:cNvGraphicFramePr>
          <p:nvPr>
            <p:extLst>
              <p:ext uri="{D42A27DB-BD31-4B8C-83A1-F6EECF244321}">
                <p14:modId xmlns:p14="http://schemas.microsoft.com/office/powerpoint/2010/main" val="2832696129"/>
              </p:ext>
            </p:extLst>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name="Slide" r:id="rId2" imgW="12687478" imgH="7135576" progId="PowerPoint.Slide.12">
                  <p:embed/>
                </p:oleObj>
              </mc:Choice>
              <mc:Fallback>
                <p:oleObj name="Slide" r:id="rId2" imgW="12687478" imgH="7135576" progId="PowerPoint.Slide.12">
                  <p:embed/>
                  <p:pic>
                    <p:nvPicPr>
                      <p:cNvPr id="0" name=""/>
                      <p:cNvPicPr/>
                      <p:nvPr/>
                    </p:nvPicPr>
                    <p:blipFill>
                      <a:blip r:embed="rId3"/>
                      <a:stretch>
                        <a:fillRect/>
                      </a:stretch>
                    </p:blipFill>
                    <p:spPr>
                      <a:xfrm>
                        <a:off x="0" y="0"/>
                        <a:ext cx="12192000" cy="6858000"/>
                      </a:xfrm>
                      <a:prstGeom prst="rect">
                        <a:avLst/>
                      </a:prstGeom>
                    </p:spPr>
                  </p:pic>
                </p:oleObj>
              </mc:Fallback>
            </mc:AlternateContent>
          </a:graphicData>
        </a:graphic>
      </p:graphicFrame>
    </p:spTree>
    <p:extLst>
      <p:ext uri="{BB962C8B-B14F-4D97-AF65-F5344CB8AC3E}">
        <p14:creationId xmlns:p14="http://schemas.microsoft.com/office/powerpoint/2010/main" val="338326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5465"/>
            <a:ext cx="11582400" cy="831144"/>
          </a:xfrm>
        </p:spPr>
        <p:txBody>
          <a:bodyPr>
            <a:normAutofit fontScale="90000"/>
          </a:bodyPr>
          <a:lstStyle/>
          <a:p>
            <a:pPr algn="ctr"/>
            <a:r>
              <a:rPr lang="en-IE" sz="4000" dirty="0"/>
              <a:t>Ireland – Key Strategy Documents continued</a:t>
            </a:r>
            <a:br>
              <a:rPr lang="en-IE" dirty="0"/>
            </a:br>
            <a:endParaRPr lang="en-IE" dirty="0"/>
          </a:p>
        </p:txBody>
      </p:sp>
      <p:sp>
        <p:nvSpPr>
          <p:cNvPr id="3" name="Content Placeholder 2"/>
          <p:cNvSpPr>
            <a:spLocks noGrp="1"/>
          </p:cNvSpPr>
          <p:nvPr>
            <p:ph idx="1"/>
          </p:nvPr>
        </p:nvSpPr>
        <p:spPr>
          <a:xfrm>
            <a:off x="642257" y="947057"/>
            <a:ext cx="10907486" cy="4976813"/>
          </a:xfrm>
        </p:spPr>
        <p:txBody>
          <a:bodyPr>
            <a:noAutofit/>
          </a:bodyPr>
          <a:lstStyle/>
          <a:p>
            <a:pPr algn="ctr">
              <a:lnSpc>
                <a:spcPct val="200000"/>
              </a:lnSpc>
            </a:pPr>
            <a:r>
              <a:rPr lang="en-IE" sz="3000" b="1" dirty="0">
                <a:solidFill>
                  <a:srgbClr val="004D44"/>
                </a:solidFill>
              </a:rPr>
              <a:t>Our Rural Future: Rural Development Policy 2021 – 2025 </a:t>
            </a:r>
            <a:endParaRPr lang="en-IE" sz="3000" dirty="0"/>
          </a:p>
          <a:p>
            <a:pPr marL="571500" indent="-571500">
              <a:spcAft>
                <a:spcPts val="1800"/>
              </a:spcAft>
              <a:buClr>
                <a:srgbClr val="004D44"/>
              </a:buClr>
              <a:buFont typeface="Wingdings" panose="05000000000000000000" pitchFamily="2" charset="2"/>
              <a:buChar char="v"/>
            </a:pPr>
            <a:r>
              <a:rPr lang="en-IE" sz="2500" dirty="0">
                <a:solidFill>
                  <a:schemeClr val="tx1"/>
                </a:solidFill>
              </a:rPr>
              <a:t>Supports the development of Smart Towns and Villages which use innovative solutions to improve resilience, build on local strengths and maximise opportunities to create desirable places for people to live and work.</a:t>
            </a:r>
          </a:p>
          <a:p>
            <a:pPr marL="571500" indent="-571500">
              <a:spcAft>
                <a:spcPts val="1800"/>
              </a:spcAft>
              <a:buClr>
                <a:srgbClr val="004D44"/>
              </a:buClr>
              <a:buFont typeface="Wingdings" panose="05000000000000000000" pitchFamily="2" charset="2"/>
              <a:buChar char="v"/>
            </a:pPr>
            <a:r>
              <a:rPr lang="en-IE" sz="2500" dirty="0">
                <a:solidFill>
                  <a:schemeClr val="tx1"/>
                </a:solidFill>
              </a:rPr>
              <a:t>Smart Towns and Villages is a concept based on people in rural areas building on, and enhancing, their existing strengths and assets to find practical solutions to deal with both the challenges and opportunities facing their communities. It is complementary to the </a:t>
            </a:r>
            <a:r>
              <a:rPr lang="en-IE" sz="2500" b="1" dirty="0">
                <a:solidFill>
                  <a:schemeClr val="tx1"/>
                </a:solidFill>
              </a:rPr>
              <a:t>Town Centre First </a:t>
            </a:r>
            <a:r>
              <a:rPr lang="en-IE" sz="2500" dirty="0">
                <a:solidFill>
                  <a:schemeClr val="tx1"/>
                </a:solidFill>
              </a:rPr>
              <a:t>principle.</a:t>
            </a:r>
          </a:p>
        </p:txBody>
      </p:sp>
    </p:spTree>
    <p:extLst>
      <p:ext uri="{BB962C8B-B14F-4D97-AF65-F5344CB8AC3E}">
        <p14:creationId xmlns:p14="http://schemas.microsoft.com/office/powerpoint/2010/main" val="101839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50">
          <a:fgClr>
            <a:schemeClr val="bg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9244" y="265465"/>
            <a:ext cx="9641637" cy="831144"/>
          </a:xfrm>
        </p:spPr>
        <p:txBody>
          <a:bodyPr/>
          <a:lstStyle/>
          <a:p>
            <a:pPr algn="ctr"/>
            <a:r>
              <a:rPr lang="en-IE" dirty="0"/>
              <a:t>Town Centre First Policy</a:t>
            </a:r>
          </a:p>
        </p:txBody>
      </p:sp>
      <p:sp>
        <p:nvSpPr>
          <p:cNvPr id="3" name="Content Placeholder 2"/>
          <p:cNvSpPr>
            <a:spLocks noGrp="1"/>
          </p:cNvSpPr>
          <p:nvPr>
            <p:ph idx="1"/>
          </p:nvPr>
        </p:nvSpPr>
        <p:spPr>
          <a:xfrm>
            <a:off x="947058" y="1202267"/>
            <a:ext cx="10295164" cy="4974696"/>
          </a:xfrm>
        </p:spPr>
        <p:txBody>
          <a:bodyPr>
            <a:normAutofit/>
          </a:bodyPr>
          <a:lstStyle/>
          <a:p>
            <a:pPr>
              <a:lnSpc>
                <a:spcPct val="100000"/>
              </a:lnSpc>
              <a:spcAft>
                <a:spcPts val="1200"/>
              </a:spcAft>
            </a:pPr>
            <a:r>
              <a:rPr lang="en-IE" sz="3600" dirty="0">
                <a:solidFill>
                  <a:schemeClr val="tx1"/>
                </a:solidFill>
              </a:rPr>
              <a:t>The Town Centre First policy contains 33 actions which aim to give towns the tools and resources they need to create town centres that become more viable, vibrant and attractive locations for people to live, work, socialise and run a business. </a:t>
            </a:r>
          </a:p>
        </p:txBody>
      </p:sp>
    </p:spTree>
    <p:extLst>
      <p:ext uri="{BB962C8B-B14F-4D97-AF65-F5344CB8AC3E}">
        <p14:creationId xmlns:p14="http://schemas.microsoft.com/office/powerpoint/2010/main" val="3712169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836426262"/>
              </p:ext>
            </p:extLst>
          </p:nvPr>
        </p:nvGraphicFramePr>
        <p:xfrm>
          <a:off x="2924854" y="1159329"/>
          <a:ext cx="8386795" cy="5089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quarter" idx="11"/>
          </p:nvPr>
        </p:nvSpPr>
        <p:spPr>
          <a:xfrm>
            <a:off x="1018721" y="174413"/>
            <a:ext cx="9988550" cy="870374"/>
          </a:xfrm>
        </p:spPr>
        <p:txBody>
          <a:bodyPr>
            <a:normAutofit/>
          </a:bodyPr>
          <a:lstStyle/>
          <a:p>
            <a:pPr algn="ctr">
              <a:lnSpc>
                <a:spcPct val="200000"/>
              </a:lnSpc>
            </a:pPr>
            <a:r>
              <a:rPr lang="en-IE" sz="2400" b="1" dirty="0"/>
              <a:t>National Smart Specialisation Strategy for Innovation 2022 - 2027</a:t>
            </a:r>
          </a:p>
        </p:txBody>
      </p:sp>
      <p:pic>
        <p:nvPicPr>
          <p:cNvPr id="5" name="Picture 4"/>
          <p:cNvPicPr>
            <a:picLocks noChangeAspect="1"/>
          </p:cNvPicPr>
          <p:nvPr/>
        </p:nvPicPr>
        <p:blipFill>
          <a:blip r:embed="rId7"/>
          <a:stretch>
            <a:fillRect/>
          </a:stretch>
        </p:blipFill>
        <p:spPr>
          <a:xfrm>
            <a:off x="353910" y="2130879"/>
            <a:ext cx="2389290" cy="3172641"/>
          </a:xfrm>
          <a:prstGeom prst="rect">
            <a:avLst/>
          </a:prstGeom>
          <a:blipFill>
            <a:blip r:embed="rId8"/>
            <a:tile tx="0" ty="0" sx="100000" sy="100000" flip="none" algn="tl"/>
          </a:blipFill>
          <a:ln>
            <a:solidFill>
              <a:srgbClr val="004D44"/>
            </a:solidFill>
          </a:ln>
        </p:spPr>
      </p:pic>
      <p:sp>
        <p:nvSpPr>
          <p:cNvPr id="4" name="Text Placeholder 3"/>
          <p:cNvSpPr>
            <a:spLocks noGrp="1"/>
          </p:cNvSpPr>
          <p:nvPr>
            <p:ph type="body" sz="quarter" idx="12"/>
          </p:nvPr>
        </p:nvSpPr>
        <p:spPr>
          <a:xfrm>
            <a:off x="577850" y="1353186"/>
            <a:ext cx="2165350" cy="4570362"/>
          </a:xfrm>
        </p:spPr>
        <p:txBody>
          <a:bodyPr/>
          <a:lstStyle/>
          <a:p>
            <a:r>
              <a:rPr lang="en-IE" dirty="0"/>
              <a:t> </a:t>
            </a:r>
          </a:p>
        </p:txBody>
      </p:sp>
    </p:spTree>
    <p:extLst>
      <p:ext uri="{BB962C8B-B14F-4D97-AF65-F5344CB8AC3E}">
        <p14:creationId xmlns:p14="http://schemas.microsoft.com/office/powerpoint/2010/main" val="167089999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181" y="167015"/>
            <a:ext cx="9641637" cy="831145"/>
          </a:xfrm>
        </p:spPr>
        <p:txBody>
          <a:bodyPr/>
          <a:lstStyle/>
          <a:p>
            <a:pPr algn="ctr"/>
            <a:r>
              <a:rPr lang="en-IE" dirty="0"/>
              <a:t>National Broadband Plan</a:t>
            </a:r>
          </a:p>
        </p:txBody>
      </p:sp>
      <p:sp>
        <p:nvSpPr>
          <p:cNvPr id="3" name="Content Placeholder 2"/>
          <p:cNvSpPr>
            <a:spLocks noGrp="1"/>
          </p:cNvSpPr>
          <p:nvPr>
            <p:ph idx="1"/>
          </p:nvPr>
        </p:nvSpPr>
        <p:spPr>
          <a:xfrm>
            <a:off x="1142999" y="1085850"/>
            <a:ext cx="9837965" cy="5091113"/>
          </a:xfrm>
          <a:noFill/>
        </p:spPr>
        <p:txBody>
          <a:bodyPr>
            <a:noAutofit/>
          </a:bodyPr>
          <a:lstStyle/>
          <a:p>
            <a:pPr>
              <a:lnSpc>
                <a:spcPct val="100000"/>
              </a:lnSpc>
              <a:spcAft>
                <a:spcPts val="1200"/>
              </a:spcAft>
            </a:pPr>
            <a:r>
              <a:rPr lang="en-IE" sz="2800" dirty="0">
                <a:solidFill>
                  <a:schemeClr val="tx1"/>
                </a:solidFill>
              </a:rPr>
              <a:t>A digitally connected Ireland will enhance our competitiveness, enabling more quality jobs in both urban and rural communities, and providing an improved quality of life for citizens and communities across the country.</a:t>
            </a:r>
          </a:p>
          <a:p>
            <a:pPr>
              <a:lnSpc>
                <a:spcPct val="100000"/>
              </a:lnSpc>
              <a:spcAft>
                <a:spcPts val="1200"/>
              </a:spcAft>
            </a:pPr>
            <a:endParaRPr lang="en-IE" sz="2800" dirty="0">
              <a:solidFill>
                <a:schemeClr val="tx1"/>
              </a:solidFill>
            </a:endParaRPr>
          </a:p>
          <a:p>
            <a:pPr>
              <a:lnSpc>
                <a:spcPct val="100000"/>
              </a:lnSpc>
              <a:spcAft>
                <a:spcPts val="1200"/>
              </a:spcAft>
            </a:pPr>
            <a:r>
              <a:rPr lang="en-IE" sz="2800" dirty="0">
                <a:solidFill>
                  <a:schemeClr val="tx1"/>
                </a:solidFill>
              </a:rPr>
              <a:t>The availability of access to high-speed broadband in rural communities can have a transformative effect, it will support enterprise development and job creation and will enable rural communities to avail of opportunities presented by the digital economy.</a:t>
            </a:r>
          </a:p>
        </p:txBody>
      </p:sp>
    </p:spTree>
    <p:extLst>
      <p:ext uri="{BB962C8B-B14F-4D97-AF65-F5344CB8AC3E}">
        <p14:creationId xmlns:p14="http://schemas.microsoft.com/office/powerpoint/2010/main" val="399727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21" y="371123"/>
            <a:ext cx="10569358" cy="1237544"/>
          </a:xfrm>
        </p:spPr>
        <p:txBody>
          <a:bodyPr>
            <a:normAutofit/>
          </a:bodyPr>
          <a:lstStyle/>
          <a:p>
            <a:pPr algn="ctr"/>
            <a:r>
              <a:rPr lang="en-IE" sz="3300" dirty="0"/>
              <a:t>Harnessing Digital – The Digital Ireland Framework – launched February 2022</a:t>
            </a:r>
          </a:p>
        </p:txBody>
      </p:sp>
      <p:sp>
        <p:nvSpPr>
          <p:cNvPr id="3" name="Content Placeholder 2"/>
          <p:cNvSpPr>
            <a:spLocks noGrp="1"/>
          </p:cNvSpPr>
          <p:nvPr>
            <p:ph idx="1"/>
          </p:nvPr>
        </p:nvSpPr>
        <p:spPr>
          <a:xfrm>
            <a:off x="720725" y="1825625"/>
            <a:ext cx="10627632" cy="4351338"/>
          </a:xfrm>
        </p:spPr>
        <p:txBody>
          <a:bodyPr>
            <a:normAutofit fontScale="92500"/>
          </a:bodyPr>
          <a:lstStyle/>
          <a:p>
            <a:pPr marL="571500" indent="-571500">
              <a:lnSpc>
                <a:spcPct val="100000"/>
              </a:lnSpc>
              <a:spcAft>
                <a:spcPts val="1800"/>
              </a:spcAft>
              <a:buFont typeface="Wingdings" panose="05000000000000000000" pitchFamily="2" charset="2"/>
              <a:buChar char="v"/>
            </a:pPr>
            <a:r>
              <a:rPr lang="en-IE" sz="3500" dirty="0">
                <a:solidFill>
                  <a:schemeClr val="tx1"/>
                </a:solidFill>
              </a:rPr>
              <a:t>Digital Skills; This next phase of Ireland’s digital journey reflects and builds on considerable national work. </a:t>
            </a:r>
          </a:p>
          <a:p>
            <a:pPr marL="571500" indent="-571500">
              <a:lnSpc>
                <a:spcPct val="100000"/>
              </a:lnSpc>
              <a:spcAft>
                <a:spcPts val="1800"/>
              </a:spcAft>
              <a:buFont typeface="Wingdings" panose="05000000000000000000" pitchFamily="2" charset="2"/>
              <a:buChar char="v"/>
            </a:pPr>
            <a:r>
              <a:rPr lang="en-IE" sz="3500" dirty="0">
                <a:solidFill>
                  <a:schemeClr val="tx1"/>
                </a:solidFill>
              </a:rPr>
              <a:t>The Strategy is in line with the EU’s Digital Decade and associated four cardinal points of the EU Digital Compass</a:t>
            </a:r>
          </a:p>
          <a:p>
            <a:pPr marL="1291500" lvl="2" indent="-571500">
              <a:buClr>
                <a:srgbClr val="005A52"/>
              </a:buClr>
              <a:buFont typeface="Wingdings" panose="05000000000000000000" pitchFamily="2" charset="2"/>
              <a:buChar char="§"/>
            </a:pPr>
            <a:r>
              <a:rPr lang="en-IE" dirty="0">
                <a:solidFill>
                  <a:schemeClr val="tx1"/>
                </a:solidFill>
              </a:rPr>
              <a:t>Digital Infrastructure; </a:t>
            </a:r>
          </a:p>
          <a:p>
            <a:pPr marL="1291500" lvl="2" indent="-571500">
              <a:buClr>
                <a:srgbClr val="005A52"/>
              </a:buClr>
              <a:buFont typeface="Wingdings" panose="05000000000000000000" pitchFamily="2" charset="2"/>
              <a:buChar char="§"/>
            </a:pPr>
            <a:r>
              <a:rPr lang="en-IE" dirty="0">
                <a:solidFill>
                  <a:schemeClr val="tx1"/>
                </a:solidFill>
              </a:rPr>
              <a:t>Digital Transformation of Business; and </a:t>
            </a:r>
          </a:p>
          <a:p>
            <a:pPr marL="1291500" lvl="2" indent="-571500">
              <a:buClr>
                <a:srgbClr val="005A52"/>
              </a:buClr>
              <a:buFont typeface="Wingdings" panose="05000000000000000000" pitchFamily="2" charset="2"/>
              <a:buChar char="§"/>
            </a:pPr>
            <a:r>
              <a:rPr lang="en-IE" dirty="0">
                <a:solidFill>
                  <a:schemeClr val="tx1"/>
                </a:solidFill>
              </a:rPr>
              <a:t>Digitalisation of Public Services </a:t>
            </a:r>
          </a:p>
        </p:txBody>
      </p:sp>
    </p:spTree>
    <p:extLst>
      <p:ext uri="{BB962C8B-B14F-4D97-AF65-F5344CB8AC3E}">
        <p14:creationId xmlns:p14="http://schemas.microsoft.com/office/powerpoint/2010/main" val="427941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135467"/>
            <a:ext cx="10668454" cy="1642532"/>
          </a:xfrm>
        </p:spPr>
        <p:txBody>
          <a:bodyPr>
            <a:noAutofit/>
          </a:bodyPr>
          <a:lstStyle/>
          <a:p>
            <a:pPr algn="ctr">
              <a:lnSpc>
                <a:spcPct val="100000"/>
              </a:lnSpc>
            </a:pPr>
            <a:r>
              <a:rPr lang="en-IE" sz="3100" dirty="0">
                <a:solidFill>
                  <a:srgbClr val="3E97A0"/>
                </a:solidFill>
              </a:rPr>
              <a:t>Sustainable, Inclusive and Empowered Communities: </a:t>
            </a:r>
            <a:br>
              <a:rPr lang="en-IE" sz="3100" dirty="0">
                <a:solidFill>
                  <a:srgbClr val="3E97A0"/>
                </a:solidFill>
              </a:rPr>
            </a:br>
            <a:r>
              <a:rPr lang="en-IE" sz="3100" dirty="0">
                <a:solidFill>
                  <a:srgbClr val="3E97A0"/>
                </a:solidFill>
              </a:rPr>
              <a:t>a five-year strategy to support the community and voluntary sector in Ireland 2019-2024</a:t>
            </a:r>
          </a:p>
        </p:txBody>
      </p:sp>
      <p:pic>
        <p:nvPicPr>
          <p:cNvPr id="5" name="Picture Placeholder 4"/>
          <p:cNvPicPr>
            <a:picLocks noGrp="1" noChangeAspect="1"/>
          </p:cNvPicPr>
          <p:nvPr>
            <p:ph type="pic" sz="quarter" idx="10"/>
          </p:nvPr>
        </p:nvPicPr>
        <p:blipFill>
          <a:blip r:embed="rId2"/>
          <a:srcRect t="10835" b="10835"/>
          <a:stretch>
            <a:fillRect/>
          </a:stretch>
        </p:blipFill>
        <p:spPr>
          <a:xfrm>
            <a:off x="8094134" y="1778000"/>
            <a:ext cx="3526366" cy="4322011"/>
          </a:xfrm>
          <a:prstGeom prst="rect">
            <a:avLst/>
          </a:prstGeom>
        </p:spPr>
      </p:pic>
      <p:sp>
        <p:nvSpPr>
          <p:cNvPr id="4" name="Text Placeholder 3"/>
          <p:cNvSpPr>
            <a:spLocks noGrp="1"/>
          </p:cNvSpPr>
          <p:nvPr>
            <p:ph type="body" sz="quarter" idx="12"/>
          </p:nvPr>
        </p:nvSpPr>
        <p:spPr>
          <a:xfrm>
            <a:off x="731149" y="1894114"/>
            <a:ext cx="7041251" cy="4205897"/>
          </a:xfrm>
        </p:spPr>
        <p:txBody>
          <a:bodyPr>
            <a:normAutofit/>
          </a:bodyPr>
          <a:lstStyle/>
          <a:p>
            <a:pPr>
              <a:lnSpc>
                <a:spcPct val="100000"/>
              </a:lnSpc>
            </a:pPr>
            <a:r>
              <a:rPr lang="en-IE" sz="3200" dirty="0">
                <a:solidFill>
                  <a:schemeClr val="tx1"/>
                </a:solidFill>
              </a:rPr>
              <a:t>Supports partnership and collaborative effort at all levels and between all stakeholders, comprising high level objectives and associated actions to support communities, their representative organisations, and the community and voluntary sector. </a:t>
            </a:r>
          </a:p>
        </p:txBody>
      </p:sp>
    </p:spTree>
    <p:extLst>
      <p:ext uri="{BB962C8B-B14F-4D97-AF65-F5344CB8AC3E}">
        <p14:creationId xmlns:p14="http://schemas.microsoft.com/office/powerpoint/2010/main" val="33291346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6461048" y="2283683"/>
            <a:ext cx="524051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Declan McGarrigle, SEUPB</a:t>
            </a:r>
            <a:endParaRPr lang="en-GB" sz="2400" b="1" dirty="0">
              <a:solidFill>
                <a:srgbClr val="4472C4">
                  <a:lumMod val="75000"/>
                </a:srgbClr>
              </a:solidFill>
              <a:latin typeface="Arial Black" panose="020B0A04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Interim Director PEACEPLUS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8" name="Picture 7" descr="A picture containing outdoor, river, several">
            <a:extLst>
              <a:ext uri="{FF2B5EF4-FFF2-40B4-BE49-F238E27FC236}">
                <a16:creationId xmlns:a16="http://schemas.microsoft.com/office/drawing/2014/main" id="{C5338ED1-9F52-9D74-1B92-58542D5A4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86" y="1520142"/>
            <a:ext cx="5820632" cy="3881198"/>
          </a:xfrm>
          <a:prstGeom prst="rect">
            <a:avLst/>
          </a:prstGeom>
        </p:spPr>
      </p:pic>
    </p:spTree>
    <p:extLst>
      <p:ext uri="{BB962C8B-B14F-4D97-AF65-F5344CB8AC3E}">
        <p14:creationId xmlns:p14="http://schemas.microsoft.com/office/powerpoint/2010/main" val="3167033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736" y="173793"/>
            <a:ext cx="9662528" cy="729192"/>
          </a:xfrm>
        </p:spPr>
        <p:txBody>
          <a:bodyPr>
            <a:normAutofit/>
          </a:bodyPr>
          <a:lstStyle/>
          <a:p>
            <a:pPr algn="ctr"/>
            <a:r>
              <a:rPr lang="en-IE" sz="3600" dirty="0"/>
              <a:t>Roadmap for Social Inclusion 2020 – 2025 </a:t>
            </a:r>
          </a:p>
        </p:txBody>
      </p:sp>
      <p:sp>
        <p:nvSpPr>
          <p:cNvPr id="4" name="Text Placeholder 3"/>
          <p:cNvSpPr>
            <a:spLocks noGrp="1"/>
          </p:cNvSpPr>
          <p:nvPr>
            <p:ph type="body" sz="quarter" idx="12"/>
          </p:nvPr>
        </p:nvSpPr>
        <p:spPr>
          <a:xfrm>
            <a:off x="791936" y="1012370"/>
            <a:ext cx="6878865" cy="4702629"/>
          </a:xfrm>
        </p:spPr>
        <p:txBody>
          <a:bodyPr>
            <a:noAutofit/>
          </a:bodyPr>
          <a:lstStyle/>
          <a:p>
            <a:pPr>
              <a:lnSpc>
                <a:spcPct val="100000"/>
              </a:lnSpc>
              <a:spcAft>
                <a:spcPts val="1800"/>
              </a:spcAft>
            </a:pPr>
            <a:r>
              <a:rPr lang="en-IE" sz="2200" dirty="0">
                <a:solidFill>
                  <a:schemeClr val="tx1"/>
                </a:solidFill>
              </a:rPr>
              <a:t>The Roadmap for Social Inclusion sets out goals to measure progress across many aspects of social inclusion, including;</a:t>
            </a:r>
          </a:p>
          <a:p>
            <a:pPr marL="428625" indent="-428625">
              <a:lnSpc>
                <a:spcPct val="100000"/>
              </a:lnSpc>
              <a:spcAft>
                <a:spcPts val="1800"/>
              </a:spcAft>
              <a:buFont typeface="Wingdings" panose="05000000000000000000" pitchFamily="2" charset="2"/>
              <a:buChar char="v"/>
            </a:pPr>
            <a:r>
              <a:rPr lang="en-IE" sz="2200" dirty="0">
                <a:solidFill>
                  <a:schemeClr val="tx1"/>
                </a:solidFill>
              </a:rPr>
              <a:t>empowering communities to address social exclusion, through investment in infrastructure at local level to support rural renewal and strengthening rural communities; and </a:t>
            </a:r>
          </a:p>
          <a:p>
            <a:pPr marL="428625" indent="-428625">
              <a:lnSpc>
                <a:spcPct val="100000"/>
              </a:lnSpc>
              <a:spcAft>
                <a:spcPts val="1800"/>
              </a:spcAft>
              <a:buFont typeface="Wingdings" panose="05000000000000000000" pitchFamily="2" charset="2"/>
              <a:buChar char="v"/>
            </a:pPr>
            <a:r>
              <a:rPr lang="en-IE" sz="2200" dirty="0">
                <a:solidFill>
                  <a:schemeClr val="tx1"/>
                </a:solidFill>
              </a:rPr>
              <a:t>recognising that digital connectivity will be critical to sustaining rural communities and combatting social isolation, </a:t>
            </a:r>
          </a:p>
          <a:p>
            <a:pPr marL="428625" indent="-428625">
              <a:lnSpc>
                <a:spcPct val="100000"/>
              </a:lnSpc>
              <a:spcAft>
                <a:spcPts val="1800"/>
              </a:spcAft>
              <a:buFont typeface="Wingdings" panose="05000000000000000000" pitchFamily="2" charset="2"/>
              <a:buChar char="v"/>
            </a:pPr>
            <a:r>
              <a:rPr lang="en-IE" sz="2200" dirty="0">
                <a:solidFill>
                  <a:schemeClr val="tx1"/>
                </a:solidFill>
              </a:rPr>
              <a:t>with the overall objective of achieving a better quality of life for all. </a:t>
            </a:r>
            <a:endParaRPr lang="en-IE" sz="2200" dirty="0"/>
          </a:p>
        </p:txBody>
      </p:sp>
      <p:pic>
        <p:nvPicPr>
          <p:cNvPr id="6" name="Picture 5"/>
          <p:cNvPicPr/>
          <p:nvPr/>
        </p:nvPicPr>
        <p:blipFill>
          <a:blip r:embed="rId2"/>
          <a:stretch>
            <a:fillRect/>
          </a:stretch>
        </p:blipFill>
        <p:spPr>
          <a:xfrm>
            <a:off x="8090807" y="1566862"/>
            <a:ext cx="3709081" cy="4229781"/>
          </a:xfrm>
          <a:prstGeom prst="rect">
            <a:avLst/>
          </a:prstGeom>
        </p:spPr>
      </p:pic>
    </p:spTree>
    <p:extLst>
      <p:ext uri="{BB962C8B-B14F-4D97-AF65-F5344CB8AC3E}">
        <p14:creationId xmlns:p14="http://schemas.microsoft.com/office/powerpoint/2010/main" val="9040789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6C613B-F63B-7EA2-0BD0-8B1B69B3F1D1}"/>
              </a:ext>
            </a:extLst>
          </p:cNvPr>
          <p:cNvPicPr>
            <a:picLocks noChangeAspect="1"/>
          </p:cNvPicPr>
          <p:nvPr/>
        </p:nvPicPr>
        <p:blipFill rotWithShape="1">
          <a:blip r:embed="rId2">
            <a:extLst>
              <a:ext uri="{28A0092B-C50C-407E-A947-70E740481C1C}">
                <a14:useLocalDpi xmlns:a14="http://schemas.microsoft.com/office/drawing/2010/main" val="0"/>
              </a:ext>
            </a:extLst>
          </a:blip>
          <a:srcRect l="1832" t="18208" b="31277"/>
          <a:stretch/>
        </p:blipFill>
        <p:spPr>
          <a:xfrm>
            <a:off x="1524001" y="1145026"/>
            <a:ext cx="9143999" cy="2965681"/>
          </a:xfrm>
          <a:prstGeom prst="rect">
            <a:avLst/>
          </a:prstGeom>
        </p:spPr>
      </p:pic>
      <p:pic>
        <p:nvPicPr>
          <p:cNvPr id="5" name="Picture 4">
            <a:extLst>
              <a:ext uri="{FF2B5EF4-FFF2-40B4-BE49-F238E27FC236}">
                <a16:creationId xmlns:a16="http://schemas.microsoft.com/office/drawing/2014/main" id="{971F0B9A-9C47-9B79-AD7E-B70AAB5E8E7F}"/>
              </a:ext>
            </a:extLst>
          </p:cNvPr>
          <p:cNvPicPr>
            <a:picLocks noChangeAspect="1"/>
          </p:cNvPicPr>
          <p:nvPr/>
        </p:nvPicPr>
        <p:blipFill rotWithShape="1">
          <a:blip r:embed="rId3">
            <a:extLst>
              <a:ext uri="{28A0092B-C50C-407E-A947-70E740481C1C}">
                <a14:useLocalDpi xmlns:a14="http://schemas.microsoft.com/office/drawing/2010/main" val="0"/>
              </a:ext>
            </a:extLst>
          </a:blip>
          <a:srcRect l="13345" r="3235" b="80030"/>
          <a:stretch/>
        </p:blipFill>
        <p:spPr>
          <a:xfrm>
            <a:off x="1524000" y="-236765"/>
            <a:ext cx="9144000" cy="1371599"/>
          </a:xfrm>
          <a:prstGeom prst="rect">
            <a:avLst/>
          </a:prstGeom>
        </p:spPr>
      </p:pic>
      <p:sp>
        <p:nvSpPr>
          <p:cNvPr id="7" name="TextBox 6">
            <a:extLst>
              <a:ext uri="{FF2B5EF4-FFF2-40B4-BE49-F238E27FC236}">
                <a16:creationId xmlns:a16="http://schemas.microsoft.com/office/drawing/2014/main" id="{4E14670D-F96E-426F-DF12-13291DAA27DF}"/>
              </a:ext>
            </a:extLst>
          </p:cNvPr>
          <p:cNvSpPr txBox="1"/>
          <p:nvPr/>
        </p:nvSpPr>
        <p:spPr>
          <a:xfrm>
            <a:off x="922565" y="4257665"/>
            <a:ext cx="10262506" cy="338554"/>
          </a:xfrm>
          <a:prstGeom prst="rect">
            <a:avLst/>
          </a:prstGeom>
          <a:noFill/>
        </p:spPr>
        <p:txBody>
          <a:bodyPr wrap="square">
            <a:spAutoFit/>
          </a:bodyPr>
          <a:lstStyle/>
          <a:p>
            <a:r>
              <a:rPr lang="en-US" sz="1600" b="1" dirty="0">
                <a:solidFill>
                  <a:srgbClr val="000000"/>
                </a:solidFill>
                <a:latin typeface="Arial"/>
              </a:rPr>
              <a:t>DAERA  vision for rural </a:t>
            </a:r>
            <a:r>
              <a:rPr lang="en-US" sz="1600" dirty="0">
                <a:solidFill>
                  <a:srgbClr val="000000"/>
                </a:solidFill>
                <a:latin typeface="Arial"/>
              </a:rPr>
              <a:t>- Sustainability at the heart of a living, working, active landscape, valued by everyone.</a:t>
            </a:r>
            <a:endParaRPr lang="en-GB" sz="1600" dirty="0">
              <a:solidFill>
                <a:srgbClr val="000000"/>
              </a:solidFill>
              <a:latin typeface="Arial"/>
            </a:endParaRPr>
          </a:p>
        </p:txBody>
      </p:sp>
      <p:sp>
        <p:nvSpPr>
          <p:cNvPr id="9" name="TextBox 8">
            <a:extLst>
              <a:ext uri="{FF2B5EF4-FFF2-40B4-BE49-F238E27FC236}">
                <a16:creationId xmlns:a16="http://schemas.microsoft.com/office/drawing/2014/main" id="{11CD08C5-9522-1E9B-2F10-5976657EB909}"/>
              </a:ext>
            </a:extLst>
          </p:cNvPr>
          <p:cNvSpPr txBox="1"/>
          <p:nvPr/>
        </p:nvSpPr>
        <p:spPr>
          <a:xfrm>
            <a:off x="922565" y="4815508"/>
            <a:ext cx="10131878" cy="584775"/>
          </a:xfrm>
          <a:prstGeom prst="rect">
            <a:avLst/>
          </a:prstGeom>
          <a:noFill/>
        </p:spPr>
        <p:txBody>
          <a:bodyPr wrap="square">
            <a:spAutoFit/>
          </a:bodyPr>
          <a:lstStyle/>
          <a:p>
            <a:r>
              <a:rPr lang="en-US" sz="1600" b="1" dirty="0">
                <a:solidFill>
                  <a:srgbClr val="000000"/>
                </a:solidFill>
                <a:latin typeface="Arial"/>
              </a:rPr>
              <a:t>The aim for the Rural Policy Framework for NI is</a:t>
            </a:r>
            <a:r>
              <a:rPr lang="en-US" sz="1600" dirty="0">
                <a:solidFill>
                  <a:srgbClr val="000000"/>
                </a:solidFill>
                <a:latin typeface="Arial"/>
              </a:rPr>
              <a:t>: To create a rural community where people want to live, work and be active in a sustainable and environmentally responsible way.</a:t>
            </a:r>
            <a:endParaRPr lang="en-GB" sz="1600" dirty="0">
              <a:solidFill>
                <a:srgbClr val="000000"/>
              </a:solidFill>
              <a:latin typeface="Arial"/>
            </a:endParaRPr>
          </a:p>
        </p:txBody>
      </p:sp>
    </p:spTree>
    <p:extLst>
      <p:ext uri="{BB962C8B-B14F-4D97-AF65-F5344CB8AC3E}">
        <p14:creationId xmlns:p14="http://schemas.microsoft.com/office/powerpoint/2010/main" val="1553856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021043" y="1273628"/>
            <a:ext cx="8485955" cy="3980913"/>
          </a:xfrm>
        </p:spPr>
        <p:txBody>
          <a:bodyPr/>
          <a:lstStyle/>
          <a:p>
            <a:pPr marL="0" indent="0" algn="ctr" eaLnBrk="1" hangingPunct="1">
              <a:lnSpc>
                <a:spcPct val="90000"/>
              </a:lnSpc>
            </a:pPr>
            <a:r>
              <a:rPr lang="en-GB" sz="2800" dirty="0">
                <a:solidFill>
                  <a:srgbClr val="142062"/>
                </a:solidFill>
              </a:rPr>
              <a:t>To improve connectivity between rural and urban areas</a:t>
            </a:r>
          </a:p>
          <a:p>
            <a:pPr marL="0" indent="0" eaLnBrk="1" hangingPunct="1">
              <a:lnSpc>
                <a:spcPct val="90000"/>
              </a:lnSpc>
            </a:pPr>
            <a:endParaRPr lang="en-GB" sz="4800" b="1" dirty="0"/>
          </a:p>
          <a:p>
            <a:pPr marL="0" indent="0" eaLnBrk="1" hangingPunct="1">
              <a:lnSpc>
                <a:spcPct val="90000"/>
              </a:lnSpc>
            </a:pPr>
            <a:endParaRPr lang="en-GB" sz="4800" b="1" dirty="0"/>
          </a:p>
        </p:txBody>
      </p:sp>
      <p:sp>
        <p:nvSpPr>
          <p:cNvPr id="6" name="Title 3">
            <a:extLst>
              <a:ext uri="{FF2B5EF4-FFF2-40B4-BE49-F238E27FC236}">
                <a16:creationId xmlns:a16="http://schemas.microsoft.com/office/drawing/2014/main" id="{511A519B-B3E6-419A-9BF7-17B1842C5A29}"/>
              </a:ext>
            </a:extLst>
          </p:cNvPr>
          <p:cNvSpPr txBox="1">
            <a:spLocks/>
          </p:cNvSpPr>
          <p:nvPr/>
        </p:nvSpPr>
        <p:spPr bwMode="auto">
          <a:xfrm>
            <a:off x="1524000" y="0"/>
            <a:ext cx="9144001" cy="1192696"/>
          </a:xfrm>
          <a:prstGeom prst="rect">
            <a:avLst/>
          </a:prstGeom>
          <a:solidFill>
            <a:srgbClr val="00B05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r>
              <a:rPr lang="en-GB" sz="3600" kern="0" dirty="0">
                <a:latin typeface="Arial"/>
              </a:rPr>
              <a:t>Thematic Pillar 5 - Connectivity</a:t>
            </a:r>
          </a:p>
        </p:txBody>
      </p:sp>
      <p:pic>
        <p:nvPicPr>
          <p:cNvPr id="4" name="Picture 3"/>
          <p:cNvPicPr>
            <a:picLocks noChangeAspect="1"/>
          </p:cNvPicPr>
          <p:nvPr/>
        </p:nvPicPr>
        <p:blipFill>
          <a:blip r:embed="rId3"/>
          <a:stretch>
            <a:fillRect/>
          </a:stretch>
        </p:blipFill>
        <p:spPr>
          <a:xfrm>
            <a:off x="5143309" y="2366304"/>
            <a:ext cx="2241421" cy="249635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607166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BD3CA6B-E543-45D9-BAE8-426D38025D9C}"/>
              </a:ext>
            </a:extLst>
          </p:cNvPr>
          <p:cNvSpPr txBox="1">
            <a:spLocks/>
          </p:cNvSpPr>
          <p:nvPr/>
        </p:nvSpPr>
        <p:spPr bwMode="auto">
          <a:xfrm>
            <a:off x="1524000" y="0"/>
            <a:ext cx="9144000" cy="1192696"/>
          </a:xfrm>
          <a:prstGeom prst="rect">
            <a:avLst/>
          </a:prstGeom>
          <a:solidFill>
            <a:srgbClr val="00B05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r>
              <a:rPr lang="en-GB" sz="3600" dirty="0">
                <a:latin typeface="Arial"/>
              </a:rPr>
              <a:t>Key Findings</a:t>
            </a:r>
          </a:p>
        </p:txBody>
      </p:sp>
      <p:sp>
        <p:nvSpPr>
          <p:cNvPr id="5" name="Content Placeholder 2"/>
          <p:cNvSpPr>
            <a:spLocks noGrp="1"/>
          </p:cNvSpPr>
          <p:nvPr>
            <p:ph idx="1"/>
          </p:nvPr>
        </p:nvSpPr>
        <p:spPr>
          <a:xfrm>
            <a:off x="938893" y="1298121"/>
            <a:ext cx="10344150" cy="4033157"/>
          </a:xfrm>
        </p:spPr>
        <p:txBody>
          <a:bodyPr numCol="2"/>
          <a:lstStyle/>
          <a:p>
            <a:pPr>
              <a:buFont typeface="Arial" panose="020B0604020202020204" pitchFamily="34" charset="0"/>
              <a:buChar char="•"/>
            </a:pPr>
            <a:endParaRPr lang="en-GB" sz="2000" dirty="0">
              <a:solidFill>
                <a:srgbClr val="142062"/>
              </a:solidFill>
            </a:endParaRPr>
          </a:p>
          <a:p>
            <a:pPr>
              <a:buFont typeface="Arial" panose="020B0604020202020204" pitchFamily="34" charset="0"/>
              <a:buChar char="•"/>
            </a:pPr>
            <a:endParaRPr lang="en-GB" sz="2400" dirty="0">
              <a:solidFill>
                <a:srgbClr val="142062"/>
              </a:solidFill>
            </a:endParaRPr>
          </a:p>
          <a:p>
            <a:pPr>
              <a:buFont typeface="Arial" panose="020B0604020202020204" pitchFamily="34" charset="0"/>
              <a:buChar char="•"/>
            </a:pPr>
            <a:endParaRPr lang="en-GB" sz="2400" dirty="0">
              <a:solidFill>
                <a:srgbClr val="142062"/>
              </a:solidFill>
            </a:endParaRPr>
          </a:p>
          <a:p>
            <a:pPr marL="0" indent="0"/>
            <a:endParaRPr lang="en-GB" sz="2400" dirty="0">
              <a:solidFill>
                <a:srgbClr val="142062"/>
              </a:solidFill>
            </a:endParaRPr>
          </a:p>
          <a:p>
            <a:pPr>
              <a:spcBef>
                <a:spcPts val="0"/>
              </a:spcBef>
              <a:spcAft>
                <a:spcPts val="600"/>
              </a:spcAft>
              <a:buFont typeface="Arial" panose="020B0604020202020204" pitchFamily="34" charset="0"/>
              <a:buChar char="•"/>
            </a:pPr>
            <a:r>
              <a:rPr lang="en-GB" sz="2400" dirty="0">
                <a:solidFill>
                  <a:srgbClr val="142062"/>
                </a:solidFill>
              </a:rPr>
              <a:t>Less commuting will lead to a reduction in carbon emissions</a:t>
            </a:r>
          </a:p>
          <a:p>
            <a:pPr>
              <a:spcBef>
                <a:spcPts val="0"/>
              </a:spcBef>
              <a:spcAft>
                <a:spcPts val="600"/>
              </a:spcAft>
              <a:buFont typeface="Arial" panose="020B0604020202020204" pitchFamily="34" charset="0"/>
              <a:buChar char="•"/>
            </a:pPr>
            <a:r>
              <a:rPr lang="en-GB" sz="2400" dirty="0">
                <a:solidFill>
                  <a:srgbClr val="142062"/>
                </a:solidFill>
              </a:rPr>
              <a:t>Infrastructure can enhance employment &amp; education opportunities.</a:t>
            </a:r>
          </a:p>
          <a:p>
            <a:pPr>
              <a:buFont typeface="Arial" panose="020B0604020202020204" pitchFamily="34" charset="0"/>
              <a:buChar char="•"/>
            </a:pPr>
            <a:endParaRPr lang="en-GB" sz="2400" dirty="0">
              <a:solidFill>
                <a:srgbClr val="142062"/>
              </a:solidFill>
            </a:endParaRPr>
          </a:p>
          <a:p>
            <a:pPr>
              <a:buFont typeface="Arial" panose="020B0604020202020204" pitchFamily="34" charset="0"/>
              <a:buChar char="•"/>
            </a:pPr>
            <a:endParaRPr lang="en-GB" sz="2400" dirty="0">
              <a:solidFill>
                <a:srgbClr val="142062"/>
              </a:solidFill>
            </a:endParaRPr>
          </a:p>
          <a:p>
            <a:pPr marL="0" indent="0"/>
            <a:endParaRPr lang="en-GB" sz="2400" dirty="0">
              <a:solidFill>
                <a:srgbClr val="142062"/>
              </a:solidFill>
            </a:endParaRPr>
          </a:p>
          <a:p>
            <a:pPr>
              <a:spcBef>
                <a:spcPts val="0"/>
              </a:spcBef>
              <a:spcAft>
                <a:spcPts val="600"/>
              </a:spcAft>
              <a:buFont typeface="Arial" panose="020B0604020202020204" pitchFamily="34" charset="0"/>
              <a:buChar char="•"/>
            </a:pPr>
            <a:r>
              <a:rPr lang="en-GB" sz="2400" dirty="0">
                <a:solidFill>
                  <a:srgbClr val="142062"/>
                </a:solidFill>
              </a:rPr>
              <a:t>Remote working could lead to improvements in quality of life &amp; health</a:t>
            </a:r>
          </a:p>
          <a:p>
            <a:pPr>
              <a:spcBef>
                <a:spcPts val="0"/>
              </a:spcBef>
              <a:spcAft>
                <a:spcPts val="600"/>
              </a:spcAft>
              <a:buFont typeface="Arial" panose="020B0604020202020204" pitchFamily="34" charset="0"/>
              <a:buChar char="•"/>
            </a:pPr>
            <a:r>
              <a:rPr lang="en-GB" sz="2400" dirty="0">
                <a:solidFill>
                  <a:srgbClr val="142062"/>
                </a:solidFill>
              </a:rPr>
              <a:t>Population growth projections will put further pressure on limited infrastructure</a:t>
            </a:r>
          </a:p>
          <a:p>
            <a:pPr>
              <a:spcBef>
                <a:spcPts val="0"/>
              </a:spcBef>
              <a:spcAft>
                <a:spcPts val="600"/>
              </a:spcAft>
              <a:buFont typeface="Arial" panose="020B0604020202020204" pitchFamily="34" charset="0"/>
              <a:buChar char="•"/>
            </a:pPr>
            <a:r>
              <a:rPr lang="en-GB" sz="2400" dirty="0">
                <a:solidFill>
                  <a:srgbClr val="142062"/>
                </a:solidFill>
              </a:rPr>
              <a:t>Quality services need to be available within a reasonable travel time</a:t>
            </a:r>
          </a:p>
          <a:p>
            <a:pPr marL="0" indent="0"/>
            <a:endParaRPr lang="en-GB" sz="2400" dirty="0">
              <a:solidFill>
                <a:srgbClr val="142062"/>
              </a:solidFill>
            </a:endParaRPr>
          </a:p>
          <a:p>
            <a:pPr>
              <a:buFont typeface="Arial" panose="020B0604020202020204" pitchFamily="34" charset="0"/>
              <a:buChar char="•"/>
            </a:pPr>
            <a:endParaRPr lang="en-GB" dirty="0">
              <a:solidFill>
                <a:srgbClr val="142062"/>
              </a:solidFill>
            </a:endParaRPr>
          </a:p>
          <a:p>
            <a:pPr>
              <a:buFont typeface="Arial" panose="020B0604020202020204" pitchFamily="34" charset="0"/>
              <a:buChar char="•"/>
            </a:pPr>
            <a:endParaRPr lang="en-GB" dirty="0">
              <a:solidFill>
                <a:srgbClr val="142062"/>
              </a:solidFill>
            </a:endParaRPr>
          </a:p>
          <a:p>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636" y="1055521"/>
            <a:ext cx="2732314" cy="18215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97265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F1B47638-C590-4A23-BF68-12E1EEB02940}"/>
              </a:ext>
            </a:extLst>
          </p:cNvPr>
          <p:cNvSpPr txBox="1">
            <a:spLocks/>
          </p:cNvSpPr>
          <p:nvPr/>
        </p:nvSpPr>
        <p:spPr bwMode="auto">
          <a:xfrm>
            <a:off x="1524000" y="0"/>
            <a:ext cx="9144000" cy="1192696"/>
          </a:xfrm>
          <a:prstGeom prst="rect">
            <a:avLst/>
          </a:prstGeom>
          <a:solidFill>
            <a:srgbClr val="00B05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a:lstStyle>
          <a:p>
            <a:pPr algn="ctr"/>
            <a:r>
              <a:rPr lang="en-GB" sz="3600" dirty="0">
                <a:latin typeface="Arial"/>
              </a:rPr>
              <a:t>Priority Interventions</a:t>
            </a:r>
          </a:p>
        </p:txBody>
      </p:sp>
      <p:graphicFrame>
        <p:nvGraphicFramePr>
          <p:cNvPr id="4" name="Diagram 3"/>
          <p:cNvGraphicFramePr/>
          <p:nvPr>
            <p:extLst>
              <p:ext uri="{D42A27DB-BD31-4B8C-83A1-F6EECF244321}">
                <p14:modId xmlns:p14="http://schemas.microsoft.com/office/powerpoint/2010/main" val="913662995"/>
              </p:ext>
            </p:extLst>
          </p:nvPr>
        </p:nvGraphicFramePr>
        <p:xfrm>
          <a:off x="1375682" y="709613"/>
          <a:ext cx="973455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1570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68071-E437-4AF1-847A-330999A848ED}"/>
              </a:ext>
            </a:extLst>
          </p:cNvPr>
          <p:cNvSpPr>
            <a:spLocks noGrp="1"/>
          </p:cNvSpPr>
          <p:nvPr>
            <p:ph type="title"/>
          </p:nvPr>
        </p:nvSpPr>
        <p:spPr>
          <a:xfrm>
            <a:off x="1524000" y="0"/>
            <a:ext cx="9144000" cy="1192696"/>
          </a:xfrm>
          <a:solidFill>
            <a:srgbClr val="00B050"/>
          </a:solidFill>
        </p:spPr>
        <p:txBody>
          <a:bodyPr/>
          <a:lstStyle/>
          <a:p>
            <a:pPr algn="ctr"/>
            <a:r>
              <a:rPr lang="en-GB" sz="3600" dirty="0"/>
              <a:t>Programme for Government Outcomes</a:t>
            </a:r>
          </a:p>
        </p:txBody>
      </p:sp>
      <p:sp>
        <p:nvSpPr>
          <p:cNvPr id="7" name="Rectangle 3"/>
          <p:cNvSpPr txBox="1">
            <a:spLocks noChangeArrowheads="1"/>
          </p:cNvSpPr>
          <p:nvPr/>
        </p:nvSpPr>
        <p:spPr bwMode="auto">
          <a:xfrm>
            <a:off x="1143000" y="1330778"/>
            <a:ext cx="9993086" cy="4542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eaLnBrk="1" hangingPunct="1">
              <a:spcBef>
                <a:spcPts val="0"/>
              </a:spcBef>
              <a:spcAft>
                <a:spcPts val="1800"/>
              </a:spcAft>
              <a:buFont typeface="Arial" panose="020B0604020202020204" pitchFamily="34" charset="0"/>
              <a:buChar char="•"/>
            </a:pPr>
            <a:r>
              <a:rPr lang="en-GB" sz="2400" b="1" kern="0" dirty="0">
                <a:solidFill>
                  <a:srgbClr val="142062"/>
                </a:solidFill>
                <a:latin typeface="Arial"/>
              </a:rPr>
              <a:t>Outcome 1: </a:t>
            </a:r>
            <a:r>
              <a:rPr lang="en-GB" sz="2400" kern="0" dirty="0">
                <a:solidFill>
                  <a:srgbClr val="142062"/>
                </a:solidFill>
                <a:latin typeface="Arial"/>
              </a:rPr>
              <a:t>We prosper through a strong, competitive, regionally balanced economy</a:t>
            </a:r>
          </a:p>
          <a:p>
            <a:pPr eaLnBrk="1" hangingPunct="1">
              <a:spcBef>
                <a:spcPts val="0"/>
              </a:spcBef>
              <a:spcAft>
                <a:spcPts val="1800"/>
              </a:spcAft>
              <a:buFont typeface="Arial" panose="020B0604020202020204" pitchFamily="34" charset="0"/>
              <a:buChar char="•"/>
            </a:pPr>
            <a:r>
              <a:rPr lang="en-GB" sz="2400" b="1" kern="0" dirty="0">
                <a:solidFill>
                  <a:srgbClr val="142062"/>
                </a:solidFill>
                <a:latin typeface="Arial"/>
              </a:rPr>
              <a:t>Outcome 2: </a:t>
            </a:r>
            <a:r>
              <a:rPr lang="en-GB" sz="2400" kern="0" dirty="0">
                <a:solidFill>
                  <a:srgbClr val="142062"/>
                </a:solidFill>
                <a:latin typeface="Arial"/>
              </a:rPr>
              <a:t>We live and work sustainably – protecting the environment</a:t>
            </a:r>
          </a:p>
          <a:p>
            <a:pPr eaLnBrk="1" hangingPunct="1">
              <a:spcBef>
                <a:spcPts val="0"/>
              </a:spcBef>
              <a:spcAft>
                <a:spcPts val="1800"/>
              </a:spcAft>
              <a:buFont typeface="Arial" panose="020B0604020202020204" pitchFamily="34" charset="0"/>
              <a:buChar char="•"/>
            </a:pPr>
            <a:r>
              <a:rPr lang="en-GB" sz="2400" b="1" kern="0" dirty="0">
                <a:solidFill>
                  <a:srgbClr val="142062"/>
                </a:solidFill>
                <a:latin typeface="Arial"/>
              </a:rPr>
              <a:t>Outcome 3</a:t>
            </a:r>
            <a:r>
              <a:rPr lang="en-GB" sz="2400" kern="0" dirty="0">
                <a:solidFill>
                  <a:srgbClr val="142062"/>
                </a:solidFill>
                <a:latin typeface="Arial"/>
              </a:rPr>
              <a:t>: We have a more equal society</a:t>
            </a:r>
          </a:p>
          <a:p>
            <a:pPr eaLnBrk="1" hangingPunct="1">
              <a:spcBef>
                <a:spcPts val="0"/>
              </a:spcBef>
              <a:spcAft>
                <a:spcPts val="1800"/>
              </a:spcAft>
              <a:buFont typeface="Arial" panose="020B0604020202020204" pitchFamily="34" charset="0"/>
              <a:buChar char="•"/>
            </a:pPr>
            <a:r>
              <a:rPr lang="en-GB" sz="2400" b="1" kern="0" dirty="0">
                <a:solidFill>
                  <a:srgbClr val="142062"/>
                </a:solidFill>
                <a:latin typeface="Arial"/>
              </a:rPr>
              <a:t>Outcome 11</a:t>
            </a:r>
            <a:r>
              <a:rPr lang="en-GB" sz="2400" kern="0" dirty="0">
                <a:solidFill>
                  <a:srgbClr val="142062"/>
                </a:solidFill>
                <a:latin typeface="Arial"/>
              </a:rPr>
              <a:t>: We connect people and opportunities through our infrastructure</a:t>
            </a:r>
          </a:p>
          <a:p>
            <a:pPr eaLnBrk="1" hangingPunct="1">
              <a:lnSpc>
                <a:spcPct val="150000"/>
              </a:lnSpc>
              <a:buFont typeface="Arial" panose="020B0604020202020204" pitchFamily="34" charset="0"/>
              <a:buChar char="•"/>
            </a:pPr>
            <a:endParaRPr lang="en-GB" kern="0" dirty="0">
              <a:solidFill>
                <a:srgbClr val="000000"/>
              </a:solidFill>
              <a:latin typeface="Arial"/>
            </a:endParaRPr>
          </a:p>
        </p:txBody>
      </p:sp>
    </p:spTree>
    <p:extLst>
      <p:ext uri="{BB962C8B-B14F-4D97-AF65-F5344CB8AC3E}">
        <p14:creationId xmlns:p14="http://schemas.microsoft.com/office/powerpoint/2010/main" val="4006443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3265714" y="1680438"/>
            <a:ext cx="8033656"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4472C4">
                    <a:lumMod val="75000"/>
                  </a:srgbClr>
                </a:solidFill>
                <a:latin typeface="Arial Black" panose="020B0A04020102020204" pitchFamily="34" charset="0"/>
              </a:rPr>
              <a:t>Smart Towns and Villages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Overview of Area 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75000"/>
                  </a:srgbClr>
                </a:solidFill>
                <a:latin typeface="Arial Black" panose="020B0A04020102020204" pitchFamily="34" charset="0"/>
              </a:rPr>
              <a:t>Dr Paul Cowie</a:t>
            </a:r>
            <a:endParaRPr kumimoji="0" lang="en-GB"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2954691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143000" y="427241"/>
            <a:ext cx="100880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Smart Towns and Villages</a:t>
            </a:r>
            <a:endPar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2">
            <a:extLst>
              <a:ext uri="{FF2B5EF4-FFF2-40B4-BE49-F238E27FC236}">
                <a16:creationId xmlns:a16="http://schemas.microsoft.com/office/drawing/2014/main" id="{FACA8854-0A03-D747-283C-4BB420C3B33E}"/>
              </a:ext>
            </a:extLst>
          </p:cNvPr>
          <p:cNvSpPr txBox="1">
            <a:spLocks/>
          </p:cNvSpPr>
          <p:nvPr/>
        </p:nvSpPr>
        <p:spPr bwMode="auto">
          <a:xfrm>
            <a:off x="1074197" y="1226548"/>
            <a:ext cx="9931260" cy="50806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Specific Objective</a:t>
            </a:r>
          </a:p>
          <a:p>
            <a:pPr marL="0" indent="0" algn="ctr">
              <a:lnSpc>
                <a:spcPct val="150000"/>
              </a:lnSpc>
              <a:buNone/>
              <a:defRPr/>
            </a:pPr>
            <a:r>
              <a:rPr lang="en-GB" sz="2000" i="1" dirty="0">
                <a:solidFill>
                  <a:sysClr val="windowText" lastClr="000000">
                    <a:lumMod val="75000"/>
                    <a:lumOff val="25000"/>
                  </a:sysClr>
                </a:solidFill>
                <a:latin typeface="Arial Nova" panose="020B0604020202020204" pitchFamily="34" charset="0"/>
                <a:cs typeface="Arial"/>
              </a:rPr>
              <a:t>“Support economic and social development using Information Communication Technology (ICT) to deliver outcomes in target areas, particularly those of a rural nature, leading to the creation of a more cohesive community”.</a:t>
            </a:r>
          </a:p>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S PGothic" pitchFamily="34" charset="-128"/>
                <a:cs typeface="+mn-cs"/>
              </a:rPr>
              <a:t>Resulting in:</a:t>
            </a:r>
          </a:p>
          <a:p>
            <a:pPr marL="0" marR="0" lvl="0" indent="0" algn="ctr" defTabSz="457200" rtl="0" eaLnBrk="1" fontAlgn="base" latinLnBrk="0" hangingPunct="1">
              <a:lnSpc>
                <a:spcPct val="150000"/>
              </a:lnSpc>
              <a:spcBef>
                <a:spcPct val="20000"/>
              </a:spcBef>
              <a:spcAft>
                <a:spcPct val="0"/>
              </a:spcAft>
              <a:buClrTx/>
              <a:buSzTx/>
              <a:buFont typeface="Arial" pitchFamily="34" charset="0"/>
              <a:buNone/>
              <a:tabLst/>
              <a:defRPr/>
            </a:pPr>
            <a:r>
              <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a:t>
            </a:r>
            <a:r>
              <a:rPr lang="en-GB" sz="2000" i="1" dirty="0">
                <a:solidFill>
                  <a:sysClr val="windowText" lastClr="000000">
                    <a:lumMod val="75000"/>
                    <a:lumOff val="25000"/>
                  </a:sysClr>
                </a:solidFill>
                <a:latin typeface="Arial Nova" panose="020B0604020202020204" pitchFamily="34" charset="0"/>
                <a:cs typeface="Arial"/>
              </a:rPr>
              <a:t>More citizens and communities accessing and utilising Information Communications Technology (ICT) to enhance social service deliver and economic development</a:t>
            </a:r>
            <a:r>
              <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604020202020204" pitchFamily="34" charset="0"/>
                <a:ea typeface="MS PGothic" pitchFamily="34" charset="-128"/>
                <a:cs typeface="Arial"/>
              </a:rPr>
              <a:t>.”</a:t>
            </a:r>
            <a:endParaRPr kumimoji="0" lang="en-GB" sz="2000" b="0" i="1" u="none" strike="noStrike" kern="1200" cap="none" spc="0" normalizeH="0" baseline="0" noProof="0" dirty="0">
              <a:ln>
                <a:noFill/>
              </a:ln>
              <a:solidFill>
                <a:sysClr val="windowText" lastClr="000000">
                  <a:lumMod val="75000"/>
                  <a:lumOff val="25000"/>
                </a:sysClr>
              </a:solidFill>
              <a:effectLst/>
              <a:uLnTx/>
              <a:uFillTx/>
              <a:latin typeface="Arial Nova" panose="020B0504020202020204" pitchFamily="34" charset="0"/>
              <a:ea typeface="MS PGothic" pitchFamily="34" charset="-128"/>
              <a:cs typeface="Arial"/>
            </a:endParaRPr>
          </a:p>
        </p:txBody>
      </p:sp>
    </p:spTree>
    <p:extLst>
      <p:ext uri="{BB962C8B-B14F-4D97-AF65-F5344CB8AC3E}">
        <p14:creationId xmlns:p14="http://schemas.microsoft.com/office/powerpoint/2010/main" val="3610985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C83E1A8-F11E-B040-3623-9733EB7A01EC}"/>
              </a:ext>
            </a:extLst>
          </p:cNvPr>
          <p:cNvPicPr>
            <a:picLocks noGrp="1" noChangeAspect="1"/>
          </p:cNvPicPr>
          <p:nvPr>
            <p:ph sz="half" idx="2"/>
          </p:nvPr>
        </p:nvPicPr>
        <p:blipFill>
          <a:blip r:embed="rId2"/>
          <a:stretch>
            <a:fillRect/>
          </a:stretch>
        </p:blipFill>
        <p:spPr>
          <a:xfrm>
            <a:off x="7242856" y="0"/>
            <a:ext cx="5087937" cy="6852439"/>
          </a:xfrm>
          <a:prstGeom prst="rect">
            <a:avLst/>
          </a:prstGeom>
          <a:noFill/>
        </p:spPr>
      </p:pic>
      <p:sp>
        <p:nvSpPr>
          <p:cNvPr id="2" name="Text Placeholder 1">
            <a:extLst>
              <a:ext uri="{FF2B5EF4-FFF2-40B4-BE49-F238E27FC236}">
                <a16:creationId xmlns:a16="http://schemas.microsoft.com/office/drawing/2014/main" id="{E0F3E5C0-3646-649C-4900-34874244E169}"/>
              </a:ext>
            </a:extLst>
          </p:cNvPr>
          <p:cNvSpPr>
            <a:spLocks noGrp="1"/>
          </p:cNvSpPr>
          <p:nvPr>
            <p:ph type="body" sz="quarter" idx="11"/>
          </p:nvPr>
        </p:nvSpPr>
        <p:spPr>
          <a:xfrm>
            <a:off x="547007" y="904197"/>
            <a:ext cx="6339164" cy="828675"/>
          </a:xfrm>
        </p:spPr>
        <p:txBody>
          <a:bodyPr>
            <a:normAutofit/>
          </a:bodyPr>
          <a:lstStyle/>
          <a:p>
            <a:pPr>
              <a:spcAft>
                <a:spcPts val="600"/>
              </a:spcAft>
            </a:pPr>
            <a:r>
              <a:rPr lang="en-US" sz="2000" dirty="0">
                <a:latin typeface="Arial Nova" panose="020B0504020202020204" pitchFamily="34" charset="0"/>
              </a:rPr>
              <a:t>WHAT DOES SMART TOWNS AND VILLAGES </a:t>
            </a:r>
            <a:br>
              <a:rPr lang="en-US" sz="2000" dirty="0">
                <a:latin typeface="Arial Nova" panose="020B0504020202020204" pitchFamily="34" charset="0"/>
              </a:rPr>
            </a:br>
            <a:r>
              <a:rPr lang="en-US" sz="2000" dirty="0">
                <a:latin typeface="Arial Nova" panose="020B0504020202020204" pitchFamily="34" charset="0"/>
              </a:rPr>
              <a:t>SEEK TO ACHIEVE?</a:t>
            </a:r>
            <a:endParaRPr lang="en-GB" sz="2000" dirty="0">
              <a:latin typeface="Arial Nova" panose="020B0504020202020204" pitchFamily="34" charset="0"/>
            </a:endParaRPr>
          </a:p>
        </p:txBody>
      </p:sp>
      <p:sp>
        <p:nvSpPr>
          <p:cNvPr id="3" name="Text Placeholder 2">
            <a:extLst>
              <a:ext uri="{FF2B5EF4-FFF2-40B4-BE49-F238E27FC236}">
                <a16:creationId xmlns:a16="http://schemas.microsoft.com/office/drawing/2014/main" id="{AC1FDEDB-1AA3-5E6A-AD95-CB5C8ECEB7E7}"/>
              </a:ext>
            </a:extLst>
          </p:cNvPr>
          <p:cNvSpPr>
            <a:spLocks noGrp="1"/>
          </p:cNvSpPr>
          <p:nvPr>
            <p:ph type="body" sz="quarter" idx="12"/>
          </p:nvPr>
        </p:nvSpPr>
        <p:spPr>
          <a:xfrm>
            <a:off x="547006" y="1732872"/>
            <a:ext cx="6262007" cy="3959225"/>
          </a:xfrm>
        </p:spPr>
        <p:txBody>
          <a:bodyPr numCol="1">
            <a:noAutofit/>
          </a:bodyPr>
          <a:lstStyle/>
          <a:p>
            <a:pPr>
              <a:lnSpc>
                <a:spcPct val="100000"/>
              </a:lnSpc>
              <a:spcAft>
                <a:spcPts val="1800"/>
              </a:spcAft>
            </a:pPr>
            <a:r>
              <a:rPr lang="en-GB" sz="2000" dirty="0">
                <a:latin typeface="Arial Nova" panose="020B0504020202020204" pitchFamily="34" charset="0"/>
              </a:rPr>
              <a:t>This investment area is </a:t>
            </a:r>
            <a:r>
              <a:rPr lang="en-US" sz="2000" dirty="0">
                <a:latin typeface="Arial Nova" panose="020B0504020202020204" pitchFamily="34" charset="0"/>
              </a:rPr>
              <a:t>an area in which collaborative cross border approaches are proven to deliver considerable benefits to the citizen and the </a:t>
            </a:r>
            <a:r>
              <a:rPr lang="en-US" sz="2000" dirty="0" err="1">
                <a:latin typeface="Arial Nova" panose="020B0504020202020204" pitchFamily="34" charset="0"/>
              </a:rPr>
              <a:t>Programme</a:t>
            </a:r>
            <a:r>
              <a:rPr lang="en-US" sz="2000" dirty="0">
                <a:latin typeface="Arial Nova" panose="020B0504020202020204" pitchFamily="34" charset="0"/>
              </a:rPr>
              <a:t> area.</a:t>
            </a:r>
            <a:endParaRPr lang="en-GB" sz="2000" dirty="0">
              <a:latin typeface="Arial Nova" panose="020B0504020202020204" pitchFamily="34" charset="0"/>
            </a:endParaRPr>
          </a:p>
          <a:p>
            <a:pPr>
              <a:lnSpc>
                <a:spcPct val="100000"/>
              </a:lnSpc>
              <a:spcAft>
                <a:spcPts val="1800"/>
              </a:spcAft>
            </a:pPr>
            <a:r>
              <a:rPr lang="en-GB" sz="2000" b="1" dirty="0">
                <a:latin typeface="Arial Nova" panose="020B0504020202020204" pitchFamily="34" charset="0"/>
              </a:rPr>
              <a:t>How?</a:t>
            </a:r>
          </a:p>
          <a:p>
            <a:pPr>
              <a:lnSpc>
                <a:spcPct val="100000"/>
              </a:lnSpc>
              <a:spcAft>
                <a:spcPts val="1800"/>
              </a:spcAft>
            </a:pPr>
            <a:r>
              <a:rPr lang="en-GB" sz="2000" dirty="0">
                <a:latin typeface="Arial Nova" panose="020B0504020202020204" pitchFamily="34" charset="0"/>
              </a:rPr>
              <a:t>Through working with a range of  stakeholders to development smart solutions to challenges facing rural communities.</a:t>
            </a:r>
          </a:p>
          <a:p>
            <a:pPr>
              <a:lnSpc>
                <a:spcPct val="100000"/>
              </a:lnSpc>
              <a:spcAft>
                <a:spcPts val="1800"/>
              </a:spcAft>
            </a:pPr>
            <a:r>
              <a:rPr lang="en-GB" sz="2000" dirty="0">
                <a:latin typeface="Arial Nova" panose="020B0504020202020204" pitchFamily="34" charset="0"/>
              </a:rPr>
              <a:t>This should </a:t>
            </a:r>
            <a:r>
              <a:rPr kumimoji="0" lang="en-US" sz="2000" b="0" i="0" u="none" strike="noStrike" kern="1200" cap="none" spc="0" normalizeH="0" baseline="0" noProof="0" dirty="0">
                <a:ln>
                  <a:noFill/>
                </a:ln>
                <a:effectLst/>
                <a:uLnTx/>
                <a:uFillTx/>
                <a:latin typeface="Arial Nova" panose="020B0504020202020204" pitchFamily="34" charset="0"/>
              </a:rPr>
              <a:t>build upon existing collaborative relationships and services on a cross-border basis</a:t>
            </a:r>
            <a:r>
              <a:rPr lang="en-GB" sz="2000" dirty="0">
                <a:latin typeface="Arial Nova" panose="020B0504020202020204" pitchFamily="34" charset="0"/>
              </a:rPr>
              <a:t> </a:t>
            </a:r>
          </a:p>
        </p:txBody>
      </p:sp>
      <p:sp>
        <p:nvSpPr>
          <p:cNvPr id="5" name="Text Placeholder 4">
            <a:extLst>
              <a:ext uri="{FF2B5EF4-FFF2-40B4-BE49-F238E27FC236}">
                <a16:creationId xmlns:a16="http://schemas.microsoft.com/office/drawing/2014/main" id="{1D90F743-8234-C7DE-2FD7-286FC568CE7A}"/>
              </a:ext>
            </a:extLst>
          </p:cNvPr>
          <p:cNvSpPr>
            <a:spLocks noGrp="1"/>
          </p:cNvSpPr>
          <p:nvPr>
            <p:ph type="body" sz="quarter" idx="10"/>
          </p:nvPr>
        </p:nvSpPr>
        <p:spPr>
          <a:xfrm>
            <a:off x="547007" y="264576"/>
            <a:ext cx="7287014" cy="792163"/>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spTree>
    <p:extLst>
      <p:ext uri="{BB962C8B-B14F-4D97-AF65-F5344CB8AC3E}">
        <p14:creationId xmlns:p14="http://schemas.microsoft.com/office/powerpoint/2010/main" val="1040775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82D0C74-A3AB-AD17-B000-716180869B30}"/>
              </a:ext>
            </a:extLst>
          </p:cNvPr>
          <p:cNvPicPr>
            <a:picLocks noGrp="1" noChangeAspect="1"/>
          </p:cNvPicPr>
          <p:nvPr>
            <p:ph sz="half" idx="2"/>
          </p:nvPr>
        </p:nvPicPr>
        <p:blipFill rotWithShape="1">
          <a:blip r:embed="rId2"/>
          <a:srcRect r="1409"/>
          <a:stretch/>
        </p:blipFill>
        <p:spPr>
          <a:xfrm>
            <a:off x="7104063" y="10"/>
            <a:ext cx="5087937" cy="6857990"/>
          </a:xfrm>
          <a:prstGeom prst="rect">
            <a:avLst/>
          </a:prstGeom>
          <a:noFill/>
        </p:spPr>
      </p:pic>
      <p:sp>
        <p:nvSpPr>
          <p:cNvPr id="7" name="Text Placeholder 6">
            <a:extLst>
              <a:ext uri="{FF2B5EF4-FFF2-40B4-BE49-F238E27FC236}">
                <a16:creationId xmlns:a16="http://schemas.microsoft.com/office/drawing/2014/main" id="{FCE00793-B158-E16E-91AF-008758F445B2}"/>
              </a:ext>
            </a:extLst>
          </p:cNvPr>
          <p:cNvSpPr>
            <a:spLocks noGrp="1"/>
          </p:cNvSpPr>
          <p:nvPr>
            <p:ph type="body" sz="quarter" idx="11"/>
          </p:nvPr>
        </p:nvSpPr>
        <p:spPr>
          <a:xfrm>
            <a:off x="515937" y="1284060"/>
            <a:ext cx="5508625" cy="828675"/>
          </a:xfrm>
        </p:spPr>
        <p:txBody>
          <a:bodyPr>
            <a:normAutofit/>
          </a:bodyPr>
          <a:lstStyle/>
          <a:p>
            <a:pPr>
              <a:spcAft>
                <a:spcPts val="600"/>
              </a:spcAft>
            </a:pPr>
            <a:r>
              <a:rPr lang="en-US" sz="2000" dirty="0">
                <a:latin typeface="Arial Nova" panose="020B0504020202020204" pitchFamily="34" charset="0"/>
              </a:rPr>
              <a:t>WHAT IS SMART?</a:t>
            </a:r>
            <a:endParaRPr lang="en-GB" sz="2000" dirty="0">
              <a:latin typeface="Arial Nova" panose="020B0504020202020204" pitchFamily="34" charset="0"/>
            </a:endParaRPr>
          </a:p>
        </p:txBody>
      </p:sp>
      <p:sp>
        <p:nvSpPr>
          <p:cNvPr id="3" name="Text Placeholder 2">
            <a:extLst>
              <a:ext uri="{FF2B5EF4-FFF2-40B4-BE49-F238E27FC236}">
                <a16:creationId xmlns:a16="http://schemas.microsoft.com/office/drawing/2014/main" id="{5F979184-0A51-2EEC-F72C-5A14584376CB}"/>
              </a:ext>
            </a:extLst>
          </p:cNvPr>
          <p:cNvSpPr>
            <a:spLocks noGrp="1"/>
          </p:cNvSpPr>
          <p:nvPr>
            <p:ph type="body" sz="quarter" idx="12"/>
          </p:nvPr>
        </p:nvSpPr>
        <p:spPr>
          <a:xfrm>
            <a:off x="725527" y="2076224"/>
            <a:ext cx="6168947" cy="4232502"/>
          </a:xfrm>
        </p:spPr>
        <p:txBody>
          <a:bodyPr>
            <a:normAutofit/>
          </a:bodyPr>
          <a:lstStyle/>
          <a:p>
            <a:r>
              <a:rPr lang="en-GB" sz="2000" dirty="0">
                <a:effectLst/>
                <a:latin typeface="Arial Nova" panose="020B0504020202020204" pitchFamily="34" charset="0"/>
                <a:ea typeface="Favorit" panose="02000006030000020004" pitchFamily="2" charset="0"/>
              </a:rPr>
              <a:t>Smart means using technology to enable, accelerate or support strategic goals such as economic growth, wellbeing, sustainability and cross-border relationships. This means placing technology in the service of wider societal goals and to tackle major rural challenges.   </a:t>
            </a:r>
          </a:p>
        </p:txBody>
      </p:sp>
      <p:sp>
        <p:nvSpPr>
          <p:cNvPr id="5" name="Text Placeholder 4">
            <a:extLst>
              <a:ext uri="{FF2B5EF4-FFF2-40B4-BE49-F238E27FC236}">
                <a16:creationId xmlns:a16="http://schemas.microsoft.com/office/drawing/2014/main" id="{F4E73045-5F79-25DC-AEB3-27BE03941608}"/>
              </a:ext>
            </a:extLst>
          </p:cNvPr>
          <p:cNvSpPr>
            <a:spLocks noGrp="1"/>
          </p:cNvSpPr>
          <p:nvPr>
            <p:ph type="body" sz="quarter" idx="10"/>
          </p:nvPr>
        </p:nvSpPr>
        <p:spPr>
          <a:xfrm>
            <a:off x="515937" y="549274"/>
            <a:ext cx="7380287" cy="792163"/>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cxnSp>
        <p:nvCxnSpPr>
          <p:cNvPr id="4" name="Straight Connector 3">
            <a:extLst>
              <a:ext uri="{FF2B5EF4-FFF2-40B4-BE49-F238E27FC236}">
                <a16:creationId xmlns:a16="http://schemas.microsoft.com/office/drawing/2014/main" id="{A772509A-D4E9-ED03-7558-33A8E42405DD}"/>
              </a:ext>
            </a:extLst>
          </p:cNvPr>
          <p:cNvCxnSpPr>
            <a:cxnSpLocks/>
          </p:cNvCxnSpPr>
          <p:nvPr/>
        </p:nvCxnSpPr>
        <p:spPr>
          <a:xfrm>
            <a:off x="515937" y="2190565"/>
            <a:ext cx="0" cy="247686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28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850604" y="392007"/>
            <a:ext cx="105834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Context:  How did we get here?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a:extLst>
              <a:ext uri="{FF2B5EF4-FFF2-40B4-BE49-F238E27FC236}">
                <a16:creationId xmlns:a16="http://schemas.microsoft.com/office/drawing/2014/main" id="{30A4AE9B-9859-B6B2-705B-E71EDA3F9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264" y="1567832"/>
            <a:ext cx="4226347" cy="4099809"/>
          </a:xfrm>
          <a:prstGeom prst="round2DiagRect">
            <a:avLst>
              <a:gd name="adj1" fmla="val 16667"/>
              <a:gd name="adj2" fmla="val 0"/>
            </a:avLst>
          </a:prstGeom>
          <a:ln w="88900" cap="sq">
            <a:solidFill>
              <a:srgbClr val="FFFFFF">
                <a:lumMod val="65000"/>
              </a:srgbClr>
            </a:solidFill>
            <a:miter lim="800000"/>
          </a:ln>
          <a:effectLst>
            <a:outerShdw blurRad="254000" algn="tl" rotWithShape="0">
              <a:srgbClr val="000000">
                <a:alpha val="43000"/>
              </a:srgbClr>
            </a:outerShdw>
          </a:effectLst>
        </p:spPr>
      </p:pic>
      <p:sp>
        <p:nvSpPr>
          <p:cNvPr id="4" name="Rectangle 3">
            <a:extLst>
              <a:ext uri="{FF2B5EF4-FFF2-40B4-BE49-F238E27FC236}">
                <a16:creationId xmlns:a16="http://schemas.microsoft.com/office/drawing/2014/main" id="{F529E549-3470-EEBD-CA5D-AF4F8333D49B}"/>
              </a:ext>
            </a:extLst>
          </p:cNvPr>
          <p:cNvSpPr/>
          <p:nvPr/>
        </p:nvSpPr>
        <p:spPr>
          <a:xfrm>
            <a:off x="423260" y="1551855"/>
            <a:ext cx="7017745" cy="4370427"/>
          </a:xfrm>
          <a:prstGeom prst="rect">
            <a:avLst/>
          </a:prstGeom>
          <a:solidFill>
            <a:srgbClr val="FFFFFF"/>
          </a:solidFill>
          <a:ln w="6350" cap="flat" cmpd="sng" algn="ctr">
            <a:solidFill>
              <a:srgbClr val="8E93C4"/>
            </a:solidFill>
            <a:prstDash val="solid"/>
            <a:miter lim="800000"/>
          </a:ln>
          <a:effectLst>
            <a:outerShdw blurRad="88900" sx="103000" sy="103000" algn="ctr" rotWithShape="0">
              <a:srgbClr val="8E93C4">
                <a:alpha val="33000"/>
              </a:srgbClr>
            </a:outerShdw>
          </a:effectLst>
        </p:spPr>
        <p:txBody>
          <a:bodyPr wrap="square" rIns="0" rtlCol="0" anchor="ctr">
            <a:spAutoFit/>
          </a:bodyPr>
          <a:lstStyle/>
          <a:p>
            <a:pPr marL="361950" marR="0" lvl="0" indent="-361950" algn="l" defTabSz="914400" rtl="0" eaLnBrk="1" fontAlgn="auto" latinLnBrk="0" hangingPunct="1">
              <a:spcBef>
                <a:spcPts val="60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Support of the NI Executive, the Government of Ireland, the UK Government and the European Union.</a:t>
            </a:r>
          </a:p>
          <a:p>
            <a:pPr marL="361950" marR="0" lvl="0" indent="-36195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Building upon previous PEACE &amp; INTERREG programmes. </a:t>
            </a:r>
          </a:p>
          <a:p>
            <a:pPr marL="0" marR="0" lvl="0" indent="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Renewed focus on peace and reconciliation.</a:t>
            </a:r>
          </a:p>
          <a:p>
            <a:pPr marL="361950" marR="0" lvl="0" indent="-361950" algn="l" defTabSz="914400" rtl="0" eaLnBrk="1" fontAlgn="auto" latinLnBrk="0" hangingPunct="1">
              <a:spcBef>
                <a:spcPts val="0"/>
              </a:spcBef>
              <a:spcAft>
                <a:spcPts val="2400"/>
              </a:spcAft>
              <a:buClr>
                <a:srgbClr val="FFCC00"/>
              </a:buClr>
              <a:buSzTx/>
              <a:buFont typeface="MS PGothic" panose="020B0600070205080204" pitchFamily="34" charset="-128"/>
              <a:buChar char="●"/>
              <a:tabLst/>
              <a:defRPr/>
            </a:pPr>
            <a:r>
              <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Ensuring all projects contribute to cross-border and economic and territorial development.</a:t>
            </a:r>
          </a:p>
          <a:p>
            <a:pPr marR="0" lvl="0" algn="l" defTabSz="914400" rtl="0" eaLnBrk="1" fontAlgn="auto" latinLnBrk="0" hangingPunct="1">
              <a:spcBef>
                <a:spcPts val="0"/>
              </a:spcBef>
              <a:spcAft>
                <a:spcPts val="2400"/>
              </a:spcAft>
              <a:buClr>
                <a:srgbClr val="FFCC00"/>
              </a:buClr>
              <a:buSzTx/>
              <a:tabLst/>
              <a:defRPr/>
            </a:pPr>
            <a:endParaRPr kumimoji="0" lang="en-GB" sz="22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p:txBody>
      </p:sp>
    </p:spTree>
    <p:extLst>
      <p:ext uri="{BB962C8B-B14F-4D97-AF65-F5344CB8AC3E}">
        <p14:creationId xmlns:p14="http://schemas.microsoft.com/office/powerpoint/2010/main" val="706745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8951F3-A089-B392-C73B-48BD2B7FFA05}"/>
              </a:ext>
            </a:extLst>
          </p:cNvPr>
          <p:cNvSpPr>
            <a:spLocks noGrp="1"/>
          </p:cNvSpPr>
          <p:nvPr>
            <p:ph type="body" sz="quarter" idx="11"/>
          </p:nvPr>
        </p:nvSpPr>
        <p:spPr>
          <a:xfrm>
            <a:off x="515937" y="1118507"/>
            <a:ext cx="5195888" cy="1230993"/>
          </a:xfrm>
        </p:spPr>
        <p:txBody>
          <a:bodyPr>
            <a:normAutofit/>
          </a:bodyPr>
          <a:lstStyle/>
          <a:p>
            <a:pPr>
              <a:spcAft>
                <a:spcPts val="600"/>
              </a:spcAft>
            </a:pPr>
            <a:r>
              <a:rPr lang="en-US" sz="2000" dirty="0">
                <a:latin typeface="Arial Nova" panose="020B0504020202020204" pitchFamily="34" charset="0"/>
              </a:rPr>
              <a:t>WHO?</a:t>
            </a:r>
            <a:endParaRPr lang="en-GB" sz="2000" dirty="0">
              <a:latin typeface="Arial Nova" panose="020B0504020202020204" pitchFamily="34" charset="0"/>
            </a:endParaRPr>
          </a:p>
        </p:txBody>
      </p:sp>
      <p:sp>
        <p:nvSpPr>
          <p:cNvPr id="4" name="Text Placeholder 3">
            <a:extLst>
              <a:ext uri="{FF2B5EF4-FFF2-40B4-BE49-F238E27FC236}">
                <a16:creationId xmlns:a16="http://schemas.microsoft.com/office/drawing/2014/main" id="{57BDF49C-349F-CBE9-A74D-6E852C9A4241}"/>
              </a:ext>
            </a:extLst>
          </p:cNvPr>
          <p:cNvSpPr>
            <a:spLocks noGrp="1"/>
          </p:cNvSpPr>
          <p:nvPr>
            <p:ph type="body" sz="quarter" idx="12"/>
          </p:nvPr>
        </p:nvSpPr>
        <p:spPr>
          <a:xfrm>
            <a:off x="410193" y="1592036"/>
            <a:ext cx="5508624" cy="4374567"/>
          </a:xfrm>
        </p:spPr>
        <p:txBody>
          <a:bodyPr>
            <a:normAutofit/>
          </a:bodyPr>
          <a:lstStyle/>
          <a:p>
            <a:pPr marL="285750" indent="-285750">
              <a:lnSpc>
                <a:spcPct val="110000"/>
              </a:lnSpc>
              <a:spcAft>
                <a:spcPts val="1800"/>
              </a:spcAft>
              <a:buFont typeface="Arial" panose="020B0604020202020204" pitchFamily="34" charset="0"/>
              <a:buChar char="•"/>
            </a:pPr>
            <a:r>
              <a:rPr lang="en-US" sz="2000" dirty="0">
                <a:latin typeface="Arial Nova" panose="020B0504020202020204" pitchFamily="34" charset="0"/>
              </a:rPr>
              <a:t>A suitable cross-border partnership with the capacity to deliver on all the outputs and results is required.</a:t>
            </a:r>
          </a:p>
          <a:p>
            <a:pPr marL="285750" indent="-285750">
              <a:lnSpc>
                <a:spcPct val="110000"/>
              </a:lnSpc>
              <a:spcAft>
                <a:spcPts val="1800"/>
              </a:spcAft>
              <a:buFont typeface="Arial" panose="020B0604020202020204" pitchFamily="34" charset="0"/>
              <a:buChar char="•"/>
            </a:pPr>
            <a:r>
              <a:rPr lang="en-US" sz="2000" dirty="0">
                <a:latin typeface="Arial Nova" panose="020B0504020202020204" pitchFamily="34" charset="0"/>
              </a:rPr>
              <a:t>A partnership able to develop solutions and have the capacity/influence to develop socially driven and technologically supported projects to enhance the social and economic wellbeing of people living in the </a:t>
            </a:r>
            <a:r>
              <a:rPr lang="en-US" sz="2000" dirty="0" err="1">
                <a:latin typeface="Arial Nova" panose="020B0504020202020204" pitchFamily="34" charset="0"/>
              </a:rPr>
              <a:t>Programme</a:t>
            </a:r>
            <a:r>
              <a:rPr lang="en-US" sz="2000" dirty="0">
                <a:latin typeface="Arial Nova" panose="020B0504020202020204" pitchFamily="34" charset="0"/>
              </a:rPr>
              <a:t> area.</a:t>
            </a:r>
          </a:p>
          <a:p>
            <a:pPr marL="285750" indent="-285750">
              <a:lnSpc>
                <a:spcPct val="110000"/>
              </a:lnSpc>
              <a:spcAft>
                <a:spcPts val="1800"/>
              </a:spcAft>
              <a:buFont typeface="Arial" panose="020B0604020202020204" pitchFamily="34" charset="0"/>
              <a:buChar char="•"/>
            </a:pPr>
            <a:r>
              <a:rPr lang="en-US" sz="2000" dirty="0">
                <a:latin typeface="Arial Nova" panose="020B0504020202020204" pitchFamily="34" charset="0"/>
              </a:rPr>
              <a:t>A partnership able to develop and implement the project within the project’s lifetime.</a:t>
            </a:r>
          </a:p>
          <a:p>
            <a:endParaRPr lang="en-GB" dirty="0"/>
          </a:p>
        </p:txBody>
      </p:sp>
      <p:pic>
        <p:nvPicPr>
          <p:cNvPr id="7" name="Content Placeholder 6">
            <a:extLst>
              <a:ext uri="{FF2B5EF4-FFF2-40B4-BE49-F238E27FC236}">
                <a16:creationId xmlns:a16="http://schemas.microsoft.com/office/drawing/2014/main" id="{BD21D2F2-E677-FCE5-D177-A7227B23830F}"/>
              </a:ext>
            </a:extLst>
          </p:cNvPr>
          <p:cNvPicPr>
            <a:picLocks noGrp="1" noChangeAspect="1"/>
          </p:cNvPicPr>
          <p:nvPr>
            <p:ph sz="half" idx="2"/>
          </p:nvPr>
        </p:nvPicPr>
        <p:blipFill rotWithShape="1">
          <a:blip r:embed="rId2"/>
          <a:srcRect l="1373" t="24" r="13209" b="14490"/>
          <a:stretch/>
        </p:blipFill>
        <p:spPr>
          <a:xfrm>
            <a:off x="7104063" y="0"/>
            <a:ext cx="5087937" cy="6858000"/>
          </a:xfrm>
          <a:prstGeom prst="rect">
            <a:avLst/>
          </a:prstGeom>
          <a:noFill/>
        </p:spPr>
      </p:pic>
      <p:sp>
        <p:nvSpPr>
          <p:cNvPr id="5" name="Text Placeholder 4">
            <a:extLst>
              <a:ext uri="{FF2B5EF4-FFF2-40B4-BE49-F238E27FC236}">
                <a16:creationId xmlns:a16="http://schemas.microsoft.com/office/drawing/2014/main" id="{869D49D2-C73E-121D-9ADC-29AC17149AA0}"/>
              </a:ext>
            </a:extLst>
          </p:cNvPr>
          <p:cNvSpPr>
            <a:spLocks noGrp="1"/>
          </p:cNvSpPr>
          <p:nvPr>
            <p:ph type="body" sz="quarter" idx="10"/>
          </p:nvPr>
        </p:nvSpPr>
        <p:spPr>
          <a:xfrm>
            <a:off x="515937" y="549274"/>
            <a:ext cx="7380287" cy="792163"/>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spTree>
    <p:extLst>
      <p:ext uri="{BB962C8B-B14F-4D97-AF65-F5344CB8AC3E}">
        <p14:creationId xmlns:p14="http://schemas.microsoft.com/office/powerpoint/2010/main" val="1866944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547007" y="859946"/>
            <a:ext cx="11077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Budget and Grant Rate</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2" name="Content Placeholder 2">
            <a:extLst>
              <a:ext uri="{FF2B5EF4-FFF2-40B4-BE49-F238E27FC236}">
                <a16:creationId xmlns:a16="http://schemas.microsoft.com/office/drawing/2014/main" id="{3154D43E-EC1F-7A32-3C51-F00261E3BBF5}"/>
              </a:ext>
            </a:extLst>
          </p:cNvPr>
          <p:cNvSpPr>
            <a:spLocks noGrp="1"/>
          </p:cNvSpPr>
          <p:nvPr/>
        </p:nvSpPr>
        <p:spPr>
          <a:xfrm>
            <a:off x="1871329" y="1840511"/>
            <a:ext cx="9346399" cy="3951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rPr>
              <a:t>Total Budget available for </a:t>
            </a:r>
            <a:r>
              <a:rPr kumimoji="0" lang="en-GB" sz="2000" b="1"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rPr>
              <a:t>Investment</a:t>
            </a:r>
            <a:r>
              <a:rPr lang="en-US" sz="2000" b="1" dirty="0">
                <a:solidFill>
                  <a:prstClr val="black">
                    <a:lumMod val="75000"/>
                    <a:lumOff val="25000"/>
                  </a:prstClr>
                </a:solidFill>
                <a:latin typeface="Arial Nova" panose="020B0504020202020204" pitchFamily="34" charset="0"/>
                <a:ea typeface="Times New Roman" panose="02020603050405020304" pitchFamily="18" charset="0"/>
              </a:rPr>
              <a:t> Area</a:t>
            </a:r>
            <a:r>
              <a:rPr kumimoji="0" lang="en-US" sz="2000" b="1"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rPr>
              <a:t> </a:t>
            </a:r>
            <a:r>
              <a:rPr lang="en-US" sz="2000" b="1" dirty="0">
                <a:solidFill>
                  <a:prstClr val="black">
                    <a:lumMod val="75000"/>
                    <a:lumOff val="25000"/>
                  </a:prstClr>
                </a:solidFill>
                <a:latin typeface="Arial Nova" panose="020B0504020202020204" pitchFamily="34" charset="0"/>
                <a:ea typeface="Times New Roman" panose="02020603050405020304" pitchFamily="18" charset="0"/>
              </a:rPr>
              <a:t>2.4</a:t>
            </a:r>
            <a:r>
              <a:rPr kumimoji="0" lang="en-US" sz="2000" b="1"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rPr>
              <a:t> is €30 million</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rPr>
              <a:t>(Inclusive of €24 million ERDF and €6 million governmental match funding).</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Nova" panose="020B0504020202020204" pitchFamily="34" charset="0"/>
                <a:ea typeface="Times New Roman" panose="02020603050405020304" pitchFamily="18" charset="0"/>
                <a:cs typeface="+mn-cs"/>
              </a:rPr>
              <a:t>100% of eligible project costs can be sought. </a:t>
            </a:r>
          </a:p>
        </p:txBody>
      </p:sp>
      <p:pic>
        <p:nvPicPr>
          <p:cNvPr id="3" name="Picture 2" descr="Image result for funding">
            <a:extLst>
              <a:ext uri="{FF2B5EF4-FFF2-40B4-BE49-F238E27FC236}">
                <a16:creationId xmlns:a16="http://schemas.microsoft.com/office/drawing/2014/main" id="{46F5B605-30E8-7800-261A-F1BBBC744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4122" y="3541122"/>
            <a:ext cx="366712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67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 blocks and networks technology background">
            <a:extLst>
              <a:ext uri="{FF2B5EF4-FFF2-40B4-BE49-F238E27FC236}">
                <a16:creationId xmlns:a16="http://schemas.microsoft.com/office/drawing/2014/main" id="{FCFBAD43-904F-701E-3405-2468D35F1A68}"/>
              </a:ext>
            </a:extLst>
          </p:cNvPr>
          <p:cNvPicPr>
            <a:picLocks noChangeAspect="1"/>
          </p:cNvPicPr>
          <p:nvPr/>
        </p:nvPicPr>
        <p:blipFill rotWithShape="1">
          <a:blip r:embed="rId2"/>
          <a:srcRect l="13679" r="44590" b="-446"/>
          <a:stretch/>
        </p:blipFill>
        <p:spPr>
          <a:xfrm>
            <a:off x="7104063" y="10"/>
            <a:ext cx="5087937" cy="6857990"/>
          </a:xfrm>
          <a:prstGeom prst="rect">
            <a:avLst/>
          </a:prstGeom>
          <a:noFill/>
        </p:spPr>
      </p:pic>
      <p:sp>
        <p:nvSpPr>
          <p:cNvPr id="3" name="Text Placeholder 2">
            <a:extLst>
              <a:ext uri="{FF2B5EF4-FFF2-40B4-BE49-F238E27FC236}">
                <a16:creationId xmlns:a16="http://schemas.microsoft.com/office/drawing/2014/main" id="{3BC662D1-BE9D-DA2F-E367-B6A642D6CE17}"/>
              </a:ext>
            </a:extLst>
          </p:cNvPr>
          <p:cNvSpPr>
            <a:spLocks noGrp="1"/>
          </p:cNvSpPr>
          <p:nvPr>
            <p:ph type="body" sz="quarter" idx="11"/>
          </p:nvPr>
        </p:nvSpPr>
        <p:spPr>
          <a:xfrm>
            <a:off x="515938" y="1175657"/>
            <a:ext cx="5508625" cy="1523155"/>
          </a:xfrm>
        </p:spPr>
        <p:txBody>
          <a:bodyPr>
            <a:normAutofit/>
          </a:bodyPr>
          <a:lstStyle/>
          <a:p>
            <a:pPr>
              <a:lnSpc>
                <a:spcPct val="130000"/>
              </a:lnSpc>
              <a:spcAft>
                <a:spcPts val="600"/>
              </a:spcAft>
            </a:pPr>
            <a:r>
              <a:rPr lang="en-US" sz="2000" dirty="0">
                <a:latin typeface="Arial Nova" panose="020B0504020202020204" pitchFamily="34" charset="0"/>
              </a:rPr>
              <a:t>SCOPE AND RANGE</a:t>
            </a:r>
          </a:p>
          <a:p>
            <a:pPr>
              <a:spcAft>
                <a:spcPts val="600"/>
              </a:spcAft>
            </a:pPr>
            <a:r>
              <a:rPr lang="en-US" sz="2000" dirty="0">
                <a:latin typeface="Arial Nova" panose="020B0504020202020204" pitchFamily="34" charset="0"/>
              </a:rPr>
              <a:t>ICT enabled community and economic development initiatives </a:t>
            </a:r>
            <a:endParaRPr lang="en-GB" sz="2000" dirty="0">
              <a:latin typeface="Arial Nova" panose="020B0504020202020204" pitchFamily="34" charset="0"/>
            </a:endParaRPr>
          </a:p>
        </p:txBody>
      </p:sp>
      <p:sp>
        <p:nvSpPr>
          <p:cNvPr id="4" name="Text Placeholder 3">
            <a:extLst>
              <a:ext uri="{FF2B5EF4-FFF2-40B4-BE49-F238E27FC236}">
                <a16:creationId xmlns:a16="http://schemas.microsoft.com/office/drawing/2014/main" id="{9EBC2601-198B-A398-EB95-D18EF9BEDBE1}"/>
              </a:ext>
            </a:extLst>
          </p:cNvPr>
          <p:cNvSpPr>
            <a:spLocks noGrp="1"/>
          </p:cNvSpPr>
          <p:nvPr>
            <p:ph type="body" sz="quarter" idx="12"/>
          </p:nvPr>
        </p:nvSpPr>
        <p:spPr>
          <a:xfrm>
            <a:off x="515938" y="2449287"/>
            <a:ext cx="5508625" cy="4073426"/>
          </a:xfrm>
        </p:spPr>
        <p:txBody>
          <a:bodyPr>
            <a:normAutofit/>
          </a:bodyPr>
          <a:lstStyle/>
          <a:p>
            <a:r>
              <a:rPr lang="en-US" sz="2000" b="1" dirty="0">
                <a:latin typeface="Arial Nova" panose="020B0504020202020204" pitchFamily="34" charset="0"/>
              </a:rPr>
              <a:t>The scope may include:</a:t>
            </a:r>
          </a:p>
          <a:p>
            <a:pPr marL="285750" indent="-285750">
              <a:spcAft>
                <a:spcPts val="600"/>
              </a:spcAft>
              <a:buFont typeface="Arial" panose="020B0604020202020204" pitchFamily="34" charset="0"/>
              <a:buChar char="•"/>
            </a:pPr>
            <a:r>
              <a:rPr lang="en-US" sz="2000" dirty="0">
                <a:effectLst/>
                <a:latin typeface="Arial Nova" panose="020B0504020202020204" pitchFamily="34" charset="0"/>
              </a:rPr>
              <a:t>Mobile digital hubs</a:t>
            </a:r>
            <a:endParaRPr lang="en-GB" sz="2000" dirty="0">
              <a:effectLst/>
              <a:latin typeface="Arial Nova" panose="020B0504020202020204" pitchFamily="34" charset="0"/>
            </a:endParaRPr>
          </a:p>
          <a:p>
            <a:pPr marL="285750" indent="-285750">
              <a:spcAft>
                <a:spcPts val="600"/>
              </a:spcAft>
              <a:buFont typeface="Arial" panose="020B0604020202020204" pitchFamily="34" charset="0"/>
              <a:buChar char="•"/>
            </a:pPr>
            <a:r>
              <a:rPr lang="en-US" sz="2000" dirty="0">
                <a:effectLst/>
                <a:latin typeface="Arial Nova" panose="020B0504020202020204" pitchFamily="34" charset="0"/>
              </a:rPr>
              <a:t>transforming existing assets</a:t>
            </a:r>
            <a:endParaRPr lang="en-GB" sz="2000" dirty="0">
              <a:effectLst/>
              <a:latin typeface="Arial Nova" panose="020B0504020202020204" pitchFamily="34" charset="0"/>
            </a:endParaRPr>
          </a:p>
          <a:p>
            <a:pPr marL="285750" indent="-285750">
              <a:spcAft>
                <a:spcPts val="600"/>
              </a:spcAft>
              <a:buFont typeface="Arial" panose="020B0604020202020204" pitchFamily="34" charset="0"/>
              <a:buChar char="•"/>
            </a:pPr>
            <a:r>
              <a:rPr lang="en-US" sz="2000" dirty="0">
                <a:effectLst/>
                <a:latin typeface="Arial Nova" panose="020B0504020202020204" pitchFamily="34" charset="0"/>
              </a:rPr>
              <a:t>Mentoring </a:t>
            </a:r>
            <a:r>
              <a:rPr lang="en-US" sz="2000" dirty="0" err="1">
                <a:effectLst/>
                <a:latin typeface="Arial Nova" panose="020B0504020202020204" pitchFamily="34" charset="0"/>
              </a:rPr>
              <a:t>programmes</a:t>
            </a:r>
            <a:endParaRPr lang="en-US" sz="2000" dirty="0">
              <a:effectLst/>
              <a:latin typeface="Arial Nova" panose="020B0504020202020204" pitchFamily="34" charset="0"/>
            </a:endParaRPr>
          </a:p>
          <a:p>
            <a:pPr marL="285750" indent="-285750">
              <a:spcAft>
                <a:spcPts val="600"/>
              </a:spcAft>
              <a:buFont typeface="Arial" panose="020B0604020202020204" pitchFamily="34" charset="0"/>
              <a:buChar char="•"/>
            </a:pPr>
            <a:r>
              <a:rPr lang="en-US" sz="2000" dirty="0">
                <a:effectLst/>
                <a:latin typeface="Arial Nova" panose="020B0504020202020204" pitchFamily="34" charset="0"/>
              </a:rPr>
              <a:t>Digital clusters</a:t>
            </a:r>
            <a:endParaRPr lang="en-GB" sz="2000" dirty="0">
              <a:latin typeface="Arial Nova" panose="020B0504020202020204" pitchFamily="34" charset="0"/>
            </a:endParaRPr>
          </a:p>
          <a:p>
            <a:pPr marL="285750" indent="-285750">
              <a:spcAft>
                <a:spcPts val="600"/>
              </a:spcAft>
              <a:buFont typeface="Arial" panose="020B0604020202020204" pitchFamily="34" charset="0"/>
              <a:buChar char="•"/>
            </a:pPr>
            <a:r>
              <a:rPr lang="en-US" sz="2000" dirty="0">
                <a:effectLst/>
                <a:latin typeface="Arial Nova" panose="020B0504020202020204" pitchFamily="34" charset="0"/>
              </a:rPr>
              <a:t>Social enterprise / innovation-led projects</a:t>
            </a:r>
            <a:endParaRPr lang="en-GB" sz="2000" dirty="0">
              <a:effectLst/>
              <a:latin typeface="Arial Nova" panose="020B0504020202020204" pitchFamily="34" charset="0"/>
            </a:endParaRPr>
          </a:p>
          <a:p>
            <a:endParaRPr lang="en-GB" dirty="0"/>
          </a:p>
        </p:txBody>
      </p:sp>
      <p:sp>
        <p:nvSpPr>
          <p:cNvPr id="5" name="Text Placeholder 4">
            <a:extLst>
              <a:ext uri="{FF2B5EF4-FFF2-40B4-BE49-F238E27FC236}">
                <a16:creationId xmlns:a16="http://schemas.microsoft.com/office/drawing/2014/main" id="{3D6405C2-E9CF-3F45-7F7E-E9865D0D1811}"/>
              </a:ext>
            </a:extLst>
          </p:cNvPr>
          <p:cNvSpPr>
            <a:spLocks noGrp="1"/>
          </p:cNvSpPr>
          <p:nvPr>
            <p:ph type="body" sz="quarter" idx="10"/>
          </p:nvPr>
        </p:nvSpPr>
        <p:spPr>
          <a:xfrm>
            <a:off x="515937" y="549274"/>
            <a:ext cx="7380287" cy="792163"/>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spTree>
    <p:extLst>
      <p:ext uri="{BB962C8B-B14F-4D97-AF65-F5344CB8AC3E}">
        <p14:creationId xmlns:p14="http://schemas.microsoft.com/office/powerpoint/2010/main" val="2767243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5319B1-B385-0205-F748-2C4CD188E180}"/>
              </a:ext>
            </a:extLst>
          </p:cNvPr>
          <p:cNvSpPr>
            <a:spLocks noGrp="1"/>
          </p:cNvSpPr>
          <p:nvPr>
            <p:ph type="body" sz="quarter" idx="10"/>
          </p:nvPr>
        </p:nvSpPr>
        <p:spPr>
          <a:xfrm>
            <a:off x="533513" y="314324"/>
            <a:ext cx="7380287" cy="792163"/>
          </a:xfrm>
        </p:spPr>
        <p:txBody>
          <a:bodyPr>
            <a:normAutofit/>
          </a:bodyPr>
          <a:lstStyle/>
          <a:p>
            <a:pPr>
              <a:spcAft>
                <a:spcPts val="600"/>
              </a:spcAft>
            </a:pPr>
            <a:r>
              <a:rPr lang="en-US" b="1" kern="1200" dirty="0">
                <a:solidFill>
                  <a:srgbClr val="4472C4">
                    <a:lumMod val="75000"/>
                  </a:srgbClr>
                </a:solidFill>
                <a:latin typeface="Arial Nova" panose="020B0504020202020204" pitchFamily="34" charset="0"/>
                <a:ea typeface="+mn-ea"/>
              </a:rPr>
              <a:t>Smart Towns and Villages</a:t>
            </a:r>
            <a:endParaRPr lang="en-GB" b="1" kern="1200" dirty="0">
              <a:solidFill>
                <a:srgbClr val="4472C4">
                  <a:lumMod val="75000"/>
                </a:srgbClr>
              </a:solidFill>
              <a:latin typeface="Arial Nova" panose="020B0504020202020204" pitchFamily="34" charset="0"/>
              <a:ea typeface="+mn-ea"/>
            </a:endParaRPr>
          </a:p>
        </p:txBody>
      </p:sp>
      <p:sp>
        <p:nvSpPr>
          <p:cNvPr id="3" name="Text Placeholder 2">
            <a:extLst>
              <a:ext uri="{FF2B5EF4-FFF2-40B4-BE49-F238E27FC236}">
                <a16:creationId xmlns:a16="http://schemas.microsoft.com/office/drawing/2014/main" id="{AFF35663-B524-9284-BD37-6818DD246F74}"/>
              </a:ext>
            </a:extLst>
          </p:cNvPr>
          <p:cNvSpPr>
            <a:spLocks noGrp="1"/>
          </p:cNvSpPr>
          <p:nvPr>
            <p:ph type="body" sz="quarter" idx="11"/>
          </p:nvPr>
        </p:nvSpPr>
        <p:spPr>
          <a:xfrm>
            <a:off x="533508" y="938893"/>
            <a:ext cx="3600450" cy="1410607"/>
          </a:xfrm>
        </p:spPr>
        <p:txBody>
          <a:bodyPr>
            <a:normAutofit/>
          </a:bodyPr>
          <a:lstStyle/>
          <a:p>
            <a:pPr>
              <a:spcAft>
                <a:spcPts val="600"/>
              </a:spcAft>
            </a:pPr>
            <a:r>
              <a:rPr lang="en-US" sz="2000" dirty="0">
                <a:latin typeface="Arial Nova" panose="020B0504020202020204" pitchFamily="34" charset="0"/>
              </a:rPr>
              <a:t>MEASURING CHANGE</a:t>
            </a:r>
            <a:endParaRPr lang="en-GB" sz="2000" dirty="0">
              <a:latin typeface="Arial Nova" panose="020B0504020202020204" pitchFamily="34" charset="0"/>
            </a:endParaRPr>
          </a:p>
        </p:txBody>
      </p:sp>
      <p:sp>
        <p:nvSpPr>
          <p:cNvPr id="4" name="Text Placeholder 3">
            <a:extLst>
              <a:ext uri="{FF2B5EF4-FFF2-40B4-BE49-F238E27FC236}">
                <a16:creationId xmlns:a16="http://schemas.microsoft.com/office/drawing/2014/main" id="{4347C298-6BC8-DAC3-7904-7D1146C32A0B}"/>
              </a:ext>
            </a:extLst>
          </p:cNvPr>
          <p:cNvSpPr>
            <a:spLocks noGrp="1"/>
          </p:cNvSpPr>
          <p:nvPr>
            <p:ph type="body" sz="quarter" idx="12"/>
          </p:nvPr>
        </p:nvSpPr>
        <p:spPr>
          <a:xfrm>
            <a:off x="515937" y="1665514"/>
            <a:ext cx="3707720" cy="3820887"/>
          </a:xfrm>
        </p:spPr>
        <p:txBody>
          <a:bodyPr>
            <a:normAutofit/>
          </a:bodyPr>
          <a:lstStyle/>
          <a:p>
            <a:pPr marL="7938">
              <a:lnSpc>
                <a:spcPct val="120000"/>
              </a:lnSpc>
            </a:pPr>
            <a:r>
              <a:rPr lang="en-US" sz="2000" dirty="0">
                <a:latin typeface="Arial Nova" panose="020B0504020202020204" pitchFamily="34" charset="0"/>
              </a:rPr>
              <a:t>Your project must result in new jointly developed solutions. In addition, PEACEPLUS requires you to consider, integrate and demonstrate how this project contributes to a more peaceful, prosperous and stable society in N. Ireland and the border counties of Ireland.</a:t>
            </a:r>
          </a:p>
          <a:p>
            <a:pPr marL="7938">
              <a:lnSpc>
                <a:spcPct val="120000"/>
              </a:lnSpc>
            </a:pPr>
            <a:endParaRPr lang="en-GB" dirty="0"/>
          </a:p>
        </p:txBody>
      </p:sp>
      <p:pic>
        <p:nvPicPr>
          <p:cNvPr id="12" name="Content Placeholder 11" descr="A close-up of some money&#10;&#10;Description automatically generated with low confidence">
            <a:extLst>
              <a:ext uri="{FF2B5EF4-FFF2-40B4-BE49-F238E27FC236}">
                <a16:creationId xmlns:a16="http://schemas.microsoft.com/office/drawing/2014/main" id="{20D79256-26C6-6588-B41F-6C3CD14C6226}"/>
              </a:ext>
            </a:extLst>
          </p:cNvPr>
          <p:cNvPicPr>
            <a:picLocks noGrp="1" noChangeAspect="1"/>
          </p:cNvPicPr>
          <p:nvPr>
            <p:ph sz="half" idx="2"/>
          </p:nvPr>
        </p:nvPicPr>
        <p:blipFill rotWithShape="1">
          <a:blip r:embed="rId3"/>
          <a:srcRect r="2504"/>
          <a:stretch/>
        </p:blipFill>
        <p:spPr>
          <a:xfrm>
            <a:off x="4811713" y="938893"/>
            <a:ext cx="7380287" cy="4787900"/>
          </a:xfrm>
          <a:noFill/>
        </p:spPr>
      </p:pic>
    </p:spTree>
    <p:extLst>
      <p:ext uri="{BB962C8B-B14F-4D97-AF65-F5344CB8AC3E}">
        <p14:creationId xmlns:p14="http://schemas.microsoft.com/office/powerpoint/2010/main" val="16019473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449036" y="378951"/>
            <a:ext cx="11208071" cy="58887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400" b="1" dirty="0">
                <a:solidFill>
                  <a:srgbClr val="4472C4">
                    <a:lumMod val="75000"/>
                  </a:srgbClr>
                </a:solidFill>
                <a:latin typeface="Arial Black" panose="020B0A04020102020204" pitchFamily="34" charset="0"/>
              </a:rPr>
              <a:t>Smart Towns and Villages </a:t>
            </a: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Indicators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pSp>
        <p:nvGrpSpPr>
          <p:cNvPr id="11" name="Group 10">
            <a:extLst>
              <a:ext uri="{FF2B5EF4-FFF2-40B4-BE49-F238E27FC236}">
                <a16:creationId xmlns:a16="http://schemas.microsoft.com/office/drawing/2014/main" id="{F0B19F1E-5DC7-C8CB-69F0-7A9C65FC3EE2}"/>
              </a:ext>
            </a:extLst>
          </p:cNvPr>
          <p:cNvGrpSpPr/>
          <p:nvPr/>
        </p:nvGrpSpPr>
        <p:grpSpPr>
          <a:xfrm>
            <a:off x="1584921" y="1262085"/>
            <a:ext cx="8936300" cy="4130102"/>
            <a:chOff x="1833528" y="1472829"/>
            <a:chExt cx="8936300" cy="4130102"/>
          </a:xfrm>
        </p:grpSpPr>
        <p:sp>
          <p:nvSpPr>
            <p:cNvPr id="13" name="Rectangle: Rounded Corners 12">
              <a:extLst>
                <a:ext uri="{FF2B5EF4-FFF2-40B4-BE49-F238E27FC236}">
                  <a16:creationId xmlns:a16="http://schemas.microsoft.com/office/drawing/2014/main" id="{04A84D0A-02E5-DCEF-7780-D3DFEDFCDF04}"/>
                </a:ext>
              </a:extLst>
            </p:cNvPr>
            <p:cNvSpPr/>
            <p:nvPr/>
          </p:nvSpPr>
          <p:spPr>
            <a:xfrm>
              <a:off x="1833528" y="3146588"/>
              <a:ext cx="4262472"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algn="ctr" defTabSz="457200" fontAlgn="base">
                <a:spcBef>
                  <a:spcPct val="0"/>
                </a:spcBef>
                <a:spcAft>
                  <a:spcPct val="0"/>
                </a:spcAft>
                <a:defRPr/>
              </a:pPr>
              <a:r>
                <a:rPr lang="en-GB" sz="3600" kern="0" dirty="0">
                  <a:solidFill>
                    <a:prstClr val="black">
                      <a:lumMod val="75000"/>
                      <a:lumOff val="25000"/>
                    </a:prstClr>
                  </a:solidFill>
                  <a:latin typeface="Arial Nova" panose="020B0604020202020204" pitchFamily="34" charset="0"/>
                  <a:cs typeface="Arial"/>
                </a:rPr>
                <a:t>9 </a:t>
              </a:r>
            </a:p>
            <a:p>
              <a:pPr algn="ctr" defTabSz="457200" fontAlgn="base">
                <a:spcBef>
                  <a:spcPct val="0"/>
                </a:spcBef>
                <a:spcAft>
                  <a:spcPct val="0"/>
                </a:spcAft>
                <a:defRPr/>
              </a:pPr>
              <a:r>
                <a:rPr lang="en-GB" sz="2000" kern="0" dirty="0">
                  <a:solidFill>
                    <a:prstClr val="black">
                      <a:lumMod val="75000"/>
                      <a:lumOff val="25000"/>
                    </a:prstClr>
                  </a:solidFill>
                  <a:latin typeface="Arial Nova" panose="020B0604020202020204" pitchFamily="34" charset="0"/>
                  <a:cs typeface="Arial"/>
                </a:rPr>
                <a:t>jointly developed solutions</a:t>
              </a:r>
            </a:p>
          </p:txBody>
        </p:sp>
        <p:sp>
          <p:nvSpPr>
            <p:cNvPr id="15" name="Rectangle: Rounded Corners 14">
              <a:extLst>
                <a:ext uri="{FF2B5EF4-FFF2-40B4-BE49-F238E27FC236}">
                  <a16:creationId xmlns:a16="http://schemas.microsoft.com/office/drawing/2014/main" id="{ED465CE4-3FE2-649D-E29C-3F477A98AD4C}"/>
                </a:ext>
              </a:extLst>
            </p:cNvPr>
            <p:cNvSpPr/>
            <p:nvPr/>
          </p:nvSpPr>
          <p:spPr>
            <a:xfrm>
              <a:off x="6507357" y="3133972"/>
              <a:ext cx="4262471" cy="2456343"/>
            </a:xfrm>
            <a:prstGeom prst="roundRect">
              <a:avLst/>
            </a:prstGeom>
            <a:solidFill>
              <a:sysClr val="window" lastClr="FFFFFF"/>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9</a:t>
              </a:r>
              <a:r>
                <a:rPr kumimoji="0" lang="en-US"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rPr>
                <a:t>solutions taken up or up-</a:t>
              </a:r>
              <a:r>
                <a:rPr kumimoji="0" lang="en-US" sz="2000" b="1" i="0" u="none" strike="noStrike" kern="0" cap="none" spc="0" normalizeH="0" baseline="0" noProof="0" dirty="0" err="1">
                  <a:ln>
                    <a:noFill/>
                  </a:ln>
                  <a:solidFill>
                    <a:prstClr val="black">
                      <a:lumMod val="75000"/>
                      <a:lumOff val="25000"/>
                    </a:prstClr>
                  </a:solidFill>
                  <a:effectLst/>
                  <a:uLnTx/>
                  <a:uFillTx/>
                  <a:latin typeface="Arial Nova" panose="020B0604020202020204" pitchFamily="34" charset="0"/>
                  <a:ea typeface="+mn-ea"/>
                  <a:cs typeface="Arial"/>
                </a:rPr>
                <a:t>sca</a:t>
              </a:r>
              <a:r>
                <a:rPr lang="en-US" sz="2000" b="1" kern="0" dirty="0">
                  <a:solidFill>
                    <a:prstClr val="black">
                      <a:lumMod val="75000"/>
                      <a:lumOff val="25000"/>
                    </a:prstClr>
                  </a:solidFill>
                  <a:latin typeface="Arial Nova" panose="020B0604020202020204" pitchFamily="34" charset="0"/>
                  <a:cs typeface="Arial"/>
                </a:rPr>
                <a:t>led by </a:t>
              </a:r>
              <a:r>
                <a:rPr lang="en-US" sz="2000" b="1" kern="0" dirty="0" err="1">
                  <a:solidFill>
                    <a:prstClr val="black">
                      <a:lumMod val="75000"/>
                      <a:lumOff val="25000"/>
                    </a:prstClr>
                  </a:solidFill>
                  <a:latin typeface="Arial Nova" panose="020B0604020202020204" pitchFamily="34" charset="0"/>
                  <a:cs typeface="Arial"/>
                </a:rPr>
                <a:t>organisations</a:t>
              </a:r>
              <a:endParaRPr kumimoji="0" lang="en-US"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Arial"/>
              </a:endParaRPr>
            </a:p>
          </p:txBody>
        </p:sp>
        <p:sp>
          <p:nvSpPr>
            <p:cNvPr id="17" name="Oval 16">
              <a:extLst>
                <a:ext uri="{FF2B5EF4-FFF2-40B4-BE49-F238E27FC236}">
                  <a16:creationId xmlns:a16="http://schemas.microsoft.com/office/drawing/2014/main" id="{DAF0717F-9428-D913-F900-8F2B4C8E7C92}"/>
                </a:ext>
              </a:extLst>
            </p:cNvPr>
            <p:cNvSpPr/>
            <p:nvPr/>
          </p:nvSpPr>
          <p:spPr>
            <a:xfrm>
              <a:off x="7748872" y="1472829"/>
              <a:ext cx="1779440" cy="1769927"/>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Result indicator</a:t>
              </a:r>
            </a:p>
          </p:txBody>
        </p:sp>
        <p:sp>
          <p:nvSpPr>
            <p:cNvPr id="23" name="Oval 22">
              <a:extLst>
                <a:ext uri="{FF2B5EF4-FFF2-40B4-BE49-F238E27FC236}">
                  <a16:creationId xmlns:a16="http://schemas.microsoft.com/office/drawing/2014/main" id="{16BA877A-1945-3F6D-A0C4-3CDB6822F287}"/>
                </a:ext>
              </a:extLst>
            </p:cNvPr>
            <p:cNvSpPr/>
            <p:nvPr/>
          </p:nvSpPr>
          <p:spPr>
            <a:xfrm>
              <a:off x="3075043" y="1541579"/>
              <a:ext cx="1779441" cy="1769928"/>
            </a:xfrm>
            <a:prstGeom prst="ellipse">
              <a:avLst/>
            </a:prstGeom>
            <a:solidFill>
              <a:srgbClr val="F4D667"/>
            </a:solidFill>
            <a:ln w="28575" cap="flat" cmpd="sng" algn="ctr">
              <a:solidFill>
                <a:srgbClr val="555CA4"/>
              </a:solidFill>
              <a:prstDash val="solid"/>
            </a:ln>
            <a:effectLst>
              <a:outerShdw blurRad="50800" dist="38100" dir="5400000" algn="t" rotWithShape="0">
                <a:prstClr val="black">
                  <a:alpha val="40000"/>
                </a:prstClr>
              </a:outerShdw>
            </a:effectLst>
          </p:spPr>
          <p:txBody>
            <a:bodyPr lIns="0" tIns="0" rIns="0" bIns="21600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prstClr val="black">
                      <a:lumMod val="75000"/>
                      <a:lumOff val="25000"/>
                    </a:prstClr>
                  </a:solidFill>
                  <a:effectLst/>
                  <a:uLnTx/>
                  <a:uFillTx/>
                  <a:latin typeface="Arial Nova" panose="020B0604020202020204" pitchFamily="34" charset="0"/>
                  <a:ea typeface="+mn-ea"/>
                  <a:cs typeface="+mn-cs"/>
                </a:rPr>
                <a:t>Output indicator</a:t>
              </a:r>
            </a:p>
          </p:txBody>
        </p:sp>
        <p:cxnSp>
          <p:nvCxnSpPr>
            <p:cNvPr id="24" name="Straight Connector 23">
              <a:extLst>
                <a:ext uri="{FF2B5EF4-FFF2-40B4-BE49-F238E27FC236}">
                  <a16:creationId xmlns:a16="http://schemas.microsoft.com/office/drawing/2014/main" id="{32642467-4E7A-7A21-253D-8FC492DFAEB1}"/>
                </a:ext>
              </a:extLst>
            </p:cNvPr>
            <p:cNvCxnSpPr>
              <a:cxnSpLocks/>
              <a:endCxn id="17" idx="2"/>
            </p:cNvCxnSpPr>
            <p:nvPr/>
          </p:nvCxnSpPr>
          <p:spPr>
            <a:xfrm>
              <a:off x="4854484" y="2357793"/>
              <a:ext cx="2894388" cy="0"/>
            </a:xfrm>
            <a:prstGeom prst="line">
              <a:avLst/>
            </a:prstGeom>
            <a:noFill/>
            <a:ln w="28575" cap="flat" cmpd="sng" algn="ctr">
              <a:solidFill>
                <a:srgbClr val="555CA4"/>
              </a:solidFill>
              <a:prstDash val="solid"/>
              <a:headEnd type="oval" w="med" len="med"/>
              <a:tailEnd type="oval" w="med" len="med"/>
            </a:ln>
            <a:effectLst>
              <a:outerShdw blurRad="40000" dist="20000" dir="5400000" rotWithShape="0">
                <a:srgbClr val="000000">
                  <a:alpha val="38000"/>
                </a:srgbClr>
              </a:outerShdw>
            </a:effectLst>
          </p:spPr>
        </p:cxnSp>
      </p:grpSp>
    </p:spTree>
    <p:extLst>
      <p:ext uri="{BB962C8B-B14F-4D97-AF65-F5344CB8AC3E}">
        <p14:creationId xmlns:p14="http://schemas.microsoft.com/office/powerpoint/2010/main" val="3567708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Title 1">
            <a:extLst>
              <a:ext uri="{FF2B5EF4-FFF2-40B4-BE49-F238E27FC236}">
                <a16:creationId xmlns:a16="http://schemas.microsoft.com/office/drawing/2014/main" id="{265749D2-8FA9-6A9C-EADA-B5A9A89AF2EB}"/>
              </a:ext>
            </a:extLst>
          </p:cNvPr>
          <p:cNvSpPr txBox="1">
            <a:spLocks/>
          </p:cNvSpPr>
          <p:nvPr/>
        </p:nvSpPr>
        <p:spPr bwMode="auto">
          <a:xfrm>
            <a:off x="674914" y="1258811"/>
            <a:ext cx="10842172" cy="22660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defTabSz="457200" rtl="0" eaLnBrk="1" fontAlgn="base" latinLnBrk="0" hangingPunct="1">
              <a:lnSpc>
                <a:spcPct val="100000"/>
              </a:lnSpc>
              <a:spcBef>
                <a:spcPct val="0"/>
              </a:spcBef>
              <a:spcAft>
                <a:spcPct val="0"/>
              </a:spcAft>
              <a:buClrTx/>
              <a:buSzTx/>
              <a:buFontTx/>
              <a:buNone/>
              <a:tabLst/>
              <a:defRPr/>
            </a:pPr>
            <a:br>
              <a:rPr kumimoji="0" lang="en-GB" sz="3600" b="0" i="0" u="none" strike="noStrike" kern="1200" cap="none" spc="0" normalizeH="0" baseline="0" noProof="0" dirty="0">
                <a:ln>
                  <a:noFill/>
                </a:ln>
                <a:solidFill>
                  <a:sysClr val="windowText" lastClr="000000"/>
                </a:solidFill>
                <a:effectLst/>
                <a:uLnTx/>
                <a:uFillTx/>
                <a:latin typeface="Arial Black" panose="020B0A04020102020204" pitchFamily="34" charset="0"/>
              </a:rPr>
            </a:br>
            <a:r>
              <a:rPr kumimoji="0" lang="en-GB" sz="2800" b="1" i="0" u="none" strike="noStrike" kern="1200" cap="none" spc="0" normalizeH="0" baseline="0" noProof="0" dirty="0">
                <a:ln>
                  <a:noFill/>
                </a:ln>
                <a:solidFill>
                  <a:srgbClr val="4472C4">
                    <a:lumMod val="75000"/>
                  </a:srgbClr>
                </a:solidFill>
                <a:effectLst/>
                <a:uLnTx/>
                <a:uFillTx/>
                <a:latin typeface="Arial Black" panose="020B0A04020102020204" pitchFamily="34" charset="0"/>
              </a:rPr>
              <a:t>PRE-APPLICATION SUPPORT &amp; CONCEPT NOTE</a:t>
            </a:r>
            <a:br>
              <a:rPr kumimoji="0" lang="en-GB" sz="3600" b="0" i="0" u="none" strike="noStrike" kern="1200" cap="none" spc="0" normalizeH="0" baseline="0" noProof="0" dirty="0">
                <a:ln>
                  <a:noFill/>
                </a:ln>
                <a:solidFill>
                  <a:sysClr val="windowText" lastClr="000000"/>
                </a:solidFill>
                <a:effectLst/>
                <a:uLnTx/>
                <a:uFillTx/>
                <a:latin typeface="Arial Black" panose="020B0A04020102020204" pitchFamily="34" charset="0"/>
              </a:rPr>
            </a:br>
            <a:endParaRPr kumimoji="0" lang="en-US" sz="4800" b="0" i="0" u="none" strike="noStrike" kern="1200" cap="none" spc="0" normalizeH="0" baseline="0" noProof="0" dirty="0">
              <a:ln>
                <a:noFill/>
              </a:ln>
              <a:solidFill>
                <a:sysClr val="windowText" lastClr="000000"/>
              </a:solidFill>
              <a:effectLst/>
              <a:uLnTx/>
              <a:uFillTx/>
              <a:latin typeface="Arial Black" panose="020B0A04020102020204" pitchFamily="34" charset="0"/>
            </a:endParaRPr>
          </a:p>
        </p:txBody>
      </p:sp>
    </p:spTree>
    <p:extLst>
      <p:ext uri="{BB962C8B-B14F-4D97-AF65-F5344CB8AC3E}">
        <p14:creationId xmlns:p14="http://schemas.microsoft.com/office/powerpoint/2010/main" val="291265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84C2300-E959-FC4F-03CB-5AB19866AC6D}"/>
              </a:ext>
            </a:extLst>
          </p:cNvPr>
          <p:cNvPicPr>
            <a:picLocks noGrp="1" noChangeAspect="1"/>
          </p:cNvPicPr>
          <p:nvPr>
            <p:ph sz="half" idx="2"/>
          </p:nvPr>
        </p:nvPicPr>
        <p:blipFill rotWithShape="1">
          <a:blip r:embed="rId2"/>
          <a:srcRect l="-185" r="15637"/>
          <a:stretch/>
        </p:blipFill>
        <p:spPr>
          <a:xfrm>
            <a:off x="7210198" y="10"/>
            <a:ext cx="5087937" cy="6857990"/>
          </a:xfrm>
          <a:prstGeom prst="rect">
            <a:avLst/>
          </a:prstGeom>
          <a:noFill/>
        </p:spPr>
      </p:pic>
      <p:sp>
        <p:nvSpPr>
          <p:cNvPr id="3" name="Text Placeholder 2">
            <a:extLst>
              <a:ext uri="{FF2B5EF4-FFF2-40B4-BE49-F238E27FC236}">
                <a16:creationId xmlns:a16="http://schemas.microsoft.com/office/drawing/2014/main" id="{37DF5D74-2340-B6EE-9A38-9901CE37CD66}"/>
              </a:ext>
            </a:extLst>
          </p:cNvPr>
          <p:cNvSpPr>
            <a:spLocks noGrp="1"/>
          </p:cNvSpPr>
          <p:nvPr>
            <p:ph type="body" sz="quarter" idx="11"/>
          </p:nvPr>
        </p:nvSpPr>
        <p:spPr>
          <a:xfrm>
            <a:off x="515938" y="1126671"/>
            <a:ext cx="5508625" cy="1222829"/>
          </a:xfrm>
        </p:spPr>
        <p:txBody>
          <a:bodyPr>
            <a:normAutofit/>
          </a:bodyPr>
          <a:lstStyle/>
          <a:p>
            <a:pPr>
              <a:spcAft>
                <a:spcPts val="600"/>
              </a:spcAft>
            </a:pPr>
            <a:r>
              <a:rPr lang="en-US" sz="2000" dirty="0">
                <a:latin typeface="Arial Nova" panose="020B0504020202020204" pitchFamily="34" charset="0"/>
              </a:rPr>
              <a:t>CONCEPT NOTE</a:t>
            </a:r>
            <a:endParaRPr lang="en-GB" sz="2000" dirty="0">
              <a:latin typeface="Arial Nova" panose="020B0504020202020204" pitchFamily="34" charset="0"/>
            </a:endParaRPr>
          </a:p>
        </p:txBody>
      </p:sp>
      <p:sp>
        <p:nvSpPr>
          <p:cNvPr id="4" name="Text Placeholder 3">
            <a:extLst>
              <a:ext uri="{FF2B5EF4-FFF2-40B4-BE49-F238E27FC236}">
                <a16:creationId xmlns:a16="http://schemas.microsoft.com/office/drawing/2014/main" id="{AD256733-FAE0-4D04-BF27-E705CA84AE14}"/>
              </a:ext>
            </a:extLst>
          </p:cNvPr>
          <p:cNvSpPr>
            <a:spLocks noGrp="1"/>
          </p:cNvSpPr>
          <p:nvPr>
            <p:ph type="body" sz="quarter" idx="12"/>
          </p:nvPr>
        </p:nvSpPr>
        <p:spPr>
          <a:xfrm>
            <a:off x="372869" y="1641021"/>
            <a:ext cx="5723131" cy="4207393"/>
          </a:xfrm>
        </p:spPr>
        <p:txBody>
          <a:bodyPr>
            <a:normAutofit fontScale="92500" lnSpcReduction="10000"/>
          </a:bodyPr>
          <a:lstStyle/>
          <a:p>
            <a:pPr marL="285750" indent="-285750">
              <a:lnSpc>
                <a:spcPct val="100000"/>
              </a:lnSpc>
              <a:spcAft>
                <a:spcPts val="1800"/>
              </a:spcAft>
              <a:buFont typeface="Arial" panose="020B0604020202020204" pitchFamily="34" charset="0"/>
              <a:buChar char="•"/>
            </a:pPr>
            <a:r>
              <a:rPr lang="en-US" sz="2400" dirty="0">
                <a:latin typeface="Arial Nova" panose="020B0504020202020204" pitchFamily="34" charset="0"/>
              </a:rPr>
              <a:t>The uncompleted form is short, 3 pages, with one page of guidance.</a:t>
            </a:r>
          </a:p>
          <a:p>
            <a:pPr marL="285750" indent="-285750">
              <a:lnSpc>
                <a:spcPct val="100000"/>
              </a:lnSpc>
              <a:spcAft>
                <a:spcPts val="1800"/>
              </a:spcAft>
              <a:buFont typeface="Arial" panose="020B0604020202020204" pitchFamily="34" charset="0"/>
              <a:buChar char="•"/>
            </a:pPr>
            <a:r>
              <a:rPr lang="en-US" sz="2400" dirty="0">
                <a:latin typeface="Arial Nova" panose="020B0504020202020204" pitchFamily="34" charset="0"/>
              </a:rPr>
              <a:t>Provide high level project details and answer 5 questions, each between 300-500 words.</a:t>
            </a:r>
          </a:p>
          <a:p>
            <a:pPr marL="285750" indent="-285750">
              <a:lnSpc>
                <a:spcPct val="100000"/>
              </a:lnSpc>
              <a:spcAft>
                <a:spcPts val="1800"/>
              </a:spcAft>
              <a:buFont typeface="Arial" panose="020B0604020202020204" pitchFamily="34" charset="0"/>
              <a:buChar char="•"/>
            </a:pPr>
            <a:r>
              <a:rPr lang="en-US" sz="2400" dirty="0">
                <a:latin typeface="Arial Nova" panose="020B0504020202020204" pitchFamily="34" charset="0"/>
              </a:rPr>
              <a:t>Advice is available pre- and post-completion.</a:t>
            </a:r>
          </a:p>
          <a:p>
            <a:pPr marL="285750" indent="-285750">
              <a:lnSpc>
                <a:spcPct val="100000"/>
              </a:lnSpc>
              <a:spcAft>
                <a:spcPts val="1800"/>
              </a:spcAft>
              <a:buFont typeface="Arial" panose="020B0604020202020204" pitchFamily="34" charset="0"/>
              <a:buChar char="•"/>
            </a:pPr>
            <a:r>
              <a:rPr lang="en-US" sz="2400" dirty="0">
                <a:latin typeface="Arial Nova" panose="020B0504020202020204" pitchFamily="34" charset="0"/>
              </a:rPr>
              <a:t>Please complete and return it no later than</a:t>
            </a:r>
            <a:r>
              <a:rPr lang="en-US" sz="2400" b="1" dirty="0">
                <a:latin typeface="Arial Nova" panose="020B0504020202020204" pitchFamily="34" charset="0"/>
              </a:rPr>
              <a:t> 26th April 2023 </a:t>
            </a:r>
            <a:r>
              <a:rPr lang="en-US" sz="2400" dirty="0">
                <a:latin typeface="Arial Nova" panose="020B0504020202020204" pitchFamily="34" charset="0"/>
              </a:rPr>
              <a:t>to </a:t>
            </a:r>
            <a:r>
              <a:rPr lang="en-US" sz="2400" dirty="0">
                <a:solidFill>
                  <a:schemeClr val="accent3"/>
                </a:solidFill>
                <a:latin typeface="Arial Nova" panose="020B0504020202020204" pitchFamily="34" charset="0"/>
                <a:hlinkClick r:id="rId3">
                  <a:extLst>
                    <a:ext uri="{A12FA001-AC4F-418D-AE19-62706E023703}">
                      <ahyp:hlinkClr xmlns:ahyp="http://schemas.microsoft.com/office/drawing/2018/hyperlinkcolor" val="tx"/>
                    </a:ext>
                  </a:extLst>
                </a:hlinkClick>
              </a:rPr>
              <a:t>paul.cowie@urbanforesight.org</a:t>
            </a:r>
            <a:r>
              <a:rPr lang="en-US" sz="2400" dirty="0">
                <a:solidFill>
                  <a:schemeClr val="accent3"/>
                </a:solidFill>
                <a:latin typeface="Arial Nova" panose="020B0504020202020204" pitchFamily="34" charset="0"/>
              </a:rPr>
              <a:t> </a:t>
            </a:r>
          </a:p>
          <a:p>
            <a:endParaRPr lang="en-GB" dirty="0"/>
          </a:p>
        </p:txBody>
      </p:sp>
      <p:sp>
        <p:nvSpPr>
          <p:cNvPr id="5" name="Text Placeholder 4">
            <a:extLst>
              <a:ext uri="{FF2B5EF4-FFF2-40B4-BE49-F238E27FC236}">
                <a16:creationId xmlns:a16="http://schemas.microsoft.com/office/drawing/2014/main" id="{7D5A4ADE-8AF8-710B-FFDA-3FE2DA229F2C}"/>
              </a:ext>
            </a:extLst>
          </p:cNvPr>
          <p:cNvSpPr>
            <a:spLocks noGrp="1"/>
          </p:cNvSpPr>
          <p:nvPr>
            <p:ph type="body" sz="quarter" idx="10"/>
          </p:nvPr>
        </p:nvSpPr>
        <p:spPr>
          <a:xfrm>
            <a:off x="515937" y="549274"/>
            <a:ext cx="7380287" cy="792163"/>
          </a:xfrm>
        </p:spPr>
        <p:txBody>
          <a:bodyPr>
            <a:normAutofit/>
          </a:bodyPr>
          <a:lstStyle/>
          <a:p>
            <a:pPr>
              <a:spcAft>
                <a:spcPts val="600"/>
              </a:spcAft>
            </a:pPr>
            <a:r>
              <a:rPr lang="en-US" sz="2000" b="1" kern="1200" dirty="0">
                <a:solidFill>
                  <a:srgbClr val="4472C4">
                    <a:lumMod val="75000"/>
                  </a:srgbClr>
                </a:solidFill>
                <a:latin typeface="Arial Black" panose="020B0A04020102020204" pitchFamily="34" charset="0"/>
                <a:ea typeface="+mn-ea"/>
              </a:rPr>
              <a:t>Smart Towns and Villages</a:t>
            </a:r>
            <a:endParaRPr lang="en-GB" sz="2000" b="1" kern="1200" dirty="0">
              <a:solidFill>
                <a:srgbClr val="4472C4">
                  <a:lumMod val="75000"/>
                </a:srgbClr>
              </a:solidFill>
              <a:latin typeface="Arial Black" panose="020B0A04020102020204" pitchFamily="34" charset="0"/>
              <a:ea typeface="+mn-ea"/>
            </a:endParaRPr>
          </a:p>
        </p:txBody>
      </p:sp>
    </p:spTree>
    <p:extLst>
      <p:ext uri="{BB962C8B-B14F-4D97-AF65-F5344CB8AC3E}">
        <p14:creationId xmlns:p14="http://schemas.microsoft.com/office/powerpoint/2010/main" val="1513118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5319B1-B385-0205-F748-2C4CD188E180}"/>
              </a:ext>
            </a:extLst>
          </p:cNvPr>
          <p:cNvSpPr>
            <a:spLocks noGrp="1"/>
          </p:cNvSpPr>
          <p:nvPr>
            <p:ph type="body" sz="quarter" idx="10"/>
          </p:nvPr>
        </p:nvSpPr>
        <p:spPr>
          <a:xfrm>
            <a:off x="1839673" y="238891"/>
            <a:ext cx="8512653" cy="792163"/>
          </a:xfrm>
        </p:spPr>
        <p:txBody>
          <a:bodyPr>
            <a:norm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lang="en-US" b="1" kern="1200" dirty="0">
                <a:solidFill>
                  <a:srgbClr val="4472C4">
                    <a:lumMod val="75000"/>
                  </a:srgbClr>
                </a:solidFill>
                <a:latin typeface="Arial Black" panose="020B0A04020102020204" pitchFamily="34" charset="0"/>
                <a:ea typeface="+mn-ea"/>
              </a:rPr>
              <a:t>PREPARE AND PLAN IN ADVANCE</a:t>
            </a:r>
            <a:endParaRPr lang="en-GB" b="1" kern="1200" dirty="0">
              <a:solidFill>
                <a:srgbClr val="4472C4">
                  <a:lumMod val="75000"/>
                </a:srgbClr>
              </a:solidFill>
              <a:latin typeface="Arial Black" panose="020B0A04020102020204" pitchFamily="34" charset="0"/>
              <a:ea typeface="+mn-ea"/>
            </a:endParaRPr>
          </a:p>
          <a:p>
            <a:pPr>
              <a:spcAft>
                <a:spcPts val="600"/>
              </a:spcAft>
            </a:pPr>
            <a:endParaRPr lang="en-GB" dirty="0"/>
          </a:p>
        </p:txBody>
      </p:sp>
      <p:grpSp>
        <p:nvGrpSpPr>
          <p:cNvPr id="9" name="Group 8">
            <a:extLst>
              <a:ext uri="{FF2B5EF4-FFF2-40B4-BE49-F238E27FC236}">
                <a16:creationId xmlns:a16="http://schemas.microsoft.com/office/drawing/2014/main" id="{B37BD677-3C4C-55FC-DF7E-26BD5FE69C4C}"/>
              </a:ext>
            </a:extLst>
          </p:cNvPr>
          <p:cNvGrpSpPr/>
          <p:nvPr/>
        </p:nvGrpSpPr>
        <p:grpSpPr>
          <a:xfrm>
            <a:off x="2262119" y="818760"/>
            <a:ext cx="7846965" cy="5480302"/>
            <a:chOff x="3384113" y="1141052"/>
            <a:chExt cx="7846965" cy="5480302"/>
          </a:xfrm>
        </p:grpSpPr>
        <p:sp>
          <p:nvSpPr>
            <p:cNvPr id="2" name="Oval 1">
              <a:extLst>
                <a:ext uri="{FF2B5EF4-FFF2-40B4-BE49-F238E27FC236}">
                  <a16:creationId xmlns:a16="http://schemas.microsoft.com/office/drawing/2014/main" id="{51A0BB19-0A6E-2F31-1E04-63C20F858EDF}"/>
                </a:ext>
              </a:extLst>
            </p:cNvPr>
            <p:cNvSpPr/>
            <p:nvPr/>
          </p:nvSpPr>
          <p:spPr>
            <a:xfrm>
              <a:off x="8948722" y="1168075"/>
              <a:ext cx="2282356" cy="2247279"/>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Learn, early on, if Area 2.4 is or is not for you, and be signposted elsewhere</a:t>
              </a:r>
            </a:p>
          </p:txBody>
        </p:sp>
        <p:sp>
          <p:nvSpPr>
            <p:cNvPr id="4" name="Oval 3">
              <a:extLst>
                <a:ext uri="{FF2B5EF4-FFF2-40B4-BE49-F238E27FC236}">
                  <a16:creationId xmlns:a16="http://schemas.microsoft.com/office/drawing/2014/main" id="{D46390C4-A511-7C2B-6123-8C6E92856654}"/>
                </a:ext>
              </a:extLst>
            </p:cNvPr>
            <p:cNvSpPr/>
            <p:nvPr/>
          </p:nvSpPr>
          <p:spPr>
            <a:xfrm>
              <a:off x="3384113" y="1141052"/>
              <a:ext cx="2282356" cy="2247279"/>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Explore and share ideas with potential partners</a:t>
              </a:r>
            </a:p>
          </p:txBody>
        </p:sp>
        <p:sp>
          <p:nvSpPr>
            <p:cNvPr id="6" name="Oval 5">
              <a:extLst>
                <a:ext uri="{FF2B5EF4-FFF2-40B4-BE49-F238E27FC236}">
                  <a16:creationId xmlns:a16="http://schemas.microsoft.com/office/drawing/2014/main" id="{E298F82C-44EE-7C43-C29C-52F9E205D11C}"/>
                </a:ext>
              </a:extLst>
            </p:cNvPr>
            <p:cNvSpPr/>
            <p:nvPr/>
          </p:nvSpPr>
          <p:spPr>
            <a:xfrm>
              <a:off x="3742207" y="3658523"/>
              <a:ext cx="2282356" cy="2247279"/>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Tell us about your idea and receive feedback</a:t>
              </a:r>
            </a:p>
          </p:txBody>
        </p:sp>
        <p:sp>
          <p:nvSpPr>
            <p:cNvPr id="7" name="Oval 6">
              <a:extLst>
                <a:ext uri="{FF2B5EF4-FFF2-40B4-BE49-F238E27FC236}">
                  <a16:creationId xmlns:a16="http://schemas.microsoft.com/office/drawing/2014/main" id="{67F8B09D-4C5D-2893-7D60-E2E4DDC7C4CA}"/>
                </a:ext>
              </a:extLst>
            </p:cNvPr>
            <p:cNvSpPr/>
            <p:nvPr/>
          </p:nvSpPr>
          <p:spPr>
            <a:xfrm>
              <a:off x="6166417" y="4374075"/>
              <a:ext cx="2368228" cy="2247279"/>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Receive advice on how your outline idea might be strengthened</a:t>
              </a:r>
            </a:p>
          </p:txBody>
        </p:sp>
        <p:sp>
          <p:nvSpPr>
            <p:cNvPr id="8" name="Oval 7">
              <a:extLst>
                <a:ext uri="{FF2B5EF4-FFF2-40B4-BE49-F238E27FC236}">
                  <a16:creationId xmlns:a16="http://schemas.microsoft.com/office/drawing/2014/main" id="{79B312DD-8364-943A-C2A1-90B8C40394DA}"/>
                </a:ext>
              </a:extLst>
            </p:cNvPr>
            <p:cNvSpPr/>
            <p:nvPr/>
          </p:nvSpPr>
          <p:spPr>
            <a:xfrm>
              <a:off x="8590628" y="3619719"/>
              <a:ext cx="2282356" cy="2247279"/>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Find out if this is the right investment area for you</a:t>
              </a:r>
            </a:p>
          </p:txBody>
        </p:sp>
        <p:sp>
          <p:nvSpPr>
            <p:cNvPr id="12" name="Oval 11">
              <a:extLst>
                <a:ext uri="{FF2B5EF4-FFF2-40B4-BE49-F238E27FC236}">
                  <a16:creationId xmlns:a16="http://schemas.microsoft.com/office/drawing/2014/main" id="{02735D61-C99D-CAB3-0FAA-4BA4E7233C99}"/>
                </a:ext>
              </a:extLst>
            </p:cNvPr>
            <p:cNvSpPr/>
            <p:nvPr/>
          </p:nvSpPr>
          <p:spPr>
            <a:xfrm>
              <a:off x="6024563" y="1441153"/>
              <a:ext cx="2566067" cy="2552349"/>
            </a:xfrm>
            <a:prstGeom prst="ellipse">
              <a:avLst/>
            </a:prstGeom>
            <a:solidFill>
              <a:schemeClr val="tx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Nova" panose="020B0504020202020204" pitchFamily="34" charset="0"/>
                  <a:ea typeface="Favorit" panose="02000006030000020004" pitchFamily="2" charset="0"/>
                </a:rPr>
                <a:t>Opportunities of getting support in advance of </a:t>
              </a:r>
              <a:br>
                <a:rPr kumimoji="0" lang="en-GB" sz="2000" b="0" i="0" u="none" strike="noStrike" kern="1200" cap="none" spc="0" normalizeH="0" baseline="0" noProof="0" dirty="0">
                  <a:ln>
                    <a:noFill/>
                  </a:ln>
                  <a:solidFill>
                    <a:srgbClr val="FFFFFF"/>
                  </a:solidFill>
                  <a:effectLst/>
                  <a:uLnTx/>
                  <a:uFillTx/>
                  <a:latin typeface="Arial Nova" panose="020B0504020202020204" pitchFamily="34" charset="0"/>
                  <a:ea typeface="Favorit" panose="02000006030000020004" pitchFamily="2" charset="0"/>
                </a:rPr>
              </a:br>
              <a:r>
                <a:rPr kumimoji="0" lang="en-GB" sz="2000" b="0" i="0" u="none" strike="noStrike" kern="1200" cap="none" spc="0" normalizeH="0" baseline="0" noProof="0" dirty="0">
                  <a:ln>
                    <a:noFill/>
                  </a:ln>
                  <a:solidFill>
                    <a:srgbClr val="FFFFFF"/>
                  </a:solidFill>
                  <a:effectLst/>
                  <a:uLnTx/>
                  <a:uFillTx/>
                  <a:latin typeface="Arial Nova" panose="020B0504020202020204" pitchFamily="34" charset="0"/>
                  <a:ea typeface="Favorit" panose="02000006030000020004" pitchFamily="2" charset="0"/>
                </a:rPr>
                <a:t>the call</a:t>
              </a:r>
            </a:p>
          </p:txBody>
        </p:sp>
        <p:cxnSp>
          <p:nvCxnSpPr>
            <p:cNvPr id="15" name="Straight Connector 14">
              <a:extLst>
                <a:ext uri="{FF2B5EF4-FFF2-40B4-BE49-F238E27FC236}">
                  <a16:creationId xmlns:a16="http://schemas.microsoft.com/office/drawing/2014/main" id="{4452A1C5-F105-DEFA-AC4F-40B3F7B8488C}"/>
                </a:ext>
              </a:extLst>
            </p:cNvPr>
            <p:cNvCxnSpPr>
              <a:cxnSpLocks/>
              <a:stCxn id="4" idx="6"/>
            </p:cNvCxnSpPr>
            <p:nvPr/>
          </p:nvCxnSpPr>
          <p:spPr>
            <a:xfrm>
              <a:off x="5666469" y="2264692"/>
              <a:ext cx="429531" cy="84808"/>
            </a:xfrm>
            <a:prstGeom prst="line">
              <a:avLst/>
            </a:prstGeom>
            <a:ln w="19050">
              <a:solidFill>
                <a:schemeClr val="tx1"/>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3705660-A5E6-5C47-DCA2-2D1B84D1356E}"/>
                </a:ext>
              </a:extLst>
            </p:cNvPr>
            <p:cNvCxnSpPr>
              <a:cxnSpLocks/>
              <a:stCxn id="6" idx="7"/>
            </p:cNvCxnSpPr>
            <p:nvPr/>
          </p:nvCxnSpPr>
          <p:spPr>
            <a:xfrm flipV="1">
              <a:off x="5690320" y="3429000"/>
              <a:ext cx="549814" cy="558629"/>
            </a:xfrm>
            <a:prstGeom prst="line">
              <a:avLst/>
            </a:prstGeom>
            <a:ln w="19050">
              <a:solidFill>
                <a:schemeClr val="tx1"/>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BCD7CDA-53F7-D9B1-F243-70A85DA546AB}"/>
                </a:ext>
              </a:extLst>
            </p:cNvPr>
            <p:cNvCxnSpPr>
              <a:cxnSpLocks/>
              <a:stCxn id="7" idx="0"/>
              <a:endCxn id="12" idx="4"/>
            </p:cNvCxnSpPr>
            <p:nvPr/>
          </p:nvCxnSpPr>
          <p:spPr>
            <a:xfrm flipH="1" flipV="1">
              <a:off x="7307597" y="3993502"/>
              <a:ext cx="42934" cy="380573"/>
            </a:xfrm>
            <a:prstGeom prst="line">
              <a:avLst/>
            </a:prstGeom>
            <a:ln w="19050">
              <a:solidFill>
                <a:schemeClr val="tx1"/>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7C0322E-8453-B9F9-EC59-772257340791}"/>
                </a:ext>
              </a:extLst>
            </p:cNvPr>
            <p:cNvCxnSpPr>
              <a:cxnSpLocks/>
              <a:stCxn id="8" idx="1"/>
            </p:cNvCxnSpPr>
            <p:nvPr/>
          </p:nvCxnSpPr>
          <p:spPr>
            <a:xfrm flipH="1" flipV="1">
              <a:off x="8414659" y="3429000"/>
              <a:ext cx="510212" cy="519825"/>
            </a:xfrm>
            <a:prstGeom prst="line">
              <a:avLst/>
            </a:prstGeom>
            <a:ln w="19050">
              <a:solidFill>
                <a:schemeClr val="tx1"/>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D975638-545F-7B3C-C571-5DD8B939778D}"/>
                </a:ext>
              </a:extLst>
            </p:cNvPr>
            <p:cNvCxnSpPr>
              <a:cxnSpLocks/>
              <a:stCxn id="2" idx="2"/>
            </p:cNvCxnSpPr>
            <p:nvPr/>
          </p:nvCxnSpPr>
          <p:spPr>
            <a:xfrm flipH="1">
              <a:off x="8534645" y="2291715"/>
              <a:ext cx="414077" cy="57785"/>
            </a:xfrm>
            <a:prstGeom prst="line">
              <a:avLst/>
            </a:prstGeom>
            <a:ln w="19050">
              <a:solidFill>
                <a:schemeClr val="tx1"/>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grpSp>
      <p:pic>
        <p:nvPicPr>
          <p:cNvPr id="10" name="Picture 9" descr="Text&#10;&#10;Description automatically generated">
            <a:extLst>
              <a:ext uri="{FF2B5EF4-FFF2-40B4-BE49-F238E27FC236}">
                <a16:creationId xmlns:a16="http://schemas.microsoft.com/office/drawing/2014/main" id="{83282269-3032-4EDF-8AFA-6F2F9EFD5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2362418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C96781-95A0-78C2-D321-C0CBD13F9ED9}"/>
              </a:ext>
            </a:extLst>
          </p:cNvPr>
          <p:cNvSpPr>
            <a:spLocks noGrp="1"/>
          </p:cNvSpPr>
          <p:nvPr>
            <p:ph type="body" sz="quarter" idx="11"/>
          </p:nvPr>
        </p:nvSpPr>
        <p:spPr>
          <a:xfrm>
            <a:off x="515937" y="865414"/>
            <a:ext cx="3443503" cy="1484086"/>
          </a:xfrm>
        </p:spPr>
        <p:txBody>
          <a:bodyPr/>
          <a:lstStyle/>
          <a:p>
            <a:r>
              <a:rPr lang="en-US" sz="2000" dirty="0">
                <a:latin typeface="Arial Black" panose="020B0A04020102020204" pitchFamily="34" charset="0"/>
              </a:rPr>
              <a:t>CONCEPT NOTE (CN)</a:t>
            </a:r>
            <a:endParaRPr lang="en-GB" sz="2000" dirty="0">
              <a:latin typeface="Arial Black" panose="020B0A04020102020204" pitchFamily="34" charset="0"/>
            </a:endParaRPr>
          </a:p>
        </p:txBody>
      </p:sp>
      <p:sp>
        <p:nvSpPr>
          <p:cNvPr id="7" name="Text Placeholder 6">
            <a:extLst>
              <a:ext uri="{FF2B5EF4-FFF2-40B4-BE49-F238E27FC236}">
                <a16:creationId xmlns:a16="http://schemas.microsoft.com/office/drawing/2014/main" id="{FE2D3577-7DE3-B43D-89B9-482B7592F4D9}"/>
              </a:ext>
            </a:extLst>
          </p:cNvPr>
          <p:cNvSpPr>
            <a:spLocks noGrp="1"/>
          </p:cNvSpPr>
          <p:nvPr>
            <p:ph type="body" sz="quarter" idx="12"/>
          </p:nvPr>
        </p:nvSpPr>
        <p:spPr>
          <a:xfrm>
            <a:off x="515937" y="1461408"/>
            <a:ext cx="3364515" cy="4847318"/>
          </a:xfrm>
        </p:spPr>
        <p:txBody>
          <a:bodyPr/>
          <a:lstStyle/>
          <a:p>
            <a:r>
              <a:rPr lang="en-US" sz="2000" dirty="0">
                <a:latin typeface="Arial Nova" panose="020B0504020202020204" pitchFamily="34" charset="0"/>
              </a:rPr>
              <a:t>From today, 15th March 2023, any </a:t>
            </a:r>
            <a:r>
              <a:rPr lang="en-US" sz="2000" dirty="0" err="1">
                <a:latin typeface="Arial Nova" panose="020B0504020202020204" pitchFamily="34" charset="0"/>
              </a:rPr>
              <a:t>organisation</a:t>
            </a:r>
            <a:r>
              <a:rPr lang="en-US" sz="2000" dirty="0">
                <a:latin typeface="Arial Nova" panose="020B0504020202020204" pitchFamily="34" charset="0"/>
              </a:rPr>
              <a:t> interested in becoming a Lead Partner under Area 2.4 may complete and submit a Concept Note for comment, advice, and support. </a:t>
            </a:r>
          </a:p>
          <a:p>
            <a:endParaRPr lang="en-GB" dirty="0"/>
          </a:p>
        </p:txBody>
      </p:sp>
      <p:sp>
        <p:nvSpPr>
          <p:cNvPr id="8" name="Text Placeholder 7">
            <a:extLst>
              <a:ext uri="{FF2B5EF4-FFF2-40B4-BE49-F238E27FC236}">
                <a16:creationId xmlns:a16="http://schemas.microsoft.com/office/drawing/2014/main" id="{24D07CAE-203E-D1BC-960B-C97750852A5B}"/>
              </a:ext>
            </a:extLst>
          </p:cNvPr>
          <p:cNvSpPr>
            <a:spLocks noGrp="1"/>
          </p:cNvSpPr>
          <p:nvPr>
            <p:ph type="body" sz="quarter" idx="13"/>
          </p:nvPr>
        </p:nvSpPr>
        <p:spPr>
          <a:xfrm>
            <a:off x="4295779" y="1307804"/>
            <a:ext cx="7345356" cy="5000919"/>
          </a:xfrm>
        </p:spPr>
        <p:txBody>
          <a:bodyPr/>
          <a:lstStyle/>
          <a:p>
            <a:r>
              <a:rPr lang="en-US" sz="2000" b="1" dirty="0">
                <a:latin typeface="Arial Nova" panose="020B0504020202020204" pitchFamily="34" charset="0"/>
              </a:rPr>
              <a:t>The Concept Note:</a:t>
            </a:r>
          </a:p>
          <a:p>
            <a:pPr marL="285750" indent="-285750">
              <a:lnSpc>
                <a:spcPct val="100000"/>
              </a:lnSpc>
              <a:spcAft>
                <a:spcPts val="1800"/>
              </a:spcAft>
              <a:buFont typeface="Arial" panose="020B0604020202020204" pitchFamily="34" charset="0"/>
              <a:buChar char="•"/>
            </a:pPr>
            <a:r>
              <a:rPr lang="en-US" sz="2000" dirty="0">
                <a:latin typeface="Arial Nova" panose="020B0504020202020204" pitchFamily="34" charset="0"/>
              </a:rPr>
              <a:t>covers some (but not all) of the questions that will be in the </a:t>
            </a:r>
            <a:br>
              <a:rPr lang="en-US" sz="2000" dirty="0">
                <a:latin typeface="Arial Nova" panose="020B0504020202020204" pitchFamily="34" charset="0"/>
              </a:rPr>
            </a:br>
            <a:r>
              <a:rPr lang="en-US" sz="2000" dirty="0">
                <a:latin typeface="Arial Nova" panose="020B0504020202020204" pitchFamily="34" charset="0"/>
              </a:rPr>
              <a:t>application-proper;</a:t>
            </a:r>
          </a:p>
          <a:p>
            <a:pPr marL="285750" indent="-285750">
              <a:lnSpc>
                <a:spcPct val="100000"/>
              </a:lnSpc>
              <a:spcAft>
                <a:spcPts val="1800"/>
              </a:spcAft>
              <a:buFont typeface="Arial" panose="020B0604020202020204" pitchFamily="34" charset="0"/>
              <a:buChar char="•"/>
            </a:pPr>
            <a:r>
              <a:rPr lang="en-US" sz="2000" dirty="0">
                <a:latin typeface="Arial Nova" panose="020B0504020202020204" pitchFamily="34" charset="0"/>
              </a:rPr>
              <a:t>will help you put in place the foundations of your project so you are better prepared when the call opens;</a:t>
            </a:r>
          </a:p>
          <a:p>
            <a:pPr marL="285750" indent="-285750">
              <a:lnSpc>
                <a:spcPct val="100000"/>
              </a:lnSpc>
              <a:spcAft>
                <a:spcPts val="1800"/>
              </a:spcAft>
              <a:buFont typeface="Arial" panose="020B0604020202020204" pitchFamily="34" charset="0"/>
              <a:buChar char="•"/>
            </a:pPr>
            <a:r>
              <a:rPr lang="en-US" sz="2000" dirty="0">
                <a:latin typeface="Arial Nova" panose="020B0504020202020204" pitchFamily="34" charset="0"/>
              </a:rPr>
              <a:t>is not a formal application;</a:t>
            </a:r>
          </a:p>
          <a:p>
            <a:pPr marL="285750" indent="-285750">
              <a:lnSpc>
                <a:spcPct val="100000"/>
              </a:lnSpc>
              <a:spcAft>
                <a:spcPts val="1800"/>
              </a:spcAft>
              <a:buFont typeface="Arial" panose="020B0604020202020204" pitchFamily="34" charset="0"/>
              <a:buChar char="•"/>
            </a:pPr>
            <a:r>
              <a:rPr lang="en-US" sz="2000" dirty="0">
                <a:latin typeface="Arial Nova" panose="020B0504020202020204" pitchFamily="34" charset="0"/>
              </a:rPr>
              <a:t>is not scored</a:t>
            </a:r>
          </a:p>
          <a:p>
            <a:endParaRPr lang="en-GB" dirty="0"/>
          </a:p>
        </p:txBody>
      </p:sp>
      <p:sp>
        <p:nvSpPr>
          <p:cNvPr id="4" name="Text Placeholder 3">
            <a:extLst>
              <a:ext uri="{FF2B5EF4-FFF2-40B4-BE49-F238E27FC236}">
                <a16:creationId xmlns:a16="http://schemas.microsoft.com/office/drawing/2014/main" id="{7F003B8F-2A0C-43EA-A831-9E708E3A490C}"/>
              </a:ext>
            </a:extLst>
          </p:cNvPr>
          <p:cNvSpPr>
            <a:spLocks noGrp="1"/>
          </p:cNvSpPr>
          <p:nvPr>
            <p:ph type="body" sz="quarter" idx="10"/>
          </p:nvPr>
        </p:nvSpPr>
        <p:spPr>
          <a:xfrm>
            <a:off x="515937" y="314325"/>
            <a:ext cx="7380287" cy="792163"/>
          </a:xfrm>
        </p:spPr>
        <p:txBody>
          <a:bodyPr/>
          <a:lstStyle/>
          <a:p>
            <a:r>
              <a:rPr lang="en-US" b="1" kern="1200" dirty="0">
                <a:solidFill>
                  <a:srgbClr val="4472C4">
                    <a:lumMod val="75000"/>
                  </a:srgbClr>
                </a:solidFill>
                <a:latin typeface="Arial Black" panose="020B0A04020102020204" pitchFamily="34" charset="0"/>
                <a:ea typeface="+mn-ea"/>
              </a:rPr>
              <a:t>Smart Towns &amp; Villages</a:t>
            </a:r>
            <a:endParaRPr lang="en-GB" b="1" kern="1200" dirty="0">
              <a:solidFill>
                <a:srgbClr val="4472C4">
                  <a:lumMod val="75000"/>
                </a:srgbClr>
              </a:solidFill>
              <a:latin typeface="Arial Black" panose="020B0A04020102020204" pitchFamily="34" charset="0"/>
              <a:ea typeface="+mn-ea"/>
            </a:endParaRPr>
          </a:p>
        </p:txBody>
      </p:sp>
      <p:cxnSp>
        <p:nvCxnSpPr>
          <p:cNvPr id="2" name="Straight Connector 1">
            <a:extLst>
              <a:ext uri="{FF2B5EF4-FFF2-40B4-BE49-F238E27FC236}">
                <a16:creationId xmlns:a16="http://schemas.microsoft.com/office/drawing/2014/main" id="{6BABA325-FF33-3E7A-21AB-3B963429FFA3}"/>
              </a:ext>
            </a:extLst>
          </p:cNvPr>
          <p:cNvCxnSpPr>
            <a:cxnSpLocks/>
          </p:cNvCxnSpPr>
          <p:nvPr/>
        </p:nvCxnSpPr>
        <p:spPr>
          <a:xfrm>
            <a:off x="4193843" y="1106488"/>
            <a:ext cx="0" cy="4787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Text&#10;&#10;Description automatically generated">
            <a:extLst>
              <a:ext uri="{FF2B5EF4-FFF2-40B4-BE49-F238E27FC236}">
                <a16:creationId xmlns:a16="http://schemas.microsoft.com/office/drawing/2014/main" id="{CF7D6F61-DAD0-CF81-6F45-DCCCACEEC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307199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C96781-95A0-78C2-D321-C0CBD13F9ED9}"/>
              </a:ext>
            </a:extLst>
          </p:cNvPr>
          <p:cNvSpPr>
            <a:spLocks noGrp="1"/>
          </p:cNvSpPr>
          <p:nvPr>
            <p:ph type="body" sz="quarter" idx="11"/>
          </p:nvPr>
        </p:nvSpPr>
        <p:spPr>
          <a:xfrm>
            <a:off x="515937" y="891291"/>
            <a:ext cx="3443503" cy="828674"/>
          </a:xfrm>
        </p:spPr>
        <p:txBody>
          <a:bodyPr/>
          <a:lstStyle/>
          <a:p>
            <a:r>
              <a:rPr lang="en-US" sz="2000" dirty="0">
                <a:latin typeface="Arial Black" panose="020B0A04020102020204" pitchFamily="34" charset="0"/>
              </a:rPr>
              <a:t>CONCEPT NOTE: </a:t>
            </a:r>
            <a:br>
              <a:rPr lang="en-US" sz="2000" dirty="0">
                <a:latin typeface="Arial Black" panose="020B0A04020102020204" pitchFamily="34" charset="0"/>
              </a:rPr>
            </a:br>
            <a:r>
              <a:rPr lang="en-US" sz="2000" dirty="0">
                <a:latin typeface="Arial Black" panose="020B0A04020102020204" pitchFamily="34" charset="0"/>
              </a:rPr>
              <a:t>QUESTION 1</a:t>
            </a:r>
          </a:p>
        </p:txBody>
      </p:sp>
      <p:sp>
        <p:nvSpPr>
          <p:cNvPr id="4" name="Text Placeholder 3">
            <a:extLst>
              <a:ext uri="{FF2B5EF4-FFF2-40B4-BE49-F238E27FC236}">
                <a16:creationId xmlns:a16="http://schemas.microsoft.com/office/drawing/2014/main" id="{7F003B8F-2A0C-43EA-A831-9E708E3A490C}"/>
              </a:ext>
            </a:extLst>
          </p:cNvPr>
          <p:cNvSpPr>
            <a:spLocks noGrp="1"/>
          </p:cNvSpPr>
          <p:nvPr>
            <p:ph type="body" sz="quarter" idx="10"/>
          </p:nvPr>
        </p:nvSpPr>
        <p:spPr>
          <a:xfrm>
            <a:off x="515937" y="335392"/>
            <a:ext cx="7380287" cy="792163"/>
          </a:xfrm>
        </p:spPr>
        <p:txBody>
          <a:bodyPr/>
          <a:lstStyle/>
          <a:p>
            <a:r>
              <a:rPr lang="en-US" b="1" kern="1200" dirty="0">
                <a:solidFill>
                  <a:srgbClr val="4472C4">
                    <a:lumMod val="75000"/>
                  </a:srgbClr>
                </a:solidFill>
                <a:latin typeface="Arial Black" panose="020B0A04020102020204" pitchFamily="34" charset="0"/>
                <a:ea typeface="+mn-ea"/>
              </a:rPr>
              <a:t>Smart Towns &amp; Villages</a:t>
            </a:r>
            <a:endParaRPr lang="en-GB" b="1" kern="1200" dirty="0">
              <a:solidFill>
                <a:srgbClr val="4472C4">
                  <a:lumMod val="75000"/>
                </a:srgbClr>
              </a:solidFill>
              <a:latin typeface="Arial Black" panose="020B0A04020102020204" pitchFamily="34" charset="0"/>
              <a:ea typeface="+mn-ea"/>
            </a:endParaRPr>
          </a:p>
        </p:txBody>
      </p:sp>
      <p:cxnSp>
        <p:nvCxnSpPr>
          <p:cNvPr id="2" name="Straight Connector 1">
            <a:extLst>
              <a:ext uri="{FF2B5EF4-FFF2-40B4-BE49-F238E27FC236}">
                <a16:creationId xmlns:a16="http://schemas.microsoft.com/office/drawing/2014/main" id="{6BABA325-FF33-3E7A-21AB-3B963429FFA3}"/>
              </a:ext>
            </a:extLst>
          </p:cNvPr>
          <p:cNvCxnSpPr>
            <a:cxnSpLocks/>
          </p:cNvCxnSpPr>
          <p:nvPr/>
        </p:nvCxnSpPr>
        <p:spPr>
          <a:xfrm>
            <a:off x="4110492" y="1035050"/>
            <a:ext cx="0" cy="4787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4C9D0AA-BA90-F275-328F-E0B2FBC1734C}"/>
              </a:ext>
            </a:extLst>
          </p:cNvPr>
          <p:cNvSpPr txBox="1">
            <a:spLocks/>
          </p:cNvSpPr>
          <p:nvPr/>
        </p:nvSpPr>
        <p:spPr>
          <a:xfrm>
            <a:off x="4335235" y="997617"/>
            <a:ext cx="7340827" cy="5104417"/>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About Your Project </a:t>
            </a:r>
          </a:p>
          <a:p>
            <a:pPr marL="342900" marR="0" lvl="0" indent="-342900" algn="l" defTabSz="914400" rtl="0" eaLnBrk="1" fontAlgn="auto" latinLnBrk="0" hangingPunct="1">
              <a:lnSpc>
                <a:spcPct val="100000"/>
              </a:lnSpc>
              <a:spcBef>
                <a:spcPts val="0"/>
              </a:spcBef>
              <a:buClrTx/>
              <a:buSzTx/>
              <a:buFont typeface="+mj-lt"/>
              <a:buAutoNum type="arabicPeriod"/>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How has need been identified for your project?</a:t>
            </a:r>
          </a:p>
          <a:p>
            <a:pPr marL="342900" marR="0" lvl="0" indent="-342900" algn="l" defTabSz="914400" rtl="0" eaLnBrk="1" fontAlgn="auto" latinLnBrk="0" hangingPunct="1">
              <a:lnSpc>
                <a:spcPct val="100000"/>
              </a:lnSpc>
              <a:spcBef>
                <a:spcPts val="0"/>
              </a:spcBef>
              <a:buClrTx/>
              <a:buSzTx/>
              <a:buFont typeface="+mj-lt"/>
              <a:buAutoNum type="arabicPeriod"/>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How does your project align with what PEACEPLUS, and in particular Area 2.4, is trying to achieve? </a:t>
            </a:r>
          </a:p>
          <a:p>
            <a:pPr marL="0" marR="0" lvl="0" indent="0" algn="l" defTabSz="914400" rtl="0" eaLnBrk="1" fontAlgn="auto" latinLnBrk="0" hangingPunct="1">
              <a:lnSpc>
                <a:spcPct val="100000"/>
              </a:lnSpc>
              <a:spcBef>
                <a:spcPts val="0"/>
              </a:spcBef>
              <a:buClrTx/>
              <a:buSzTx/>
              <a:buFontTx/>
              <a:buNone/>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To note, supported projects should: </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Develop and area-based approach to smart projects</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Use a social innovation-led approach to </a:t>
            </a:r>
            <a:r>
              <a:rPr kumimoji="0" lang="en-US" sz="2000" b="0" i="0" u="none" strike="noStrike" kern="0" cap="none" spc="0" normalizeH="0" baseline="0" noProof="0" dirty="0" err="1">
                <a:ln>
                  <a:noFill/>
                </a:ln>
                <a:solidFill>
                  <a:srgbClr val="291252"/>
                </a:solidFill>
                <a:effectLst/>
                <a:uLnTx/>
                <a:uFillTx/>
                <a:latin typeface="Arial Nova" panose="020B0504020202020204" pitchFamily="34" charset="0"/>
              </a:rPr>
              <a:t>maximise</a:t>
            </a: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the potential of ICT to deliver improved social and economic outcomes in target areas.</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Use technology to enable, accelerate or support strategic goals such as economic growth, wellbeing, sustainability, environmental solutions, </a:t>
            </a:r>
            <a:b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b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social inclusion and cross-border relationships.</a:t>
            </a:r>
          </a:p>
        </p:txBody>
      </p:sp>
    </p:spTree>
    <p:extLst>
      <p:ext uri="{BB962C8B-B14F-4D97-AF65-F5344CB8AC3E}">
        <p14:creationId xmlns:p14="http://schemas.microsoft.com/office/powerpoint/2010/main" val="2159030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757980" y="463593"/>
            <a:ext cx="10676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How was PEACEPLUS Developed?</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
        <p:nvSpPr>
          <p:cNvPr id="3" name="Content Placeholder 4">
            <a:extLst>
              <a:ext uri="{FF2B5EF4-FFF2-40B4-BE49-F238E27FC236}">
                <a16:creationId xmlns:a16="http://schemas.microsoft.com/office/drawing/2014/main" id="{09EBFDD3-CE08-9EB5-684D-1600D88C720C}"/>
              </a:ext>
            </a:extLst>
          </p:cNvPr>
          <p:cNvSpPr txBox="1">
            <a:spLocks/>
          </p:cNvSpPr>
          <p:nvPr/>
        </p:nvSpPr>
        <p:spPr>
          <a:xfrm>
            <a:off x="2604977" y="1365003"/>
            <a:ext cx="7453423" cy="488320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E7E6E6">
                    <a:lumMod val="10000"/>
                  </a:srgbClr>
                </a:solidFill>
                <a:effectLst/>
                <a:uLnTx/>
                <a:uFillTx/>
                <a:latin typeface="Arial Nova" panose="020B0504020202020204" pitchFamily="34" charset="0"/>
                <a:ea typeface="+mn-ea"/>
                <a:cs typeface="+mn-cs"/>
              </a:rPr>
              <a:t>Intensive review, research and public engagement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rgbClr val="E7E6E6">
                  <a:lumMod val="10000"/>
                </a:srgbClr>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Stakeholder engagement</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Public events – including specific events with young people</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Survey submissions</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Public consultation (2021)</a:t>
            </a:r>
          </a:p>
          <a:p>
            <a:pPr marL="0" marR="0" lvl="0" indent="0" algn="l" defTabSz="914400" rtl="0" eaLnBrk="1" fontAlgn="auto" latinLnBrk="0" hangingPunct="1">
              <a:lnSpc>
                <a:spcPct val="16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Bi-laterals with government north-south (ongoing)</a:t>
            </a:r>
          </a:p>
        </p:txBody>
      </p:sp>
    </p:spTree>
    <p:extLst>
      <p:ext uri="{BB962C8B-B14F-4D97-AF65-F5344CB8AC3E}">
        <p14:creationId xmlns:p14="http://schemas.microsoft.com/office/powerpoint/2010/main" val="4038673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C96781-95A0-78C2-D321-C0CBD13F9ED9}"/>
              </a:ext>
            </a:extLst>
          </p:cNvPr>
          <p:cNvSpPr>
            <a:spLocks noGrp="1"/>
          </p:cNvSpPr>
          <p:nvPr>
            <p:ph type="body" sz="quarter" idx="11"/>
          </p:nvPr>
        </p:nvSpPr>
        <p:spPr>
          <a:xfrm>
            <a:off x="515937" y="893751"/>
            <a:ext cx="3443503" cy="828674"/>
          </a:xfrm>
        </p:spPr>
        <p:txBody>
          <a:bodyPr/>
          <a:lstStyle/>
          <a:p>
            <a:r>
              <a:rPr lang="en-US" sz="2000" dirty="0">
                <a:latin typeface="Arial Black" panose="020B0A04020102020204" pitchFamily="34" charset="0"/>
              </a:rPr>
              <a:t>CONCEPT NOTE: </a:t>
            </a:r>
            <a:br>
              <a:rPr lang="en-US" sz="2000" dirty="0">
                <a:latin typeface="Arial Black" panose="020B0A04020102020204" pitchFamily="34" charset="0"/>
              </a:rPr>
            </a:br>
            <a:r>
              <a:rPr lang="en-US" sz="2000" dirty="0">
                <a:latin typeface="Arial Black" panose="020B0A04020102020204" pitchFamily="34" charset="0"/>
              </a:rPr>
              <a:t>QUESTION 2</a:t>
            </a:r>
          </a:p>
        </p:txBody>
      </p:sp>
      <p:sp>
        <p:nvSpPr>
          <p:cNvPr id="4" name="Text Placeholder 3">
            <a:extLst>
              <a:ext uri="{FF2B5EF4-FFF2-40B4-BE49-F238E27FC236}">
                <a16:creationId xmlns:a16="http://schemas.microsoft.com/office/drawing/2014/main" id="{7F003B8F-2A0C-43EA-A831-9E708E3A490C}"/>
              </a:ext>
            </a:extLst>
          </p:cNvPr>
          <p:cNvSpPr>
            <a:spLocks noGrp="1"/>
          </p:cNvSpPr>
          <p:nvPr>
            <p:ph type="body" sz="quarter" idx="10"/>
          </p:nvPr>
        </p:nvSpPr>
        <p:spPr>
          <a:xfrm>
            <a:off x="515937" y="465591"/>
            <a:ext cx="7380287" cy="792163"/>
          </a:xfrm>
        </p:spPr>
        <p:txBody>
          <a:bodyPr/>
          <a:lstStyle/>
          <a:p>
            <a:r>
              <a:rPr lang="en-US" b="1" kern="1200" dirty="0">
                <a:solidFill>
                  <a:srgbClr val="4472C4">
                    <a:lumMod val="75000"/>
                  </a:srgbClr>
                </a:solidFill>
                <a:latin typeface="Arial Black" panose="020B0A04020102020204" pitchFamily="34" charset="0"/>
                <a:ea typeface="+mn-ea"/>
              </a:rPr>
              <a:t>Smart Towns &amp; Villages</a:t>
            </a:r>
            <a:endParaRPr lang="en-GB" b="1" kern="1200" dirty="0">
              <a:solidFill>
                <a:srgbClr val="4472C4">
                  <a:lumMod val="75000"/>
                </a:srgbClr>
              </a:solidFill>
              <a:latin typeface="Arial Black" panose="020B0A04020102020204" pitchFamily="34" charset="0"/>
              <a:ea typeface="+mn-ea"/>
            </a:endParaRPr>
          </a:p>
        </p:txBody>
      </p:sp>
      <p:cxnSp>
        <p:nvCxnSpPr>
          <p:cNvPr id="2" name="Straight Connector 1">
            <a:extLst>
              <a:ext uri="{FF2B5EF4-FFF2-40B4-BE49-F238E27FC236}">
                <a16:creationId xmlns:a16="http://schemas.microsoft.com/office/drawing/2014/main" id="{6BABA325-FF33-3E7A-21AB-3B963429FFA3}"/>
              </a:ext>
            </a:extLst>
          </p:cNvPr>
          <p:cNvCxnSpPr>
            <a:cxnSpLocks/>
          </p:cNvCxnSpPr>
          <p:nvPr/>
        </p:nvCxnSpPr>
        <p:spPr>
          <a:xfrm>
            <a:off x="4143149" y="1257754"/>
            <a:ext cx="0" cy="4787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4C9D0AA-BA90-F275-328F-E0B2FBC1734C}"/>
              </a:ext>
            </a:extLst>
          </p:cNvPr>
          <p:cNvSpPr txBox="1">
            <a:spLocks/>
          </p:cNvSpPr>
          <p:nvPr/>
        </p:nvSpPr>
        <p:spPr>
          <a:xfrm>
            <a:off x="4326859" y="1169763"/>
            <a:ext cx="6965534" cy="5455480"/>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0" marR="0" lvl="0" indent="0" algn="l" defTabSz="914400" rtl="0" eaLnBrk="1" fontAlgn="auto" latinLnBrk="0" hangingPunct="1">
              <a:lnSpc>
                <a:spcPct val="100000"/>
              </a:lnSpc>
              <a:spcBef>
                <a:spcPts val="0"/>
              </a:spcBef>
              <a:buClrTx/>
              <a:buSzTx/>
              <a:buFontTx/>
              <a:buNone/>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Outputs and Results </a:t>
            </a:r>
          </a:p>
          <a:p>
            <a:pPr marL="342900" marR="0" lvl="0" indent="-342900" algn="l" defTabSz="914400" rtl="0" eaLnBrk="1" fontAlgn="auto" latinLnBrk="0" hangingPunct="1">
              <a:lnSpc>
                <a:spcPct val="100000"/>
              </a:lnSpc>
              <a:spcBef>
                <a:spcPts val="0"/>
              </a:spcBef>
              <a:buClrTx/>
              <a:buSzTx/>
              <a:buFont typeface="+mj-lt"/>
              <a:buAutoNum type="arabicPeriod"/>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How will your project result in a jointly developed solution? </a:t>
            </a:r>
          </a:p>
          <a:p>
            <a:pPr marL="0" marR="0" lvl="0" indent="0" algn="l" defTabSz="914400" rtl="0" eaLnBrk="1" fontAlgn="auto" latinLnBrk="0" hangingPunct="1">
              <a:lnSpc>
                <a:spcPct val="100000"/>
              </a:lnSpc>
              <a:spcBef>
                <a:spcPts val="0"/>
              </a:spcBef>
              <a:buClrTx/>
              <a:buSzTx/>
              <a:buFontTx/>
              <a:buNone/>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At a </a:t>
            </a:r>
            <a:r>
              <a:rPr kumimoji="0" lang="en-US" sz="2000" b="0" i="0" u="none" strike="noStrike" kern="0" cap="none" spc="0" normalizeH="0" baseline="0" noProof="0" dirty="0" err="1">
                <a:ln>
                  <a:noFill/>
                </a:ln>
                <a:solidFill>
                  <a:srgbClr val="291252"/>
                </a:solidFill>
                <a:effectLst/>
                <a:uLnTx/>
                <a:uFillTx/>
                <a:latin typeface="Arial Nova" panose="020B0504020202020204" pitchFamily="34" charset="0"/>
              </a:rPr>
              <a:t>Programme</a:t>
            </a: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level for this Investment Area, the output indicator is for 9 jointly developed solutions. Your project’s target will contribute to this output indicator. </a:t>
            </a:r>
          </a:p>
          <a:p>
            <a:pPr marL="0" marR="0" lvl="0" indent="0" algn="l" defTabSz="914400" rtl="0" eaLnBrk="1" fontAlgn="auto" latinLnBrk="0" hangingPunct="1">
              <a:lnSpc>
                <a:spcPct val="100000"/>
              </a:lnSpc>
              <a:spcBef>
                <a:spcPts val="0"/>
              </a:spcBef>
              <a:buClrTx/>
              <a:buSzTx/>
              <a:buFontTx/>
              <a:buNone/>
              <a:tabLst/>
              <a:defRPr/>
            </a:pPr>
            <a:r>
              <a:rPr lang="en-US" sz="2000" kern="0" dirty="0">
                <a:solidFill>
                  <a:srgbClr val="291252"/>
                </a:solidFill>
                <a:latin typeface="Arial Nova" panose="020B0504020202020204" pitchFamily="34" charset="0"/>
              </a:rPr>
              <a:t>The </a:t>
            </a: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result indicator is for 9 solutions taken up or up-scaled by </a:t>
            </a:r>
            <a:r>
              <a:rPr kumimoji="0" lang="en-US" sz="2000" b="0" i="0" u="none" strike="noStrike" kern="0" cap="none" spc="0" normalizeH="0" baseline="0" noProof="0" dirty="0" err="1">
                <a:ln>
                  <a:noFill/>
                </a:ln>
                <a:solidFill>
                  <a:srgbClr val="291252"/>
                </a:solidFill>
                <a:effectLst/>
                <a:uLnTx/>
                <a:uFillTx/>
                <a:latin typeface="Arial Nova" panose="020B0504020202020204" pitchFamily="34" charset="0"/>
              </a:rPr>
              <a:t>organisations</a:t>
            </a: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Your project’s target will contribute to this result indicator. </a:t>
            </a:r>
          </a:p>
        </p:txBody>
      </p:sp>
      <p:pic>
        <p:nvPicPr>
          <p:cNvPr id="3" name="Picture 2" descr="Text&#10;&#10;Description automatically generated">
            <a:extLst>
              <a:ext uri="{FF2B5EF4-FFF2-40B4-BE49-F238E27FC236}">
                <a16:creationId xmlns:a16="http://schemas.microsoft.com/office/drawing/2014/main" id="{0B55AD98-9614-7D62-8126-6177DCF09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1037781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C96781-95A0-78C2-D321-C0CBD13F9ED9}"/>
              </a:ext>
            </a:extLst>
          </p:cNvPr>
          <p:cNvSpPr>
            <a:spLocks noGrp="1"/>
          </p:cNvSpPr>
          <p:nvPr>
            <p:ph type="body" sz="quarter" idx="11"/>
          </p:nvPr>
        </p:nvSpPr>
        <p:spPr>
          <a:xfrm>
            <a:off x="515937" y="916478"/>
            <a:ext cx="3443503" cy="1296307"/>
          </a:xfrm>
        </p:spPr>
        <p:txBody>
          <a:bodyPr/>
          <a:lstStyle/>
          <a:p>
            <a:r>
              <a:rPr lang="en-US" sz="2000" dirty="0">
                <a:latin typeface="Arial Black" panose="020B0A04020102020204" pitchFamily="34" charset="0"/>
              </a:rPr>
              <a:t>CONCEPT NOTE: </a:t>
            </a:r>
            <a:br>
              <a:rPr lang="en-US" sz="2000" dirty="0">
                <a:latin typeface="Arial Black" panose="020B0A04020102020204" pitchFamily="34" charset="0"/>
              </a:rPr>
            </a:br>
            <a:r>
              <a:rPr lang="en-US" sz="2000" dirty="0">
                <a:latin typeface="Arial Black" panose="020B0A04020102020204" pitchFamily="34" charset="0"/>
              </a:rPr>
              <a:t>QUESTION 3</a:t>
            </a:r>
          </a:p>
        </p:txBody>
      </p:sp>
      <p:sp>
        <p:nvSpPr>
          <p:cNvPr id="4" name="Text Placeholder 3">
            <a:extLst>
              <a:ext uri="{FF2B5EF4-FFF2-40B4-BE49-F238E27FC236}">
                <a16:creationId xmlns:a16="http://schemas.microsoft.com/office/drawing/2014/main" id="{7F003B8F-2A0C-43EA-A831-9E708E3A490C}"/>
              </a:ext>
            </a:extLst>
          </p:cNvPr>
          <p:cNvSpPr>
            <a:spLocks noGrp="1"/>
          </p:cNvSpPr>
          <p:nvPr>
            <p:ph type="body" sz="quarter" idx="10"/>
          </p:nvPr>
        </p:nvSpPr>
        <p:spPr>
          <a:xfrm>
            <a:off x="515937" y="417868"/>
            <a:ext cx="7380287" cy="792163"/>
          </a:xfrm>
        </p:spPr>
        <p:txBody>
          <a:bodyPr/>
          <a:lstStyle/>
          <a:p>
            <a:r>
              <a:rPr lang="en-US" b="1" kern="1200" dirty="0">
                <a:solidFill>
                  <a:srgbClr val="4472C4">
                    <a:lumMod val="75000"/>
                  </a:srgbClr>
                </a:solidFill>
                <a:latin typeface="Arial Black" panose="020B0A04020102020204" pitchFamily="34" charset="0"/>
                <a:ea typeface="+mn-ea"/>
              </a:rPr>
              <a:t>Smart Towns &amp; Villages</a:t>
            </a:r>
            <a:endParaRPr lang="en-GB" b="1" kern="1200" dirty="0">
              <a:solidFill>
                <a:srgbClr val="4472C4">
                  <a:lumMod val="75000"/>
                </a:srgbClr>
              </a:solidFill>
              <a:latin typeface="Arial Black" panose="020B0A04020102020204" pitchFamily="34" charset="0"/>
              <a:ea typeface="+mn-ea"/>
            </a:endParaRPr>
          </a:p>
        </p:txBody>
      </p:sp>
      <p:cxnSp>
        <p:nvCxnSpPr>
          <p:cNvPr id="2" name="Straight Connector 1">
            <a:extLst>
              <a:ext uri="{FF2B5EF4-FFF2-40B4-BE49-F238E27FC236}">
                <a16:creationId xmlns:a16="http://schemas.microsoft.com/office/drawing/2014/main" id="{6BABA325-FF33-3E7A-21AB-3B963429FFA3}"/>
              </a:ext>
            </a:extLst>
          </p:cNvPr>
          <p:cNvCxnSpPr>
            <a:cxnSpLocks/>
          </p:cNvCxnSpPr>
          <p:nvPr/>
        </p:nvCxnSpPr>
        <p:spPr>
          <a:xfrm>
            <a:off x="3987789" y="1186090"/>
            <a:ext cx="0" cy="4787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4C9D0AA-BA90-F275-328F-E0B2FBC1734C}"/>
              </a:ext>
            </a:extLst>
          </p:cNvPr>
          <p:cNvSpPr txBox="1">
            <a:spLocks/>
          </p:cNvSpPr>
          <p:nvPr/>
        </p:nvSpPr>
        <p:spPr>
          <a:xfrm>
            <a:off x="4245429" y="1053194"/>
            <a:ext cx="6957266" cy="5255532"/>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Cross Community and Cross Border</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What geographical area/s will your project cover?</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How your project is cross-border on the basis of:</a:t>
            </a:r>
          </a:p>
          <a:p>
            <a:pPr marL="625475" marR="0" lvl="1" indent="-265113"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Involving communities from both sides of the border; </a:t>
            </a:r>
          </a:p>
          <a:p>
            <a:pPr marL="625475" marR="0" lvl="1" indent="-265113"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Sharing knowledge from one side of the border to develop an initiative on the opposite side.; </a:t>
            </a:r>
          </a:p>
          <a:p>
            <a:pPr marL="625475" marR="0" lvl="1" indent="-265113"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Using a shared approach / design on both sides of the border.</a:t>
            </a:r>
          </a:p>
          <a:p>
            <a:pPr marL="625475" marR="0" lvl="1" indent="-265113"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Involving knowledge institutions from both sides of the border.</a:t>
            </a:r>
          </a:p>
        </p:txBody>
      </p:sp>
      <p:pic>
        <p:nvPicPr>
          <p:cNvPr id="3" name="Picture 2" descr="Text&#10;&#10;Description automatically generated">
            <a:extLst>
              <a:ext uri="{FF2B5EF4-FFF2-40B4-BE49-F238E27FC236}">
                <a16:creationId xmlns:a16="http://schemas.microsoft.com/office/drawing/2014/main" id="{E4DF64C6-1173-1AB3-0037-F9AA5143FF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3521427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C96781-95A0-78C2-D321-C0CBD13F9ED9}"/>
              </a:ext>
            </a:extLst>
          </p:cNvPr>
          <p:cNvSpPr>
            <a:spLocks noGrp="1"/>
          </p:cNvSpPr>
          <p:nvPr>
            <p:ph type="body" sz="quarter" idx="11"/>
          </p:nvPr>
        </p:nvSpPr>
        <p:spPr>
          <a:xfrm>
            <a:off x="515937" y="985980"/>
            <a:ext cx="3443503" cy="1214664"/>
          </a:xfrm>
        </p:spPr>
        <p:txBody>
          <a:bodyPr/>
          <a:lstStyle/>
          <a:p>
            <a:r>
              <a:rPr lang="en-US" sz="2000" dirty="0">
                <a:latin typeface="Arial Black" panose="020B0A04020102020204" pitchFamily="34" charset="0"/>
              </a:rPr>
              <a:t>CONCEPT NOTE: </a:t>
            </a:r>
            <a:br>
              <a:rPr lang="en-US" sz="2000" dirty="0">
                <a:latin typeface="Arial Black" panose="020B0A04020102020204" pitchFamily="34" charset="0"/>
              </a:rPr>
            </a:br>
            <a:r>
              <a:rPr lang="en-US" sz="2000" dirty="0">
                <a:latin typeface="Arial Black" panose="020B0A04020102020204" pitchFamily="34" charset="0"/>
              </a:rPr>
              <a:t>QUESTION 4</a:t>
            </a:r>
          </a:p>
        </p:txBody>
      </p:sp>
      <p:sp>
        <p:nvSpPr>
          <p:cNvPr id="4" name="Text Placeholder 3">
            <a:extLst>
              <a:ext uri="{FF2B5EF4-FFF2-40B4-BE49-F238E27FC236}">
                <a16:creationId xmlns:a16="http://schemas.microsoft.com/office/drawing/2014/main" id="{7F003B8F-2A0C-43EA-A831-9E708E3A490C}"/>
              </a:ext>
            </a:extLst>
          </p:cNvPr>
          <p:cNvSpPr>
            <a:spLocks noGrp="1"/>
          </p:cNvSpPr>
          <p:nvPr>
            <p:ph type="body" sz="quarter" idx="10"/>
          </p:nvPr>
        </p:nvSpPr>
        <p:spPr>
          <a:xfrm>
            <a:off x="515937" y="442912"/>
            <a:ext cx="7380287" cy="792163"/>
          </a:xfrm>
        </p:spPr>
        <p:txBody>
          <a:bodyPr/>
          <a:lstStyle/>
          <a:p>
            <a:r>
              <a:rPr lang="en-US" b="1" kern="1200" dirty="0">
                <a:solidFill>
                  <a:srgbClr val="4472C4">
                    <a:lumMod val="75000"/>
                  </a:srgbClr>
                </a:solidFill>
                <a:latin typeface="Arial Black" panose="020B0A04020102020204" pitchFamily="34" charset="0"/>
                <a:ea typeface="+mn-ea"/>
              </a:rPr>
              <a:t>Smart Towns &amp; Villages</a:t>
            </a:r>
            <a:endParaRPr lang="en-GB" b="1" kern="1200" dirty="0">
              <a:solidFill>
                <a:srgbClr val="4472C4">
                  <a:lumMod val="75000"/>
                </a:srgbClr>
              </a:solidFill>
              <a:latin typeface="Arial Black" panose="020B0A04020102020204" pitchFamily="34" charset="0"/>
              <a:ea typeface="+mn-ea"/>
            </a:endParaRPr>
          </a:p>
        </p:txBody>
      </p:sp>
      <p:cxnSp>
        <p:nvCxnSpPr>
          <p:cNvPr id="2" name="Straight Connector 1">
            <a:extLst>
              <a:ext uri="{FF2B5EF4-FFF2-40B4-BE49-F238E27FC236}">
                <a16:creationId xmlns:a16="http://schemas.microsoft.com/office/drawing/2014/main" id="{6BABA325-FF33-3E7A-21AB-3B963429FFA3}"/>
              </a:ext>
            </a:extLst>
          </p:cNvPr>
          <p:cNvCxnSpPr>
            <a:cxnSpLocks/>
          </p:cNvCxnSpPr>
          <p:nvPr/>
        </p:nvCxnSpPr>
        <p:spPr>
          <a:xfrm>
            <a:off x="4175806" y="1235075"/>
            <a:ext cx="0" cy="4787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4C9D0AA-BA90-F275-328F-E0B2FBC1734C}"/>
              </a:ext>
            </a:extLst>
          </p:cNvPr>
          <p:cNvSpPr txBox="1">
            <a:spLocks/>
          </p:cNvSpPr>
          <p:nvPr/>
        </p:nvSpPr>
        <p:spPr>
          <a:xfrm>
            <a:off x="4295778" y="1134837"/>
            <a:ext cx="7256686" cy="5490406"/>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Proposed Team, Partnership, and Implementing Arrangements</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Staffing – who is doing what?</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Suitable experience and qualifications?</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Practical arrangements for implementation?</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Rationale for partnership composition.</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Structure of partnership.</a:t>
            </a:r>
          </a:p>
        </p:txBody>
      </p:sp>
      <p:pic>
        <p:nvPicPr>
          <p:cNvPr id="3" name="Picture 2" descr="Text&#10;&#10;Description automatically generated">
            <a:extLst>
              <a:ext uri="{FF2B5EF4-FFF2-40B4-BE49-F238E27FC236}">
                <a16:creationId xmlns:a16="http://schemas.microsoft.com/office/drawing/2014/main" id="{0DA414A5-F967-8D0C-3520-0154DB00C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1240690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5C96781-95A0-78C2-D321-C0CBD13F9ED9}"/>
              </a:ext>
            </a:extLst>
          </p:cNvPr>
          <p:cNvSpPr>
            <a:spLocks noGrp="1"/>
          </p:cNvSpPr>
          <p:nvPr>
            <p:ph type="body" sz="quarter" idx="11"/>
          </p:nvPr>
        </p:nvSpPr>
        <p:spPr>
          <a:xfrm>
            <a:off x="461169" y="932980"/>
            <a:ext cx="3443503" cy="1304471"/>
          </a:xfrm>
        </p:spPr>
        <p:txBody>
          <a:bodyPr/>
          <a:lstStyle/>
          <a:p>
            <a:r>
              <a:rPr lang="en-US" sz="2000" dirty="0">
                <a:latin typeface="Arial Black" panose="020B0A04020102020204" pitchFamily="34" charset="0"/>
              </a:rPr>
              <a:t>CONCEPT NOTE: </a:t>
            </a:r>
            <a:br>
              <a:rPr lang="en-US" sz="2000" dirty="0">
                <a:latin typeface="Arial Black" panose="020B0A04020102020204" pitchFamily="34" charset="0"/>
              </a:rPr>
            </a:br>
            <a:r>
              <a:rPr lang="en-US" sz="2000" dirty="0">
                <a:latin typeface="Arial Black" panose="020B0A04020102020204" pitchFamily="34" charset="0"/>
              </a:rPr>
              <a:t>QUESTION 5</a:t>
            </a:r>
          </a:p>
        </p:txBody>
      </p:sp>
      <p:sp>
        <p:nvSpPr>
          <p:cNvPr id="4" name="Text Placeholder 3">
            <a:extLst>
              <a:ext uri="{FF2B5EF4-FFF2-40B4-BE49-F238E27FC236}">
                <a16:creationId xmlns:a16="http://schemas.microsoft.com/office/drawing/2014/main" id="{7F003B8F-2A0C-43EA-A831-9E708E3A490C}"/>
              </a:ext>
            </a:extLst>
          </p:cNvPr>
          <p:cNvSpPr>
            <a:spLocks noGrp="1"/>
          </p:cNvSpPr>
          <p:nvPr>
            <p:ph type="body" sz="quarter" idx="10"/>
          </p:nvPr>
        </p:nvSpPr>
        <p:spPr>
          <a:xfrm>
            <a:off x="461169" y="483734"/>
            <a:ext cx="7380287" cy="792163"/>
          </a:xfrm>
        </p:spPr>
        <p:txBody>
          <a:bodyPr/>
          <a:lstStyle/>
          <a:p>
            <a:r>
              <a:rPr lang="en-US" b="1" kern="1200" dirty="0">
                <a:solidFill>
                  <a:srgbClr val="4472C4">
                    <a:lumMod val="75000"/>
                  </a:srgbClr>
                </a:solidFill>
                <a:latin typeface="Arial Black" panose="020B0A04020102020204" pitchFamily="34" charset="0"/>
                <a:ea typeface="+mn-ea"/>
              </a:rPr>
              <a:t>Smart Towns &amp; Villages</a:t>
            </a:r>
            <a:endParaRPr lang="en-GB" b="1" kern="1200" dirty="0">
              <a:solidFill>
                <a:srgbClr val="4472C4">
                  <a:lumMod val="75000"/>
                </a:srgbClr>
              </a:solidFill>
              <a:latin typeface="Arial Black" panose="020B0A04020102020204" pitchFamily="34" charset="0"/>
              <a:ea typeface="+mn-ea"/>
            </a:endParaRPr>
          </a:p>
        </p:txBody>
      </p:sp>
      <p:cxnSp>
        <p:nvCxnSpPr>
          <p:cNvPr id="2" name="Straight Connector 1">
            <a:extLst>
              <a:ext uri="{FF2B5EF4-FFF2-40B4-BE49-F238E27FC236}">
                <a16:creationId xmlns:a16="http://schemas.microsoft.com/office/drawing/2014/main" id="{6BABA325-FF33-3E7A-21AB-3B963429FFA3}"/>
              </a:ext>
            </a:extLst>
          </p:cNvPr>
          <p:cNvCxnSpPr>
            <a:cxnSpLocks/>
          </p:cNvCxnSpPr>
          <p:nvPr/>
        </p:nvCxnSpPr>
        <p:spPr>
          <a:xfrm>
            <a:off x="4151313" y="1275897"/>
            <a:ext cx="0" cy="4787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6">
            <a:extLst>
              <a:ext uri="{FF2B5EF4-FFF2-40B4-BE49-F238E27FC236}">
                <a16:creationId xmlns:a16="http://schemas.microsoft.com/office/drawing/2014/main" id="{64C9D0AA-BA90-F275-328F-E0B2FBC1734C}"/>
              </a:ext>
            </a:extLst>
          </p:cNvPr>
          <p:cNvSpPr txBox="1">
            <a:spLocks/>
          </p:cNvSpPr>
          <p:nvPr/>
        </p:nvSpPr>
        <p:spPr>
          <a:xfrm>
            <a:off x="4295778" y="1134837"/>
            <a:ext cx="6996615" cy="5490406"/>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0" marR="0" lvl="0" indent="0" algn="l" defTabSz="914400" rtl="0" eaLnBrk="1" fontAlgn="auto" latinLnBrk="0" hangingPunct="1">
              <a:lnSpc>
                <a:spcPct val="130000"/>
              </a:lnSpc>
              <a:spcBef>
                <a:spcPts val="0"/>
              </a:spcBef>
              <a:spcAft>
                <a:spcPts val="1200"/>
              </a:spcAft>
              <a:buClrTx/>
              <a:buSzTx/>
              <a:buFontTx/>
              <a:buNone/>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Value for Money</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Is it appropriately costed?</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Competitive tender where appropriate?</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Will inputs achieve required outputs and results and meet </a:t>
            </a:r>
            <a:b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b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overall objective?</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Exit strategy and durability of results; critical to this IA</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How is the long-term impact of the project to be secured?</a:t>
            </a:r>
          </a:p>
        </p:txBody>
      </p:sp>
      <p:pic>
        <p:nvPicPr>
          <p:cNvPr id="3" name="Picture 2" descr="Text&#10;&#10;Description automatically generated">
            <a:extLst>
              <a:ext uri="{FF2B5EF4-FFF2-40B4-BE49-F238E27FC236}">
                <a16:creationId xmlns:a16="http://schemas.microsoft.com/office/drawing/2014/main" id="{A8F4F796-CE6B-0075-8EAA-B7AE1830E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spTree>
    <p:extLst>
      <p:ext uri="{BB962C8B-B14F-4D97-AF65-F5344CB8AC3E}">
        <p14:creationId xmlns:p14="http://schemas.microsoft.com/office/powerpoint/2010/main" val="3556002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descr="A picture containing outdoor, tree, ground, building&#10;&#10;Description automatically generated">
            <a:extLst>
              <a:ext uri="{FF2B5EF4-FFF2-40B4-BE49-F238E27FC236}">
                <a16:creationId xmlns:a16="http://schemas.microsoft.com/office/drawing/2014/main" id="{3CB07042-996A-43F6-9643-6BBFC5AAB6D7}"/>
              </a:ext>
            </a:extLst>
          </p:cNvPr>
          <p:cNvPicPr>
            <a:picLocks noGrp="1" noChangeAspect="1"/>
          </p:cNvPicPr>
          <p:nvPr>
            <p:ph sz="half" idx="2"/>
          </p:nvPr>
        </p:nvPicPr>
        <p:blipFill rotWithShape="1">
          <a:blip r:embed="rId2"/>
          <a:srcRect l="33506" r="19940" b="1"/>
          <a:stretch/>
        </p:blipFill>
        <p:spPr>
          <a:xfrm>
            <a:off x="7104063" y="10"/>
            <a:ext cx="5087937" cy="6857990"/>
          </a:xfrm>
          <a:noFill/>
        </p:spPr>
      </p:pic>
      <p:sp>
        <p:nvSpPr>
          <p:cNvPr id="3" name="Text Placeholder 2">
            <a:extLst>
              <a:ext uri="{FF2B5EF4-FFF2-40B4-BE49-F238E27FC236}">
                <a16:creationId xmlns:a16="http://schemas.microsoft.com/office/drawing/2014/main" id="{51C44C59-8DB2-226C-5713-030CE14E830E}"/>
              </a:ext>
            </a:extLst>
          </p:cNvPr>
          <p:cNvSpPr>
            <a:spLocks noGrp="1"/>
          </p:cNvSpPr>
          <p:nvPr>
            <p:ph type="body" sz="quarter" idx="11"/>
          </p:nvPr>
        </p:nvSpPr>
        <p:spPr>
          <a:xfrm>
            <a:off x="515938" y="906237"/>
            <a:ext cx="5508625" cy="1443264"/>
          </a:xfrm>
        </p:spPr>
        <p:txBody>
          <a:bodyPr>
            <a:normAutofit/>
          </a:bodyPr>
          <a:lstStyle/>
          <a:p>
            <a:pPr>
              <a:spcAft>
                <a:spcPts val="600"/>
              </a:spcAft>
            </a:pPr>
            <a:r>
              <a:rPr lang="en-US" sz="2000" dirty="0">
                <a:latin typeface="Arial Black" panose="020B0A04020102020204" pitchFamily="34" charset="0"/>
              </a:rPr>
              <a:t>LEAD PARTNER ROLE</a:t>
            </a:r>
            <a:endParaRPr lang="en-GB" sz="2000" dirty="0">
              <a:latin typeface="Arial Black" panose="020B0A04020102020204" pitchFamily="34" charset="0"/>
            </a:endParaRPr>
          </a:p>
        </p:txBody>
      </p:sp>
      <p:sp>
        <p:nvSpPr>
          <p:cNvPr id="5" name="Text Placeholder 4">
            <a:extLst>
              <a:ext uri="{FF2B5EF4-FFF2-40B4-BE49-F238E27FC236}">
                <a16:creationId xmlns:a16="http://schemas.microsoft.com/office/drawing/2014/main" id="{78F665EB-9560-0BAC-8975-E6E699AE1195}"/>
              </a:ext>
            </a:extLst>
          </p:cNvPr>
          <p:cNvSpPr>
            <a:spLocks noGrp="1"/>
          </p:cNvSpPr>
          <p:nvPr>
            <p:ph type="body" sz="quarter" idx="10"/>
          </p:nvPr>
        </p:nvSpPr>
        <p:spPr>
          <a:xfrm>
            <a:off x="515937" y="304346"/>
            <a:ext cx="7380287" cy="792163"/>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sp>
        <p:nvSpPr>
          <p:cNvPr id="2" name="Text Placeholder 6">
            <a:extLst>
              <a:ext uri="{FF2B5EF4-FFF2-40B4-BE49-F238E27FC236}">
                <a16:creationId xmlns:a16="http://schemas.microsoft.com/office/drawing/2014/main" id="{BC810E14-BCC7-6869-72E5-132A58AE91F3}"/>
              </a:ext>
            </a:extLst>
          </p:cNvPr>
          <p:cNvSpPr txBox="1">
            <a:spLocks/>
          </p:cNvSpPr>
          <p:nvPr/>
        </p:nvSpPr>
        <p:spPr>
          <a:xfrm>
            <a:off x="515936" y="1509822"/>
            <a:ext cx="5810435" cy="5763703"/>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285750" marR="0" lvl="0" indent="-285750" algn="l"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Coordination</a:t>
            </a:r>
          </a:p>
          <a:p>
            <a:pPr marL="285750" marR="0" lvl="0" indent="-285750" algn="l"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Financial management</a:t>
            </a:r>
          </a:p>
          <a:p>
            <a:pPr marL="285750" marR="0" lvl="0" indent="-285750" algn="l"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Reporting</a:t>
            </a:r>
          </a:p>
          <a:p>
            <a:pPr marL="285750" marR="0" lvl="0" indent="-285750" algn="l"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Communication </a:t>
            </a:r>
          </a:p>
          <a:p>
            <a:pPr marL="285750" marR="0" lvl="0" indent="-285750" algn="l" defTabSz="914400" rtl="0" eaLnBrk="1" fontAlgn="auto" latinLnBrk="0" hangingPunct="1">
              <a:lnSpc>
                <a:spcPct val="13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Training</a:t>
            </a:r>
          </a:p>
          <a:p>
            <a:pPr marL="285750" marR="0" lvl="0" indent="-285750" algn="l" defTabSz="914400" rtl="0" eaLnBrk="1" fontAlgn="auto" latinLnBrk="0" hangingPunct="1">
              <a:lnSpc>
                <a:spcPct val="130000"/>
              </a:lnSpc>
              <a:spcBef>
                <a:spcPts val="0"/>
              </a:spcBef>
              <a:spcAft>
                <a:spcPts val="12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 Policies &amp; Procedures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In short, accepts overall responsibility for ensuring implementation of entire project</a:t>
            </a:r>
          </a:p>
        </p:txBody>
      </p:sp>
    </p:spTree>
    <p:extLst>
      <p:ext uri="{BB962C8B-B14F-4D97-AF65-F5344CB8AC3E}">
        <p14:creationId xmlns:p14="http://schemas.microsoft.com/office/powerpoint/2010/main" val="3403922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a:extLst>
              <a:ext uri="{FF2B5EF4-FFF2-40B4-BE49-F238E27FC236}">
                <a16:creationId xmlns:a16="http://schemas.microsoft.com/office/drawing/2014/main" id="{3CB07042-996A-43F6-9643-6BBFC5AAB6D7}"/>
              </a:ext>
            </a:extLst>
          </p:cNvPr>
          <p:cNvPicPr>
            <a:picLocks noGrp="1" noChangeAspect="1"/>
          </p:cNvPicPr>
          <p:nvPr>
            <p:ph sz="half" idx="2"/>
          </p:nvPr>
        </p:nvPicPr>
        <p:blipFill>
          <a:blip r:embed="rId3"/>
          <a:srcRect t="1895" b="1895"/>
          <a:stretch/>
        </p:blipFill>
        <p:spPr>
          <a:xfrm>
            <a:off x="7104063" y="10"/>
            <a:ext cx="5087937" cy="6857990"/>
          </a:xfrm>
          <a:noFill/>
        </p:spPr>
      </p:pic>
      <p:sp>
        <p:nvSpPr>
          <p:cNvPr id="3" name="Text Placeholder 2">
            <a:extLst>
              <a:ext uri="{FF2B5EF4-FFF2-40B4-BE49-F238E27FC236}">
                <a16:creationId xmlns:a16="http://schemas.microsoft.com/office/drawing/2014/main" id="{51C44C59-8DB2-226C-5713-030CE14E830E}"/>
              </a:ext>
            </a:extLst>
          </p:cNvPr>
          <p:cNvSpPr>
            <a:spLocks noGrp="1"/>
          </p:cNvSpPr>
          <p:nvPr>
            <p:ph type="body" sz="quarter" idx="11"/>
          </p:nvPr>
        </p:nvSpPr>
        <p:spPr>
          <a:xfrm>
            <a:off x="515938" y="791937"/>
            <a:ext cx="5508625" cy="1557564"/>
          </a:xfrm>
        </p:spPr>
        <p:txBody>
          <a:bodyPr>
            <a:normAutofit/>
          </a:bodyPr>
          <a:lstStyle/>
          <a:p>
            <a:pPr>
              <a:spcAft>
                <a:spcPts val="600"/>
              </a:spcAft>
            </a:pPr>
            <a:r>
              <a:rPr lang="en-US" sz="2000" dirty="0">
                <a:latin typeface="Arial Black" panose="020B0A04020102020204" pitchFamily="34" charset="0"/>
              </a:rPr>
              <a:t>OTHER THINGS TO BEAR IN MIND</a:t>
            </a:r>
            <a:endParaRPr lang="en-GB" sz="2000" dirty="0">
              <a:latin typeface="Arial Black" panose="020B0A04020102020204" pitchFamily="34" charset="0"/>
            </a:endParaRPr>
          </a:p>
        </p:txBody>
      </p:sp>
      <p:sp>
        <p:nvSpPr>
          <p:cNvPr id="5" name="Text Placeholder 4">
            <a:extLst>
              <a:ext uri="{FF2B5EF4-FFF2-40B4-BE49-F238E27FC236}">
                <a16:creationId xmlns:a16="http://schemas.microsoft.com/office/drawing/2014/main" id="{78F665EB-9560-0BAC-8975-E6E699AE1195}"/>
              </a:ext>
            </a:extLst>
          </p:cNvPr>
          <p:cNvSpPr>
            <a:spLocks noGrp="1"/>
          </p:cNvSpPr>
          <p:nvPr>
            <p:ph type="body" sz="quarter" idx="10"/>
          </p:nvPr>
        </p:nvSpPr>
        <p:spPr>
          <a:xfrm>
            <a:off x="515937" y="277586"/>
            <a:ext cx="7380287" cy="1063851"/>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sp>
        <p:nvSpPr>
          <p:cNvPr id="2" name="Text Placeholder 6">
            <a:extLst>
              <a:ext uri="{FF2B5EF4-FFF2-40B4-BE49-F238E27FC236}">
                <a16:creationId xmlns:a16="http://schemas.microsoft.com/office/drawing/2014/main" id="{BC810E14-BCC7-6869-72E5-132A58AE91F3}"/>
              </a:ext>
            </a:extLst>
          </p:cNvPr>
          <p:cNvSpPr txBox="1">
            <a:spLocks/>
          </p:cNvSpPr>
          <p:nvPr/>
        </p:nvSpPr>
        <p:spPr>
          <a:xfrm>
            <a:off x="457201" y="1341437"/>
            <a:ext cx="5979110" cy="4359959"/>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Take this time to build your partnership: </a:t>
            </a:r>
          </a:p>
          <a:p>
            <a:pPr marL="563002" marR="0" lvl="1" indent="-285750"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be clear on who is doing what</a:t>
            </a:r>
          </a:p>
          <a:p>
            <a:pPr marL="563002" marR="0" lvl="1" indent="-285750"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build a framework for communications and for M&amp;E.</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Don’t bite off more than you can chew: can you really deliver on this scale?</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Think about finance: can you manage the cash flows?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Have clarity of purpose; your project must always consider its focus on building peace and prosperity for the region.</a:t>
            </a:r>
          </a:p>
        </p:txBody>
      </p:sp>
    </p:spTree>
    <p:extLst>
      <p:ext uri="{BB962C8B-B14F-4D97-AF65-F5344CB8AC3E}">
        <p14:creationId xmlns:p14="http://schemas.microsoft.com/office/powerpoint/2010/main" val="42130503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149659" y="608090"/>
            <a:ext cx="966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TIMESCALES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7" name="Picture 6" descr="Silver stopwatch">
            <a:extLst>
              <a:ext uri="{FF2B5EF4-FFF2-40B4-BE49-F238E27FC236}">
                <a16:creationId xmlns:a16="http://schemas.microsoft.com/office/drawing/2014/main" id="{462179EB-C535-0ACD-3CCF-D34E2D6EE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036" y="1423557"/>
            <a:ext cx="5329928" cy="4000500"/>
          </a:xfrm>
          <a:prstGeom prst="rect">
            <a:avLst/>
          </a:prstGeom>
        </p:spPr>
      </p:pic>
    </p:spTree>
    <p:extLst>
      <p:ext uri="{BB962C8B-B14F-4D97-AF65-F5344CB8AC3E}">
        <p14:creationId xmlns:p14="http://schemas.microsoft.com/office/powerpoint/2010/main" val="2815379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C44C59-8DB2-226C-5713-030CE14E830E}"/>
              </a:ext>
            </a:extLst>
          </p:cNvPr>
          <p:cNvSpPr>
            <a:spLocks noGrp="1"/>
          </p:cNvSpPr>
          <p:nvPr>
            <p:ph type="body" sz="quarter" idx="11"/>
          </p:nvPr>
        </p:nvSpPr>
        <p:spPr>
          <a:xfrm>
            <a:off x="515938" y="710295"/>
            <a:ext cx="5508625" cy="1639206"/>
          </a:xfrm>
        </p:spPr>
        <p:txBody>
          <a:bodyPr>
            <a:normAutofit/>
          </a:bodyPr>
          <a:lstStyle/>
          <a:p>
            <a:pPr>
              <a:spcAft>
                <a:spcPts val="600"/>
              </a:spcAft>
            </a:pPr>
            <a:r>
              <a:rPr lang="en-US" sz="2000" b="1" dirty="0">
                <a:latin typeface="Arial Nova" panose="020B0504020202020204" pitchFamily="34" charset="0"/>
              </a:rPr>
              <a:t>WHAT NEXT?</a:t>
            </a:r>
            <a:endParaRPr lang="en-GB" sz="2000" b="1" dirty="0">
              <a:latin typeface="Arial Nova" panose="020B0504020202020204" pitchFamily="34" charset="0"/>
            </a:endParaRPr>
          </a:p>
        </p:txBody>
      </p:sp>
      <p:sp>
        <p:nvSpPr>
          <p:cNvPr id="5" name="Text Placeholder 4">
            <a:extLst>
              <a:ext uri="{FF2B5EF4-FFF2-40B4-BE49-F238E27FC236}">
                <a16:creationId xmlns:a16="http://schemas.microsoft.com/office/drawing/2014/main" id="{78F665EB-9560-0BAC-8975-E6E699AE1195}"/>
              </a:ext>
            </a:extLst>
          </p:cNvPr>
          <p:cNvSpPr>
            <a:spLocks noGrp="1"/>
          </p:cNvSpPr>
          <p:nvPr>
            <p:ph type="body" sz="quarter" idx="10"/>
          </p:nvPr>
        </p:nvSpPr>
        <p:spPr>
          <a:xfrm>
            <a:off x="515937" y="212443"/>
            <a:ext cx="7380287" cy="532856"/>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cxnSp>
        <p:nvCxnSpPr>
          <p:cNvPr id="8" name="Straight Connector 7">
            <a:extLst>
              <a:ext uri="{FF2B5EF4-FFF2-40B4-BE49-F238E27FC236}">
                <a16:creationId xmlns:a16="http://schemas.microsoft.com/office/drawing/2014/main" id="{E40CAA04-C7BE-D1AA-FEE8-6620DC379E02}"/>
              </a:ext>
            </a:extLst>
          </p:cNvPr>
          <p:cNvCxnSpPr/>
          <p:nvPr/>
        </p:nvCxnSpPr>
        <p:spPr>
          <a:xfrm>
            <a:off x="0" y="2407932"/>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915900-0C7E-700D-F067-B6BB4E0D4EF5}"/>
              </a:ext>
            </a:extLst>
          </p:cNvPr>
          <p:cNvSpPr txBox="1"/>
          <p:nvPr/>
        </p:nvSpPr>
        <p:spPr>
          <a:xfrm>
            <a:off x="727184" y="3606155"/>
            <a:ext cx="2428178" cy="1323439"/>
          </a:xfrm>
          <a:prstGeom prst="rect">
            <a:avLst/>
          </a:prstGeom>
          <a:no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Now available for Area 2.4 of the PEACEPLUS Programme</a:t>
            </a:r>
          </a:p>
        </p:txBody>
      </p:sp>
      <p:sp>
        <p:nvSpPr>
          <p:cNvPr id="13" name="Oval 12">
            <a:extLst>
              <a:ext uri="{FF2B5EF4-FFF2-40B4-BE49-F238E27FC236}">
                <a16:creationId xmlns:a16="http://schemas.microsoft.com/office/drawing/2014/main" id="{4D33D8A0-617A-0B16-B557-72D6DAE8EC87}"/>
              </a:ext>
            </a:extLst>
          </p:cNvPr>
          <p:cNvSpPr/>
          <p:nvPr/>
        </p:nvSpPr>
        <p:spPr>
          <a:xfrm>
            <a:off x="727183" y="1363932"/>
            <a:ext cx="2156067" cy="2088000"/>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Pre-Development Support</a:t>
            </a:r>
          </a:p>
        </p:txBody>
      </p:sp>
      <p:sp>
        <p:nvSpPr>
          <p:cNvPr id="17" name="TextBox 16">
            <a:extLst>
              <a:ext uri="{FF2B5EF4-FFF2-40B4-BE49-F238E27FC236}">
                <a16:creationId xmlns:a16="http://schemas.microsoft.com/office/drawing/2014/main" id="{0759FA66-7927-419C-FBD9-F93F84AD1254}"/>
              </a:ext>
            </a:extLst>
          </p:cNvPr>
          <p:cNvSpPr txBox="1"/>
          <p:nvPr/>
        </p:nvSpPr>
        <p:spPr>
          <a:xfrm>
            <a:off x="3600594" y="3606155"/>
            <a:ext cx="2368989" cy="1877437"/>
          </a:xfrm>
          <a:prstGeom prst="rect">
            <a:avLst/>
          </a:prstGeom>
          <a:no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Downloadable from website – complete and return as soon as you can (</a:t>
            </a:r>
            <a:r>
              <a:rPr kumimoji="0" lang="en-GB" sz="2000" b="1"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due 26th April 2023</a:t>
            </a:r>
            <a:r>
              <a:rPr kumimoji="0" lang="en-GB" sz="2000" b="0"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91252"/>
              </a:solidFill>
              <a:effectLst/>
              <a:uLnTx/>
              <a:uFillTx/>
              <a:latin typeface="Favorit" panose="02000006030000020004" pitchFamily="2" charset="0"/>
              <a:ea typeface="Favorit" panose="02000006030000020004" pitchFamily="2" charset="0"/>
              <a:cs typeface="+mn-cs"/>
            </a:endParaRPr>
          </a:p>
        </p:txBody>
      </p:sp>
      <p:sp>
        <p:nvSpPr>
          <p:cNvPr id="18" name="Oval 17">
            <a:extLst>
              <a:ext uri="{FF2B5EF4-FFF2-40B4-BE49-F238E27FC236}">
                <a16:creationId xmlns:a16="http://schemas.microsoft.com/office/drawing/2014/main" id="{A0644AE6-86F2-1DE9-C190-D181CC6BA1A3}"/>
              </a:ext>
            </a:extLst>
          </p:cNvPr>
          <p:cNvSpPr/>
          <p:nvPr/>
        </p:nvSpPr>
        <p:spPr>
          <a:xfrm>
            <a:off x="3600594" y="1363932"/>
            <a:ext cx="2088000" cy="2088000"/>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Concept Note</a:t>
            </a:r>
          </a:p>
        </p:txBody>
      </p:sp>
      <p:sp>
        <p:nvSpPr>
          <p:cNvPr id="19" name="TextBox 18">
            <a:extLst>
              <a:ext uri="{FF2B5EF4-FFF2-40B4-BE49-F238E27FC236}">
                <a16:creationId xmlns:a16="http://schemas.microsoft.com/office/drawing/2014/main" id="{F41B10B5-6C1A-AD27-1B71-FB2ECA55304F}"/>
              </a:ext>
            </a:extLst>
          </p:cNvPr>
          <p:cNvSpPr txBox="1"/>
          <p:nvPr/>
        </p:nvSpPr>
        <p:spPr>
          <a:xfrm>
            <a:off x="6517758" y="3606155"/>
            <a:ext cx="2230776" cy="1261884"/>
          </a:xfrm>
          <a:prstGeom prst="rect">
            <a:avLst/>
          </a:prstGeom>
          <a:no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Aim to provide feedback within 15 working days</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91252"/>
              </a:solidFill>
              <a:effectLst/>
              <a:uLnTx/>
              <a:uFillTx/>
              <a:latin typeface="Favorit" panose="02000006030000020004" pitchFamily="2" charset="0"/>
              <a:ea typeface="Favorit" panose="02000006030000020004" pitchFamily="2" charset="0"/>
              <a:cs typeface="+mn-cs"/>
            </a:endParaRPr>
          </a:p>
        </p:txBody>
      </p:sp>
      <p:sp>
        <p:nvSpPr>
          <p:cNvPr id="20" name="Oval 19">
            <a:extLst>
              <a:ext uri="{FF2B5EF4-FFF2-40B4-BE49-F238E27FC236}">
                <a16:creationId xmlns:a16="http://schemas.microsoft.com/office/drawing/2014/main" id="{11005846-69A3-6934-7DD5-A3E9657F325C}"/>
              </a:ext>
            </a:extLst>
          </p:cNvPr>
          <p:cNvSpPr/>
          <p:nvPr/>
        </p:nvSpPr>
        <p:spPr>
          <a:xfrm>
            <a:off x="6423693" y="1363932"/>
            <a:ext cx="2088000" cy="2088000"/>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Feedback</a:t>
            </a:r>
          </a:p>
        </p:txBody>
      </p:sp>
      <p:sp>
        <p:nvSpPr>
          <p:cNvPr id="21" name="TextBox 20">
            <a:extLst>
              <a:ext uri="{FF2B5EF4-FFF2-40B4-BE49-F238E27FC236}">
                <a16:creationId xmlns:a16="http://schemas.microsoft.com/office/drawing/2014/main" id="{9CF3349C-D67D-0B24-1A82-F4AF8A575ABE}"/>
              </a:ext>
            </a:extLst>
          </p:cNvPr>
          <p:cNvSpPr txBox="1"/>
          <p:nvPr/>
        </p:nvSpPr>
        <p:spPr>
          <a:xfrm>
            <a:off x="9229036" y="3544934"/>
            <a:ext cx="2620235" cy="1877437"/>
          </a:xfrm>
          <a:prstGeom prst="rect">
            <a:avLst/>
          </a:prstGeom>
          <a:no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Further support will depend upon both the fit and quality of what is outlined in the concept note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srgbClr val="291252"/>
              </a:solidFill>
              <a:effectLst/>
              <a:uLnTx/>
              <a:uFillTx/>
              <a:latin typeface="Favorit" panose="02000006030000020004" pitchFamily="2" charset="0"/>
              <a:ea typeface="Favorit" panose="02000006030000020004" pitchFamily="2" charset="0"/>
              <a:cs typeface="+mn-cs"/>
            </a:endParaRPr>
          </a:p>
        </p:txBody>
      </p:sp>
      <p:sp>
        <p:nvSpPr>
          <p:cNvPr id="22" name="Oval 21">
            <a:extLst>
              <a:ext uri="{FF2B5EF4-FFF2-40B4-BE49-F238E27FC236}">
                <a16:creationId xmlns:a16="http://schemas.microsoft.com/office/drawing/2014/main" id="{1C7F5F85-FED7-41FB-7FE1-F96D0AF9EC91}"/>
              </a:ext>
            </a:extLst>
          </p:cNvPr>
          <p:cNvSpPr/>
          <p:nvPr/>
        </p:nvSpPr>
        <p:spPr>
          <a:xfrm>
            <a:off x="9229037" y="1363932"/>
            <a:ext cx="2088000" cy="2088000"/>
          </a:xfrm>
          <a:prstGeom prst="ellipse">
            <a:avLst/>
          </a:prstGeom>
          <a:solidFill>
            <a:schemeClr val="accent3"/>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Arial Nova" panose="020B0504020202020204" pitchFamily="34" charset="0"/>
                <a:ea typeface="Favorit" panose="02000006030000020004" pitchFamily="2" charset="0"/>
              </a:rPr>
              <a:t>Further Support</a:t>
            </a:r>
          </a:p>
        </p:txBody>
      </p:sp>
      <p:sp>
        <p:nvSpPr>
          <p:cNvPr id="24" name="TextBox 23">
            <a:extLst>
              <a:ext uri="{FF2B5EF4-FFF2-40B4-BE49-F238E27FC236}">
                <a16:creationId xmlns:a16="http://schemas.microsoft.com/office/drawing/2014/main" id="{4E999983-753E-A4CA-ABCD-56E15DD4E8D2}"/>
              </a:ext>
            </a:extLst>
          </p:cNvPr>
          <p:cNvSpPr txBox="1"/>
          <p:nvPr/>
        </p:nvSpPr>
        <p:spPr>
          <a:xfrm>
            <a:off x="533400" y="5747595"/>
            <a:ext cx="11125200"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DB0052"/>
                </a:solidFill>
                <a:effectLst/>
                <a:uLnTx/>
                <a:uFillTx/>
                <a:latin typeface="Arial Nova" panose="020B0504020202020204" pitchFamily="34" charset="0"/>
                <a:ea typeface="Favorit" panose="02000006030000020004" pitchFamily="2" charset="0"/>
              </a:rPr>
              <a:t>ANY QUESTIONS: </a:t>
            </a:r>
            <a:r>
              <a:rPr kumimoji="0" lang="en-GB" sz="2000" b="0"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Contact </a:t>
            </a:r>
            <a:r>
              <a:rPr kumimoji="0" lang="en-GB" sz="2000" b="0" i="0" u="none" strike="noStrike" kern="1200" cap="none" spc="0" normalizeH="0" baseline="0" noProof="0" dirty="0" err="1">
                <a:ln>
                  <a:noFill/>
                </a:ln>
                <a:solidFill>
                  <a:srgbClr val="291252"/>
                </a:solidFill>
                <a:effectLst/>
                <a:uLnTx/>
                <a:uFillTx/>
                <a:latin typeface="Arial Nova" panose="020B0504020202020204" pitchFamily="34" charset="0"/>
                <a:ea typeface="Favorit" panose="02000006030000020004" pitchFamily="2" charset="0"/>
              </a:rPr>
              <a:t>paul.cowie@urbanforesight.org</a:t>
            </a:r>
            <a:endParaRPr kumimoji="0" lang="en-GB" sz="2000" b="0" i="0" u="none" strike="noStrike" kern="120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endParaRPr>
          </a:p>
        </p:txBody>
      </p:sp>
    </p:spTree>
    <p:extLst>
      <p:ext uri="{BB962C8B-B14F-4D97-AF65-F5344CB8AC3E}">
        <p14:creationId xmlns:p14="http://schemas.microsoft.com/office/powerpoint/2010/main" val="3547205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with medium confidence">
            <a:extLst>
              <a:ext uri="{FF2B5EF4-FFF2-40B4-BE49-F238E27FC236}">
                <a16:creationId xmlns:a16="http://schemas.microsoft.com/office/drawing/2014/main" id="{E8B9C083-5FB2-EB73-6550-C815C3748C26}"/>
              </a:ext>
            </a:extLst>
          </p:cNvPr>
          <p:cNvPicPr>
            <a:picLocks noChangeAspect="1"/>
          </p:cNvPicPr>
          <p:nvPr/>
        </p:nvPicPr>
        <p:blipFill rotWithShape="1">
          <a:blip r:embed="rId3"/>
          <a:srcRect l="36872" t="3212" r="14662" b="1353"/>
          <a:stretch/>
        </p:blipFill>
        <p:spPr>
          <a:xfrm>
            <a:off x="7104063" y="0"/>
            <a:ext cx="5087937" cy="6858000"/>
          </a:xfrm>
          <a:prstGeom prst="rect">
            <a:avLst/>
          </a:prstGeom>
          <a:ln w="57150">
            <a:noFill/>
          </a:ln>
        </p:spPr>
      </p:pic>
      <p:sp>
        <p:nvSpPr>
          <p:cNvPr id="3" name="Text Placeholder 2">
            <a:extLst>
              <a:ext uri="{FF2B5EF4-FFF2-40B4-BE49-F238E27FC236}">
                <a16:creationId xmlns:a16="http://schemas.microsoft.com/office/drawing/2014/main" id="{51C44C59-8DB2-226C-5713-030CE14E830E}"/>
              </a:ext>
            </a:extLst>
          </p:cNvPr>
          <p:cNvSpPr>
            <a:spLocks noGrp="1"/>
          </p:cNvSpPr>
          <p:nvPr>
            <p:ph type="body" sz="quarter" idx="11"/>
          </p:nvPr>
        </p:nvSpPr>
        <p:spPr>
          <a:xfrm>
            <a:off x="515938" y="775607"/>
            <a:ext cx="5508625" cy="1573893"/>
          </a:xfrm>
        </p:spPr>
        <p:txBody>
          <a:bodyPr>
            <a:normAutofit/>
          </a:bodyPr>
          <a:lstStyle/>
          <a:p>
            <a:pPr>
              <a:spcAft>
                <a:spcPts val="600"/>
              </a:spcAft>
            </a:pPr>
            <a:r>
              <a:rPr lang="en-US" sz="2000" dirty="0">
                <a:latin typeface="Arial Black" panose="020B0A04020102020204" pitchFamily="34" charset="0"/>
              </a:rPr>
              <a:t>IN DUE COURSE…</a:t>
            </a:r>
            <a:endParaRPr lang="en-GB" sz="2000" dirty="0">
              <a:latin typeface="Arial Black" panose="020B0A04020102020204" pitchFamily="34" charset="0"/>
            </a:endParaRPr>
          </a:p>
        </p:txBody>
      </p:sp>
      <p:sp>
        <p:nvSpPr>
          <p:cNvPr id="5" name="Text Placeholder 4">
            <a:extLst>
              <a:ext uri="{FF2B5EF4-FFF2-40B4-BE49-F238E27FC236}">
                <a16:creationId xmlns:a16="http://schemas.microsoft.com/office/drawing/2014/main" id="{78F665EB-9560-0BAC-8975-E6E699AE1195}"/>
              </a:ext>
            </a:extLst>
          </p:cNvPr>
          <p:cNvSpPr>
            <a:spLocks noGrp="1"/>
          </p:cNvSpPr>
          <p:nvPr>
            <p:ph type="body" sz="quarter" idx="10"/>
          </p:nvPr>
        </p:nvSpPr>
        <p:spPr>
          <a:xfrm>
            <a:off x="515937" y="274814"/>
            <a:ext cx="7380287" cy="1066624"/>
          </a:xfrm>
        </p:spPr>
        <p:txBody>
          <a:bodyPr>
            <a:normAutofit/>
          </a:bodyPr>
          <a:lstStyle/>
          <a:p>
            <a:pPr>
              <a:spcAft>
                <a:spcPts val="600"/>
              </a:spcAft>
            </a:pPr>
            <a:r>
              <a:rPr lang="en-US" b="1" kern="1200" dirty="0">
                <a:solidFill>
                  <a:srgbClr val="4472C4">
                    <a:lumMod val="75000"/>
                  </a:srgbClr>
                </a:solidFill>
                <a:latin typeface="Arial Black" panose="020B0A04020102020204" pitchFamily="34" charset="0"/>
                <a:ea typeface="+mn-ea"/>
              </a:rPr>
              <a:t>Smart Towns and Villages</a:t>
            </a:r>
            <a:endParaRPr lang="en-GB" b="1" kern="1200" dirty="0">
              <a:solidFill>
                <a:srgbClr val="4472C4">
                  <a:lumMod val="75000"/>
                </a:srgbClr>
              </a:solidFill>
              <a:latin typeface="Arial Black" panose="020B0A04020102020204" pitchFamily="34" charset="0"/>
              <a:ea typeface="+mn-ea"/>
            </a:endParaRPr>
          </a:p>
        </p:txBody>
      </p:sp>
      <p:sp>
        <p:nvSpPr>
          <p:cNvPr id="25" name="Text Placeholder 5">
            <a:extLst>
              <a:ext uri="{FF2B5EF4-FFF2-40B4-BE49-F238E27FC236}">
                <a16:creationId xmlns:a16="http://schemas.microsoft.com/office/drawing/2014/main" id="{D7B32449-8641-04ED-B54D-187D826BE17E}"/>
              </a:ext>
            </a:extLst>
          </p:cNvPr>
          <p:cNvSpPr>
            <a:spLocks noGrp="1"/>
          </p:cNvSpPr>
          <p:nvPr>
            <p:ph type="body" sz="quarter" idx="14"/>
          </p:nvPr>
        </p:nvSpPr>
        <p:spPr>
          <a:xfrm>
            <a:off x="5232400" y="6462237"/>
            <a:ext cx="1728788" cy="120950"/>
          </a:xfrm>
        </p:spPr>
        <p:txBody>
          <a:bodyPr/>
          <a:lstStyle/>
          <a:p>
            <a:endParaRPr lang="en-US"/>
          </a:p>
        </p:txBody>
      </p:sp>
      <p:sp>
        <p:nvSpPr>
          <p:cNvPr id="2" name="Text Placeholder 6">
            <a:extLst>
              <a:ext uri="{FF2B5EF4-FFF2-40B4-BE49-F238E27FC236}">
                <a16:creationId xmlns:a16="http://schemas.microsoft.com/office/drawing/2014/main" id="{BC810E14-BCC7-6869-72E5-132A58AE91F3}"/>
              </a:ext>
            </a:extLst>
          </p:cNvPr>
          <p:cNvSpPr txBox="1">
            <a:spLocks/>
          </p:cNvSpPr>
          <p:nvPr/>
        </p:nvSpPr>
        <p:spPr>
          <a:xfrm>
            <a:off x="515937" y="1249136"/>
            <a:ext cx="5920373" cy="4747506"/>
          </a:xfrm>
          <a:prstGeom prst="rect">
            <a:avLst/>
          </a:prstGeom>
        </p:spPr>
        <p:txBody>
          <a:bodyPr lIns="0" tIns="0" rIns="0" bIns="0"/>
          <a:lstStyle>
            <a:lvl1pPr marL="0">
              <a:lnSpc>
                <a:spcPct val="130000"/>
              </a:lnSpc>
              <a:spcBef>
                <a:spcPts val="0"/>
              </a:spcBef>
              <a:spcAft>
                <a:spcPts val="1200"/>
              </a:spcAft>
              <a:defRPr lang="en-GB" sz="1800" b="0" i="0" smtClean="0">
                <a:solidFill>
                  <a:schemeClr val="tx1"/>
                </a:solidFill>
                <a:effectLst/>
                <a:latin typeface="FreightText Pro Book" panose="02000603060000020004" pitchFamily="50" charset="0"/>
                <a:ea typeface="+mn-ea"/>
                <a:cs typeface="+mn-cs"/>
              </a:defRPr>
            </a:lvl1pPr>
            <a:lvl2pPr marL="277252">
              <a:defRPr>
                <a:latin typeface="+mn-lt"/>
                <a:ea typeface="+mn-ea"/>
                <a:cs typeface="+mn-cs"/>
              </a:defRPr>
            </a:lvl2pPr>
            <a:lvl3pPr marL="554506">
              <a:defRPr>
                <a:latin typeface="+mn-lt"/>
                <a:ea typeface="+mn-ea"/>
                <a:cs typeface="+mn-cs"/>
              </a:defRPr>
            </a:lvl3pPr>
            <a:lvl4pPr marL="831759">
              <a:defRPr>
                <a:latin typeface="+mn-lt"/>
                <a:ea typeface="+mn-ea"/>
                <a:cs typeface="+mn-cs"/>
              </a:defRPr>
            </a:lvl4pPr>
            <a:lvl5pPr marL="1109012">
              <a:defRPr>
                <a:latin typeface="+mn-lt"/>
                <a:ea typeface="+mn-ea"/>
                <a:cs typeface="+mn-cs"/>
              </a:defRPr>
            </a:lvl5pPr>
            <a:lvl6pPr marL="1386265">
              <a:defRPr>
                <a:latin typeface="+mn-lt"/>
                <a:ea typeface="+mn-ea"/>
                <a:cs typeface="+mn-cs"/>
              </a:defRPr>
            </a:lvl6pPr>
            <a:lvl7pPr marL="1663517">
              <a:defRPr>
                <a:latin typeface="+mn-lt"/>
                <a:ea typeface="+mn-ea"/>
                <a:cs typeface="+mn-cs"/>
              </a:defRPr>
            </a:lvl7pPr>
            <a:lvl8pPr marL="1940771">
              <a:defRPr>
                <a:latin typeface="+mn-lt"/>
                <a:ea typeface="+mn-ea"/>
                <a:cs typeface="+mn-cs"/>
              </a:defRPr>
            </a:lvl8pPr>
            <a:lvl9pPr marL="2218025">
              <a:defRPr>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rPr>
              <a:t>The following documents will be made available and should be consulted before completing the formal application form:</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PEACEPLUS Cooperation </a:t>
            </a:r>
            <a:r>
              <a:rPr kumimoji="0" lang="en-US" sz="2000" b="1" i="0" u="none" strike="noStrike" kern="0" cap="none" spc="0" normalizeH="0" baseline="0" noProof="0" dirty="0" err="1">
                <a:ln>
                  <a:noFill/>
                </a:ln>
                <a:solidFill>
                  <a:srgbClr val="291252"/>
                </a:solidFill>
                <a:effectLst/>
                <a:uLnTx/>
                <a:uFillTx/>
                <a:latin typeface="Arial Nova" panose="020B0504020202020204" pitchFamily="34" charset="0"/>
              </a:rPr>
              <a:t>Programme</a:t>
            </a: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 </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The </a:t>
            </a:r>
            <a:r>
              <a:rPr kumimoji="0" lang="en-US" sz="2000" b="1" i="0" u="none" strike="noStrike" kern="0" cap="none" spc="0" normalizeH="0" baseline="0" noProof="0" dirty="0" err="1">
                <a:ln>
                  <a:noFill/>
                </a:ln>
                <a:solidFill>
                  <a:srgbClr val="291252"/>
                </a:solidFill>
                <a:effectLst/>
                <a:uLnTx/>
                <a:uFillTx/>
                <a:latin typeface="Arial Nova" panose="020B0504020202020204" pitchFamily="34" charset="0"/>
              </a:rPr>
              <a:t>Programme</a:t>
            </a: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 Manual</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Guide for Applicants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291252"/>
                </a:solidFill>
                <a:effectLst/>
                <a:uLnTx/>
                <a:uFillTx/>
                <a:latin typeface="Arial Nova" panose="020B0504020202020204" pitchFamily="34" charset="0"/>
              </a:rPr>
              <a:t>Call for Applications to Area 2.4</a:t>
            </a:r>
          </a:p>
          <a:p>
            <a:pPr marL="0" marR="0" lvl="0" indent="0" algn="l" defTabSz="914400" rtl="0" eaLnBrk="1" fontAlgn="auto" latinLnBrk="0" hangingPunct="1">
              <a:lnSpc>
                <a:spcPct val="100000"/>
              </a:lnSpc>
              <a:spcBef>
                <a:spcPts val="0"/>
              </a:spcBef>
              <a:spcAft>
                <a:spcPts val="1800"/>
              </a:spcAft>
              <a:buClrTx/>
              <a:buSzTx/>
              <a:buFontTx/>
              <a:buNone/>
              <a:tabLst/>
              <a:defRPr/>
            </a:pPr>
            <a:br>
              <a:rPr kumimoji="0" lang="en-US" sz="2000" b="0" i="0" u="none" strike="noStrike" kern="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b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The </a:t>
            </a:r>
            <a:r>
              <a:rPr kumimoji="0" lang="en-US" sz="2000" b="0" i="0" u="none" strike="noStrike" kern="0" cap="none" spc="0" normalizeH="0" baseline="0" noProof="0" dirty="0" err="1">
                <a:ln>
                  <a:noFill/>
                </a:ln>
                <a:solidFill>
                  <a:srgbClr val="291252"/>
                </a:solidFill>
                <a:effectLst/>
                <a:uLnTx/>
                <a:uFillTx/>
                <a:latin typeface="Arial Nova" panose="020B0504020202020204" pitchFamily="34" charset="0"/>
                <a:ea typeface="Favorit" panose="02000006030000020004" pitchFamily="2" charset="0"/>
              </a:rPr>
              <a:t>Programme</a:t>
            </a:r>
            <a:r>
              <a:rPr kumimoji="0" lang="en-US" sz="2000" b="0" i="0" u="none" strike="noStrike" kern="0" cap="none" spc="0" normalizeH="0" baseline="0" noProof="0" dirty="0">
                <a:ln>
                  <a:noFill/>
                </a:ln>
                <a:solidFill>
                  <a:srgbClr val="291252"/>
                </a:solidFill>
                <a:effectLst/>
                <a:uLnTx/>
                <a:uFillTx/>
                <a:latin typeface="Arial Nova" panose="020B0504020202020204" pitchFamily="34" charset="0"/>
                <a:ea typeface="Favorit" panose="02000006030000020004" pitchFamily="2" charset="0"/>
              </a:rPr>
              <a:t> Overview is available</a:t>
            </a:r>
          </a:p>
        </p:txBody>
      </p:sp>
    </p:spTree>
    <p:extLst>
      <p:ext uri="{BB962C8B-B14F-4D97-AF65-F5344CB8AC3E}">
        <p14:creationId xmlns:p14="http://schemas.microsoft.com/office/powerpoint/2010/main" val="1146154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162552" y="894525"/>
            <a:ext cx="96650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Questions?</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Picture 2" descr="Wooden blocks with question marks">
            <a:extLst>
              <a:ext uri="{FF2B5EF4-FFF2-40B4-BE49-F238E27FC236}">
                <a16:creationId xmlns:a16="http://schemas.microsoft.com/office/drawing/2014/main" id="{4B9670C2-B6E2-02ED-C0B2-B1BCC2E77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7534" y="1693832"/>
            <a:ext cx="3996932" cy="2867834"/>
          </a:xfrm>
          <a:prstGeom prst="rect">
            <a:avLst/>
          </a:prstGeom>
        </p:spPr>
      </p:pic>
    </p:spTree>
    <p:extLst>
      <p:ext uri="{BB962C8B-B14F-4D97-AF65-F5344CB8AC3E}">
        <p14:creationId xmlns:p14="http://schemas.microsoft.com/office/powerpoint/2010/main" val="897834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331174" y="425616"/>
            <a:ext cx="9078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PEACEPLUS (2021-2027)</a:t>
            </a: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pic>
        <p:nvPicPr>
          <p:cNvPr id="3" name="2F90785D-4979-472F-A699-B8DDB35B5898" descr="9A143713-1B50-491A-A357-284336DBB1C9">
            <a:extLst>
              <a:ext uri="{FF2B5EF4-FFF2-40B4-BE49-F238E27FC236}">
                <a16:creationId xmlns:a16="http://schemas.microsoft.com/office/drawing/2014/main" id="{60825CB9-8281-7635-B563-60FC76E0EF58}"/>
              </a:ext>
            </a:extLst>
          </p:cNvPr>
          <p:cNvPicPr>
            <a:picLocks noChangeAspect="1" noChangeArrowheads="1"/>
          </p:cNvPicPr>
          <p:nvPr/>
        </p:nvPicPr>
        <p:blipFill>
          <a:blip r:embed="rId4" cstate="print"/>
          <a:srcRect l="6165" t="6169" r="7547" b="4761"/>
          <a:stretch>
            <a:fillRect/>
          </a:stretch>
        </p:blipFill>
        <p:spPr bwMode="auto">
          <a:xfrm>
            <a:off x="310516" y="1754082"/>
            <a:ext cx="4577383" cy="3806665"/>
          </a:xfrm>
          <a:prstGeom prst="roundRect">
            <a:avLst/>
          </a:prstGeom>
          <a:ln w="57150">
            <a:solidFill>
              <a:srgbClr val="FFCC00"/>
            </a:solidFill>
          </a:ln>
        </p:spPr>
      </p:pic>
      <p:sp>
        <p:nvSpPr>
          <p:cNvPr id="4" name="Content Placeholder 2">
            <a:extLst>
              <a:ext uri="{FF2B5EF4-FFF2-40B4-BE49-F238E27FC236}">
                <a16:creationId xmlns:a16="http://schemas.microsoft.com/office/drawing/2014/main" id="{90377123-D767-1262-5BFF-1115694FBED8}"/>
              </a:ext>
            </a:extLst>
          </p:cNvPr>
          <p:cNvSpPr txBox="1">
            <a:spLocks/>
          </p:cNvSpPr>
          <p:nvPr/>
        </p:nvSpPr>
        <p:spPr>
          <a:xfrm>
            <a:off x="5538754" y="1381126"/>
            <a:ext cx="5870452" cy="4428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800"/>
              </a:spcAft>
              <a:buClr>
                <a:srgbClr val="FFCC00"/>
              </a:buClr>
              <a:buSzTx/>
              <a:buNone/>
              <a:tabLst/>
              <a:defRPr/>
            </a:pPr>
            <a:endPar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Programme area: Northern Ireland &amp; the border counties of Ireland</a:t>
            </a: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Programme value: </a:t>
            </a:r>
            <a:r>
              <a:rPr kumimoji="0" lang="en-GB" sz="20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€1.144 billion</a:t>
            </a:r>
            <a:endPar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Six themes, 22 investment areas</a:t>
            </a:r>
          </a:p>
          <a:p>
            <a:pPr marL="228600" marR="0" lvl="0" indent="-228600" algn="l" defTabSz="914400" rtl="0" eaLnBrk="1" fontAlgn="auto" latinLnBrk="0" hangingPunct="1">
              <a:lnSpc>
                <a:spcPct val="90000"/>
              </a:lnSpc>
              <a:spcBef>
                <a:spcPts val="100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 Participation from partners outside the area</a:t>
            </a:r>
          </a:p>
        </p:txBody>
      </p:sp>
    </p:spTree>
    <p:extLst>
      <p:ext uri="{BB962C8B-B14F-4D97-AF65-F5344CB8AC3E}">
        <p14:creationId xmlns:p14="http://schemas.microsoft.com/office/powerpoint/2010/main" val="3308736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1392922" y="2576799"/>
            <a:ext cx="955234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A4C6E8-C0D8-48AA-83A3-D6E89453E955}"/>
              </a:ext>
            </a:extLst>
          </p:cNvPr>
          <p:cNvSpPr txBox="1"/>
          <p:nvPr/>
        </p:nvSpPr>
        <p:spPr>
          <a:xfrm>
            <a:off x="2081894" y="1593786"/>
            <a:ext cx="80737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7E6E6">
                    <a:lumMod val="25000"/>
                  </a:srgbClr>
                </a:solidFill>
                <a:effectLst/>
                <a:uLnTx/>
                <a:uFillTx/>
                <a:latin typeface="Arial Black" panose="020B0A04020102020204" pitchFamily="34" charset="0"/>
              </a:rPr>
              <a:t>Thanks for listening</a:t>
            </a:r>
          </a:p>
        </p:txBody>
      </p:sp>
      <p:pic>
        <p:nvPicPr>
          <p:cNvPr id="8" name="Picture 7" descr="Text&#10;&#10;Description automatically generated">
            <a:extLst>
              <a:ext uri="{FF2B5EF4-FFF2-40B4-BE49-F238E27FC236}">
                <a16:creationId xmlns:a16="http://schemas.microsoft.com/office/drawing/2014/main" id="{823A90DD-B1B1-4117-84AB-5E75D310D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958" y="5063962"/>
            <a:ext cx="3447288" cy="836308"/>
          </a:xfrm>
          <a:prstGeom prst="rect">
            <a:avLst/>
          </a:prstGeom>
        </p:spPr>
      </p:pic>
    </p:spTree>
    <p:extLst>
      <p:ext uri="{BB962C8B-B14F-4D97-AF65-F5344CB8AC3E}">
        <p14:creationId xmlns:p14="http://schemas.microsoft.com/office/powerpoint/2010/main" val="4047190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Text&#10;&#10;Description automatically generated">
            <a:extLst>
              <a:ext uri="{FF2B5EF4-FFF2-40B4-BE49-F238E27FC236}">
                <a16:creationId xmlns:a16="http://schemas.microsoft.com/office/drawing/2014/main" id="{879D48A0-49C4-4C4C-93E8-9A8CB1A8C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811" y="5891696"/>
            <a:ext cx="2705179" cy="656273"/>
          </a:xfrm>
          <a:prstGeom prst="rect">
            <a:avLst/>
          </a:prstGeom>
        </p:spPr>
      </p:pic>
      <p:graphicFrame>
        <p:nvGraphicFramePr>
          <p:cNvPr id="3" name="Content Placeholder 4">
            <a:extLst>
              <a:ext uri="{FF2B5EF4-FFF2-40B4-BE49-F238E27FC236}">
                <a16:creationId xmlns:a16="http://schemas.microsoft.com/office/drawing/2014/main" id="{1DAF88FD-3EAE-FB73-742B-F1A36346F008}"/>
              </a:ext>
            </a:extLst>
          </p:cNvPr>
          <p:cNvGraphicFramePr>
            <a:graphicFrameLocks/>
          </p:cNvGraphicFramePr>
          <p:nvPr>
            <p:extLst>
              <p:ext uri="{D42A27DB-BD31-4B8C-83A1-F6EECF244321}">
                <p14:modId xmlns:p14="http://schemas.microsoft.com/office/powerpoint/2010/main" val="563032051"/>
              </p:ext>
            </p:extLst>
          </p:nvPr>
        </p:nvGraphicFramePr>
        <p:xfrm>
          <a:off x="1001925" y="1578750"/>
          <a:ext cx="8204886" cy="4832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a:extLst>
              <a:ext uri="{FF2B5EF4-FFF2-40B4-BE49-F238E27FC236}">
                <a16:creationId xmlns:a16="http://schemas.microsoft.com/office/drawing/2014/main" id="{251A6C18-2D76-CB58-9825-BC3ACF9B53CD}"/>
              </a:ext>
            </a:extLst>
          </p:cNvPr>
          <p:cNvSpPr txBox="1">
            <a:spLocks/>
          </p:cNvSpPr>
          <p:nvPr/>
        </p:nvSpPr>
        <p:spPr bwMode="auto">
          <a:xfrm>
            <a:off x="2562990" y="426581"/>
            <a:ext cx="4906478" cy="65273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555CA4"/>
                </a:solidFill>
                <a:effectLst/>
                <a:uLnTx/>
                <a:uFillTx/>
                <a:latin typeface="Arial Black" panose="020B0A04020102020204" pitchFamily="34" charset="0"/>
                <a:ea typeface="MS PGothic" pitchFamily="34" charset="-128"/>
                <a:cs typeface="+mj-cs"/>
              </a:rPr>
              <a:t>PEACEPLUS</a:t>
            </a:r>
          </a:p>
        </p:txBody>
      </p:sp>
      <p:cxnSp>
        <p:nvCxnSpPr>
          <p:cNvPr id="5" name="Straight Arrow Connector 4">
            <a:extLst>
              <a:ext uri="{FF2B5EF4-FFF2-40B4-BE49-F238E27FC236}">
                <a16:creationId xmlns:a16="http://schemas.microsoft.com/office/drawing/2014/main" id="{569B554A-4D52-8FE3-DE39-E9B5E54F017B}"/>
              </a:ext>
            </a:extLst>
          </p:cNvPr>
          <p:cNvCxnSpPr>
            <a:cxnSpLocks/>
          </p:cNvCxnSpPr>
          <p:nvPr/>
        </p:nvCxnSpPr>
        <p:spPr>
          <a:xfrm>
            <a:off x="5016229" y="998876"/>
            <a:ext cx="0" cy="2558767"/>
          </a:xfrm>
          <a:prstGeom prst="straightConnector1">
            <a:avLst/>
          </a:prstGeom>
          <a:noFill/>
          <a:ln w="76200" cap="flat" cmpd="sng" algn="ctr">
            <a:solidFill>
              <a:srgbClr val="D90969"/>
            </a:solidFill>
            <a:prstDash val="solid"/>
            <a:tailEnd type="triangle"/>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970603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2141496" y="185428"/>
            <a:ext cx="77098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Programme Overview: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75000"/>
                  </a:srgbClr>
                </a:solidFill>
                <a:effectLst/>
                <a:uLnTx/>
                <a:uFillTx/>
                <a:latin typeface="Arial Black" panose="020B0A04020102020204" pitchFamily="34" charset="0"/>
                <a:ea typeface="+mn-ea"/>
                <a:cs typeface="+mn-cs"/>
              </a:rPr>
              <a:t>Where does Smart Towns and Villages fit in?</a:t>
            </a:r>
          </a:p>
        </p:txBody>
      </p:sp>
      <p:grpSp>
        <p:nvGrpSpPr>
          <p:cNvPr id="3" name="Group 2">
            <a:extLst>
              <a:ext uri="{FF2B5EF4-FFF2-40B4-BE49-F238E27FC236}">
                <a16:creationId xmlns:a16="http://schemas.microsoft.com/office/drawing/2014/main" id="{86BA1174-EDCA-4533-0A32-1FD88FE42F8B}"/>
              </a:ext>
            </a:extLst>
          </p:cNvPr>
          <p:cNvGrpSpPr/>
          <p:nvPr/>
        </p:nvGrpSpPr>
        <p:grpSpPr>
          <a:xfrm>
            <a:off x="1034187" y="1328782"/>
            <a:ext cx="10426884" cy="5267327"/>
            <a:chOff x="850735" y="1106841"/>
            <a:chExt cx="11004248" cy="5774445"/>
          </a:xfrm>
        </p:grpSpPr>
        <p:graphicFrame>
          <p:nvGraphicFramePr>
            <p:cNvPr id="4" name="Content Placeholder 3">
              <a:extLst>
                <a:ext uri="{FF2B5EF4-FFF2-40B4-BE49-F238E27FC236}">
                  <a16:creationId xmlns:a16="http://schemas.microsoft.com/office/drawing/2014/main" id="{2A5A6097-164A-2096-C3B4-38F0A46CE042}"/>
                </a:ext>
              </a:extLst>
            </p:cNvPr>
            <p:cNvGraphicFramePr>
              <a:graphicFrameLocks/>
            </p:cNvGraphicFramePr>
            <p:nvPr>
              <p:extLst>
                <p:ext uri="{D42A27DB-BD31-4B8C-83A1-F6EECF244321}">
                  <p14:modId xmlns:p14="http://schemas.microsoft.com/office/powerpoint/2010/main" val="3390485"/>
                </p:ext>
              </p:extLst>
            </p:nvPr>
          </p:nvGraphicFramePr>
          <p:xfrm>
            <a:off x="850735" y="1106841"/>
            <a:ext cx="10858044" cy="1674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3DCF314D-C77C-7EF3-B783-9BB21A06638B}"/>
                </a:ext>
              </a:extLst>
            </p:cNvPr>
            <p:cNvGraphicFramePr>
              <a:graphicFrameLocks/>
            </p:cNvGraphicFramePr>
            <p:nvPr>
              <p:extLst>
                <p:ext uri="{D42A27DB-BD31-4B8C-83A1-F6EECF244321}">
                  <p14:modId xmlns:p14="http://schemas.microsoft.com/office/powerpoint/2010/main" val="982973304"/>
                </p:ext>
              </p:extLst>
            </p:nvPr>
          </p:nvGraphicFramePr>
          <p:xfrm>
            <a:off x="857539" y="2965767"/>
            <a:ext cx="10997444" cy="3915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Isosceles Triangle 5">
              <a:extLst>
                <a:ext uri="{FF2B5EF4-FFF2-40B4-BE49-F238E27FC236}">
                  <a16:creationId xmlns:a16="http://schemas.microsoft.com/office/drawing/2014/main" id="{45B0C8A1-9031-A6F4-09FF-06BA6D785DC4}"/>
                </a:ext>
              </a:extLst>
            </p:cNvPr>
            <p:cNvSpPr/>
            <p:nvPr/>
          </p:nvSpPr>
          <p:spPr>
            <a:xfrm flipV="1">
              <a:off x="1585642"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7" name="Isosceles Triangle 6">
              <a:extLst>
                <a:ext uri="{FF2B5EF4-FFF2-40B4-BE49-F238E27FC236}">
                  <a16:creationId xmlns:a16="http://schemas.microsoft.com/office/drawing/2014/main" id="{06F44705-1D91-728F-436B-D34227BD0E38}"/>
                </a:ext>
              </a:extLst>
            </p:cNvPr>
            <p:cNvSpPr/>
            <p:nvPr/>
          </p:nvSpPr>
          <p:spPr>
            <a:xfrm flipV="1">
              <a:off x="3403724"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ctr"/>
            <a:lstStyle/>
            <a:p>
              <a:pPr algn="ctr"/>
              <a:endParaRPr lang="en-GB" kern="0">
                <a:solidFill>
                  <a:prstClr val="white"/>
                </a:solidFill>
                <a:latin typeface="Arial Nova" panose="020B0504020202020204" pitchFamily="34" charset="0"/>
              </a:endParaRPr>
            </a:p>
          </p:txBody>
        </p:sp>
        <p:sp>
          <p:nvSpPr>
            <p:cNvPr id="8" name="Isosceles Triangle 7">
              <a:extLst>
                <a:ext uri="{FF2B5EF4-FFF2-40B4-BE49-F238E27FC236}">
                  <a16:creationId xmlns:a16="http://schemas.microsoft.com/office/drawing/2014/main" id="{B892473D-D4F5-E6CD-7497-1340174E245A}"/>
                </a:ext>
              </a:extLst>
            </p:cNvPr>
            <p:cNvSpPr/>
            <p:nvPr/>
          </p:nvSpPr>
          <p:spPr>
            <a:xfrm flipV="1">
              <a:off x="10676054"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9" name="Isosceles Triangle 8">
              <a:extLst>
                <a:ext uri="{FF2B5EF4-FFF2-40B4-BE49-F238E27FC236}">
                  <a16:creationId xmlns:a16="http://schemas.microsoft.com/office/drawing/2014/main" id="{FF0FC7E8-114C-31C7-4F6C-6F6862D382C0}"/>
                </a:ext>
              </a:extLst>
            </p:cNvPr>
            <p:cNvSpPr/>
            <p:nvPr/>
          </p:nvSpPr>
          <p:spPr>
            <a:xfrm flipV="1">
              <a:off x="8857970"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1" name="Isosceles Triangle 10">
              <a:extLst>
                <a:ext uri="{FF2B5EF4-FFF2-40B4-BE49-F238E27FC236}">
                  <a16:creationId xmlns:a16="http://schemas.microsoft.com/office/drawing/2014/main" id="{54E552E9-7053-03DE-D14C-AF37EC6CB06A}"/>
                </a:ext>
              </a:extLst>
            </p:cNvPr>
            <p:cNvSpPr/>
            <p:nvPr/>
          </p:nvSpPr>
          <p:spPr>
            <a:xfrm flipV="1">
              <a:off x="5221806"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3" name="Isosceles Triangle 12">
              <a:extLst>
                <a:ext uri="{FF2B5EF4-FFF2-40B4-BE49-F238E27FC236}">
                  <a16:creationId xmlns:a16="http://schemas.microsoft.com/office/drawing/2014/main" id="{E4147514-A511-1A96-45F8-77947EC08E2D}"/>
                </a:ext>
              </a:extLst>
            </p:cNvPr>
            <p:cNvSpPr/>
            <p:nvPr/>
          </p:nvSpPr>
          <p:spPr>
            <a:xfrm flipV="1">
              <a:off x="7039888"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ctr"/>
            <a:lstStyle/>
            <a:p>
              <a:pPr algn="ctr"/>
              <a:endParaRPr lang="en-GB" kern="0">
                <a:solidFill>
                  <a:prstClr val="white"/>
                </a:solidFill>
                <a:latin typeface="Arial Nova" panose="020B0504020202020204" pitchFamily="34" charset="0"/>
              </a:endParaRPr>
            </a:p>
          </p:txBody>
        </p:sp>
        <p:sp>
          <p:nvSpPr>
            <p:cNvPr id="15" name="Rectangle: Rounded Corners 14">
              <a:extLst>
                <a:ext uri="{FF2B5EF4-FFF2-40B4-BE49-F238E27FC236}">
                  <a16:creationId xmlns:a16="http://schemas.microsoft.com/office/drawing/2014/main" id="{658806C0-5A7A-4369-886F-9859D41B251D}"/>
                </a:ext>
              </a:extLst>
            </p:cNvPr>
            <p:cNvSpPr/>
            <p:nvPr/>
          </p:nvSpPr>
          <p:spPr>
            <a:xfrm>
              <a:off x="2732363" y="5715970"/>
              <a:ext cx="1725361" cy="879472"/>
            </a:xfrm>
            <a:prstGeom prst="roundRect">
              <a:avLst/>
            </a:prstGeom>
            <a:noFill/>
            <a:ln w="76200" cap="flat" cmpd="sng" algn="ctr">
              <a:solidFill>
                <a:srgbClr val="D9096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grpSp>
      <p:sp>
        <p:nvSpPr>
          <p:cNvPr id="17" name="TextBox 16">
            <a:extLst>
              <a:ext uri="{FF2B5EF4-FFF2-40B4-BE49-F238E27FC236}">
                <a16:creationId xmlns:a16="http://schemas.microsoft.com/office/drawing/2014/main" id="{55A82CBE-3CE2-3F7E-760E-429F398B15BC}"/>
              </a:ext>
            </a:extLst>
          </p:cNvPr>
          <p:cNvSpPr txBox="1"/>
          <p:nvPr/>
        </p:nvSpPr>
        <p:spPr>
          <a:xfrm rot="16200000">
            <a:off x="-898339" y="4591319"/>
            <a:ext cx="2977743" cy="461665"/>
          </a:xfrm>
          <a:prstGeom prst="rect">
            <a:avLst/>
          </a:prstGeom>
          <a:noFill/>
          <a:ln w="12700" cap="flat" cmpd="sng" algn="ctr">
            <a:no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Investment Areas</a:t>
            </a:r>
          </a:p>
        </p:txBody>
      </p:sp>
      <p:sp>
        <p:nvSpPr>
          <p:cNvPr id="23" name="TextBox 22">
            <a:extLst>
              <a:ext uri="{FF2B5EF4-FFF2-40B4-BE49-F238E27FC236}">
                <a16:creationId xmlns:a16="http://schemas.microsoft.com/office/drawing/2014/main" id="{A5A18BEE-D1F0-D1F4-FF80-5C7EB6BAB69D}"/>
              </a:ext>
            </a:extLst>
          </p:cNvPr>
          <p:cNvSpPr txBox="1"/>
          <p:nvPr/>
        </p:nvSpPr>
        <p:spPr>
          <a:xfrm rot="16200000">
            <a:off x="-560019" y="1721585"/>
            <a:ext cx="2363347" cy="830997"/>
          </a:xfrm>
          <a:prstGeom prst="rect">
            <a:avLst/>
          </a:prstGeom>
          <a:noFill/>
          <a:ln w="12700" cap="flat" cmpd="sng" algn="ctr">
            <a:noFill/>
            <a:prstDash val="solid"/>
            <a:miter lim="800000"/>
          </a:ln>
          <a:effectLst/>
        </p:spPr>
        <p:txBody>
          <a:bodyPr wrap="square" rtlCol="0">
            <a:spAutoFit/>
          </a:bodyPr>
          <a:lstStyle>
            <a:defPPr>
              <a:defRPr lang="en-US"/>
            </a:defPPr>
            <a:lvl1pPr algn="ctr">
              <a:defRPr sz="2400" b="1">
                <a:ln w="0"/>
                <a:solidFill>
                  <a:srgbClr val="555CA4"/>
                </a:solidFill>
                <a:effectLst>
                  <a:outerShdw blurRad="38100" dist="19050" dir="2700000" algn="tl" rotWithShape="0">
                    <a:schemeClr val="dk1">
                      <a:alpha val="40000"/>
                    </a:scheme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Thematic Areas</a:t>
            </a:r>
          </a:p>
        </p:txBody>
      </p:sp>
    </p:spTree>
    <p:extLst>
      <p:ext uri="{BB962C8B-B14F-4D97-AF65-F5344CB8AC3E}">
        <p14:creationId xmlns:p14="http://schemas.microsoft.com/office/powerpoint/2010/main" val="1587116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0C673C5-C232-53B6-EB5F-E4CAC8B3F412}"/>
              </a:ext>
            </a:extLst>
          </p:cNvPr>
          <p:cNvSpPr/>
          <p:nvPr/>
        </p:nvSpPr>
        <p:spPr>
          <a:xfrm rot="19048014">
            <a:off x="3606558" y="955850"/>
            <a:ext cx="4907611" cy="4811622"/>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76" h="4286464">
                <a:moveTo>
                  <a:pt x="2527401" y="325714"/>
                </a:moveTo>
                <a:cubicBezTo>
                  <a:pt x="3386502" y="994272"/>
                  <a:pt x="4371976" y="893188"/>
                  <a:pt x="4371976" y="2100476"/>
                </a:cubicBezTo>
                <a:cubicBezTo>
                  <a:pt x="4371976" y="3307764"/>
                  <a:pt x="3393276" y="4286464"/>
                  <a:pt x="2185988" y="4286464"/>
                </a:cubicBezTo>
                <a:cubicBezTo>
                  <a:pt x="978700" y="4286464"/>
                  <a:pt x="0" y="3307764"/>
                  <a:pt x="0" y="2100476"/>
                </a:cubicBezTo>
                <a:cubicBezTo>
                  <a:pt x="0" y="893188"/>
                  <a:pt x="978700" y="-85512"/>
                  <a:pt x="2277428" y="592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idx="4294967295"/>
          </p:nvPr>
        </p:nvSpPr>
        <p:spPr>
          <a:xfrm>
            <a:off x="402781" y="-125113"/>
            <a:ext cx="11105372" cy="948394"/>
          </a:xfrm>
        </p:spPr>
        <p:txBody>
          <a:bodyPr/>
          <a:lstStyle/>
          <a:p>
            <a:pPr algn="ctr"/>
            <a:r>
              <a:rPr lang="en-GB" sz="2400" b="1" dirty="0">
                <a:solidFill>
                  <a:srgbClr val="555CA4"/>
                </a:solidFill>
                <a:latin typeface="Arial Black" panose="020B0A04020102020204" pitchFamily="34" charset="0"/>
              </a:rPr>
              <a:t>Project Lifecycle</a:t>
            </a:r>
            <a:endParaRPr lang="en-GB" sz="2400" dirty="0">
              <a:solidFill>
                <a:srgbClr val="555CA4"/>
              </a:solidFill>
              <a:latin typeface="Arial Black" panose="020B0A04020102020204" pitchFamily="34" charset="0"/>
            </a:endParaRPr>
          </a:p>
        </p:txBody>
      </p:sp>
      <p:sp>
        <p:nvSpPr>
          <p:cNvPr id="11" name="Oval 7">
            <a:extLst>
              <a:ext uri="{FF2B5EF4-FFF2-40B4-BE49-F238E27FC236}">
                <a16:creationId xmlns:a16="http://schemas.microsoft.com/office/drawing/2014/main" id="{FAC2CEE4-F7A7-72DA-DFD3-2FCFE419691E}"/>
              </a:ext>
            </a:extLst>
          </p:cNvPr>
          <p:cNvSpPr/>
          <p:nvPr/>
        </p:nvSpPr>
        <p:spPr>
          <a:xfrm rot="1622066" flipH="1">
            <a:off x="1681414" y="1823506"/>
            <a:ext cx="2206324" cy="1173796"/>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333464 w 2333464"/>
              <a:gd name="connsiteY0" fmla="*/ 4230143 h 4230143"/>
              <a:gd name="connsiteX1" fmla="*/ 0 w 2333464"/>
              <a:gd name="connsiteY1" fmla="*/ 2100476 h 4230143"/>
              <a:gd name="connsiteX2" fmla="*/ 2277428 w 2333464"/>
              <a:gd name="connsiteY2" fmla="*/ 5928 h 4230143"/>
              <a:gd name="connsiteX0" fmla="*/ 0 w 2277428"/>
              <a:gd name="connsiteY0" fmla="*/ 2100476 h 2100476"/>
              <a:gd name="connsiteX1" fmla="*/ 2277428 w 2277428"/>
              <a:gd name="connsiteY1" fmla="*/ 5928 h 2100476"/>
              <a:gd name="connsiteX0" fmla="*/ 0 w 2277428"/>
              <a:gd name="connsiteY0" fmla="*/ 2100565 h 2100565"/>
              <a:gd name="connsiteX1" fmla="*/ 311911 w 2277428"/>
              <a:gd name="connsiteY1" fmla="*/ 1043542 h 2100565"/>
              <a:gd name="connsiteX2" fmla="*/ 2277428 w 2277428"/>
              <a:gd name="connsiteY2" fmla="*/ 6017 h 2100565"/>
              <a:gd name="connsiteX0" fmla="*/ 58378 w 2023895"/>
              <a:gd name="connsiteY0" fmla="*/ 1043542 h 1043542"/>
              <a:gd name="connsiteX1" fmla="*/ 2023895 w 2023895"/>
              <a:gd name="connsiteY1" fmla="*/ 6017 h 1043542"/>
              <a:gd name="connsiteX0" fmla="*/ 0 w 1965517"/>
              <a:gd name="connsiteY0" fmla="*/ 1045683 h 1045683"/>
              <a:gd name="connsiteX1" fmla="*/ 1965517 w 1965517"/>
              <a:gd name="connsiteY1" fmla="*/ 8158 h 1045683"/>
            </a:gdLst>
            <a:ahLst/>
            <a:cxnLst>
              <a:cxn ang="0">
                <a:pos x="connsiteX0" y="connsiteY0"/>
              </a:cxn>
              <a:cxn ang="0">
                <a:pos x="connsiteX1" y="connsiteY1"/>
              </a:cxn>
            </a:cxnLst>
            <a:rect l="l" t="t" r="r" b="b"/>
            <a:pathLst>
              <a:path w="1965517" h="1045683">
                <a:moveTo>
                  <a:pt x="0" y="1045683"/>
                </a:moveTo>
                <a:cubicBezTo>
                  <a:pt x="148210" y="615020"/>
                  <a:pt x="666789" y="-83282"/>
                  <a:pt x="1965517" y="815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B13CD83E-9F4D-D7AC-CCD6-BCFDCB4D4136}"/>
              </a:ext>
            </a:extLst>
          </p:cNvPr>
          <p:cNvSpPr/>
          <p:nvPr/>
        </p:nvSpPr>
        <p:spPr>
          <a:xfrm>
            <a:off x="8171359" y="2194073"/>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PROJECT DEVELOPMENT AND APPLICATION</a:t>
            </a:r>
          </a:p>
        </p:txBody>
      </p:sp>
      <p:sp>
        <p:nvSpPr>
          <p:cNvPr id="5" name="Rectangle: Rounded Corners 4">
            <a:extLst>
              <a:ext uri="{FF2B5EF4-FFF2-40B4-BE49-F238E27FC236}">
                <a16:creationId xmlns:a16="http://schemas.microsoft.com/office/drawing/2014/main" id="{3D3A74CF-7C91-A3E4-6953-5438A032CC36}"/>
              </a:ext>
            </a:extLst>
          </p:cNvPr>
          <p:cNvSpPr/>
          <p:nvPr/>
        </p:nvSpPr>
        <p:spPr>
          <a:xfrm>
            <a:off x="6532997" y="4628496"/>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CONTRACTING AND START-UP</a:t>
            </a:r>
          </a:p>
        </p:txBody>
      </p:sp>
      <p:sp>
        <p:nvSpPr>
          <p:cNvPr id="6" name="Rectangle: Rounded Corners 5">
            <a:extLst>
              <a:ext uri="{FF2B5EF4-FFF2-40B4-BE49-F238E27FC236}">
                <a16:creationId xmlns:a16="http://schemas.microsoft.com/office/drawing/2014/main" id="{1B1EDA7D-FA9D-95FB-9980-112231CDFC2B}"/>
              </a:ext>
            </a:extLst>
          </p:cNvPr>
          <p:cNvSpPr/>
          <p:nvPr/>
        </p:nvSpPr>
        <p:spPr>
          <a:xfrm>
            <a:off x="906338" y="2472440"/>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PROJECT CLOSURE</a:t>
            </a:r>
          </a:p>
        </p:txBody>
      </p:sp>
      <p:sp>
        <p:nvSpPr>
          <p:cNvPr id="7" name="Rectangle: Rounded Corners 6">
            <a:extLst>
              <a:ext uri="{FF2B5EF4-FFF2-40B4-BE49-F238E27FC236}">
                <a16:creationId xmlns:a16="http://schemas.microsoft.com/office/drawing/2014/main" id="{A42CA901-AC65-45A3-20B5-291666FD1307}"/>
              </a:ext>
            </a:extLst>
          </p:cNvPr>
          <p:cNvSpPr/>
          <p:nvPr/>
        </p:nvSpPr>
        <p:spPr>
          <a:xfrm>
            <a:off x="4583921" y="793011"/>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PREDEVELOPMENT</a:t>
            </a:r>
          </a:p>
        </p:txBody>
      </p:sp>
      <p:sp>
        <p:nvSpPr>
          <p:cNvPr id="12" name="TextBox 11">
            <a:extLst>
              <a:ext uri="{FF2B5EF4-FFF2-40B4-BE49-F238E27FC236}">
                <a16:creationId xmlns:a16="http://schemas.microsoft.com/office/drawing/2014/main" id="{C87EFD9E-C49F-2C6F-37EB-7F9CEC9A15F8}"/>
              </a:ext>
            </a:extLst>
          </p:cNvPr>
          <p:cNvSpPr txBox="1"/>
          <p:nvPr/>
        </p:nvSpPr>
        <p:spPr>
          <a:xfrm>
            <a:off x="7878160" y="864092"/>
            <a:ext cx="3824514"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Elaboration of project idea, concept note, partner search</a:t>
            </a:r>
          </a:p>
        </p:txBody>
      </p:sp>
      <p:sp>
        <p:nvSpPr>
          <p:cNvPr id="21" name="TextBox 20">
            <a:extLst>
              <a:ext uri="{FF2B5EF4-FFF2-40B4-BE49-F238E27FC236}">
                <a16:creationId xmlns:a16="http://schemas.microsoft.com/office/drawing/2014/main" id="{837BEE47-D300-4433-E50E-CCA6972C1B46}"/>
              </a:ext>
            </a:extLst>
          </p:cNvPr>
          <p:cNvSpPr txBox="1"/>
          <p:nvPr/>
        </p:nvSpPr>
        <p:spPr>
          <a:xfrm>
            <a:off x="8830410" y="3322853"/>
            <a:ext cx="3289832"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Strategy and content, responsibilities, application requirements</a:t>
            </a:r>
          </a:p>
        </p:txBody>
      </p:sp>
      <p:sp>
        <p:nvSpPr>
          <p:cNvPr id="22" name="TextBox 21">
            <a:extLst>
              <a:ext uri="{FF2B5EF4-FFF2-40B4-BE49-F238E27FC236}">
                <a16:creationId xmlns:a16="http://schemas.microsoft.com/office/drawing/2014/main" id="{8C9FD680-E307-55F6-9311-1B4649690807}"/>
              </a:ext>
            </a:extLst>
          </p:cNvPr>
          <p:cNvSpPr txBox="1"/>
          <p:nvPr/>
        </p:nvSpPr>
        <p:spPr>
          <a:xfrm>
            <a:off x="9540603" y="4639165"/>
            <a:ext cx="2145357" cy="175432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Letter of Offer, Partnership Agreement, kick off, detailed planning, conditions</a:t>
            </a:r>
          </a:p>
        </p:txBody>
      </p:sp>
      <p:sp>
        <p:nvSpPr>
          <p:cNvPr id="23" name="TextBox 22">
            <a:extLst>
              <a:ext uri="{FF2B5EF4-FFF2-40B4-BE49-F238E27FC236}">
                <a16:creationId xmlns:a16="http://schemas.microsoft.com/office/drawing/2014/main" id="{8A5C027E-DDC5-1CF6-422A-8DA922D410A6}"/>
              </a:ext>
            </a:extLst>
          </p:cNvPr>
          <p:cNvSpPr txBox="1"/>
          <p:nvPr/>
        </p:nvSpPr>
        <p:spPr>
          <a:xfrm>
            <a:off x="423959" y="5470161"/>
            <a:ext cx="4914065" cy="92333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Coordination of activities, reporting, monitoring, modifications, evaluation, financial management, communication</a:t>
            </a:r>
          </a:p>
        </p:txBody>
      </p:sp>
      <p:sp>
        <p:nvSpPr>
          <p:cNvPr id="24" name="TextBox 23">
            <a:extLst>
              <a:ext uri="{FF2B5EF4-FFF2-40B4-BE49-F238E27FC236}">
                <a16:creationId xmlns:a16="http://schemas.microsoft.com/office/drawing/2014/main" id="{68D21F6D-FF5E-B5A1-3C93-669EDD7A0F60}"/>
              </a:ext>
            </a:extLst>
          </p:cNvPr>
          <p:cNvSpPr txBox="1"/>
          <p:nvPr/>
        </p:nvSpPr>
        <p:spPr>
          <a:xfrm>
            <a:off x="526606" y="3653891"/>
            <a:ext cx="3395105" cy="64633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Final reporting, post-project activities, use of results</a:t>
            </a:r>
          </a:p>
        </p:txBody>
      </p:sp>
      <p:sp>
        <p:nvSpPr>
          <p:cNvPr id="25" name="Diamond 24">
            <a:extLst>
              <a:ext uri="{FF2B5EF4-FFF2-40B4-BE49-F238E27FC236}">
                <a16:creationId xmlns:a16="http://schemas.microsoft.com/office/drawing/2014/main" id="{30B4609E-31FA-3EBB-80B5-2131873ACB63}"/>
              </a:ext>
            </a:extLst>
          </p:cNvPr>
          <p:cNvSpPr/>
          <p:nvPr/>
        </p:nvSpPr>
        <p:spPr>
          <a:xfrm>
            <a:off x="7747819" y="1529224"/>
            <a:ext cx="493032" cy="560136"/>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Diamond 25">
            <a:extLst>
              <a:ext uri="{FF2B5EF4-FFF2-40B4-BE49-F238E27FC236}">
                <a16:creationId xmlns:a16="http://schemas.microsoft.com/office/drawing/2014/main" id="{DE8334EF-5C06-441A-7256-C80B1006598C}"/>
              </a:ext>
            </a:extLst>
          </p:cNvPr>
          <p:cNvSpPr/>
          <p:nvPr/>
        </p:nvSpPr>
        <p:spPr>
          <a:xfrm>
            <a:off x="8070461" y="3810461"/>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F8EE734-1581-A40E-FE29-8E5C535B2287}"/>
              </a:ext>
            </a:extLst>
          </p:cNvPr>
          <p:cNvSpPr txBox="1"/>
          <p:nvPr/>
        </p:nvSpPr>
        <p:spPr>
          <a:xfrm>
            <a:off x="7380454" y="1932611"/>
            <a:ext cx="701620" cy="369332"/>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Call</a:t>
            </a:r>
          </a:p>
        </p:txBody>
      </p:sp>
      <p:sp>
        <p:nvSpPr>
          <p:cNvPr id="29" name="TextBox 28">
            <a:extLst>
              <a:ext uri="{FF2B5EF4-FFF2-40B4-BE49-F238E27FC236}">
                <a16:creationId xmlns:a16="http://schemas.microsoft.com/office/drawing/2014/main" id="{02789051-85FD-2B60-05AB-50122C63F527}"/>
              </a:ext>
            </a:extLst>
          </p:cNvPr>
          <p:cNvSpPr txBox="1"/>
          <p:nvPr/>
        </p:nvSpPr>
        <p:spPr>
          <a:xfrm>
            <a:off x="6286500" y="3483599"/>
            <a:ext cx="1954351" cy="523220"/>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Project assessment and selection</a:t>
            </a:r>
          </a:p>
        </p:txBody>
      </p:sp>
      <p:grpSp>
        <p:nvGrpSpPr>
          <p:cNvPr id="9" name="Group 8">
            <a:extLst>
              <a:ext uri="{FF2B5EF4-FFF2-40B4-BE49-F238E27FC236}">
                <a16:creationId xmlns:a16="http://schemas.microsoft.com/office/drawing/2014/main" id="{3187CEB1-51ED-5FF3-E26E-5C81B978367A}"/>
              </a:ext>
            </a:extLst>
          </p:cNvPr>
          <p:cNvGrpSpPr/>
          <p:nvPr/>
        </p:nvGrpSpPr>
        <p:grpSpPr>
          <a:xfrm>
            <a:off x="1931332" y="4076890"/>
            <a:ext cx="3179229" cy="1389234"/>
            <a:chOff x="1883707" y="4276915"/>
            <a:chExt cx="3179229" cy="1389234"/>
          </a:xfrm>
        </p:grpSpPr>
        <p:sp>
          <p:nvSpPr>
            <p:cNvPr id="10" name="Rectangle: Rounded Corners 9">
              <a:extLst>
                <a:ext uri="{FF2B5EF4-FFF2-40B4-BE49-F238E27FC236}">
                  <a16:creationId xmlns:a16="http://schemas.microsoft.com/office/drawing/2014/main" id="{1EE67D6C-7278-CFF2-1710-413595A450F7}"/>
                </a:ext>
              </a:extLst>
            </p:cNvPr>
            <p:cNvSpPr/>
            <p:nvPr/>
          </p:nvSpPr>
          <p:spPr>
            <a:xfrm>
              <a:off x="1883707" y="4534079"/>
              <a:ext cx="2971800" cy="1132070"/>
            </a:xfrm>
            <a:prstGeom prst="roundRect">
              <a:avLst/>
            </a:prstGeom>
            <a:solidFill>
              <a:srgbClr val="8E93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PROJECT IMPLEMENTATION</a:t>
              </a:r>
            </a:p>
          </p:txBody>
        </p:sp>
        <p:sp>
          <p:nvSpPr>
            <p:cNvPr id="30" name="Diamond 29">
              <a:extLst>
                <a:ext uri="{FF2B5EF4-FFF2-40B4-BE49-F238E27FC236}">
                  <a16:creationId xmlns:a16="http://schemas.microsoft.com/office/drawing/2014/main" id="{63AD6FFC-1A27-F2A3-049F-0AD0839A3ACD}"/>
                </a:ext>
              </a:extLst>
            </p:cNvPr>
            <p:cNvSpPr/>
            <p:nvPr/>
          </p:nvSpPr>
          <p:spPr>
            <a:xfrm>
              <a:off x="4539061" y="4276915"/>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1" name="TextBox 30">
            <a:extLst>
              <a:ext uri="{FF2B5EF4-FFF2-40B4-BE49-F238E27FC236}">
                <a16:creationId xmlns:a16="http://schemas.microsoft.com/office/drawing/2014/main" id="{96B1D3F7-C60E-024E-333D-9298BCC0C933}"/>
              </a:ext>
            </a:extLst>
          </p:cNvPr>
          <p:cNvSpPr txBox="1"/>
          <p:nvPr/>
        </p:nvSpPr>
        <p:spPr>
          <a:xfrm>
            <a:off x="5075820" y="3865912"/>
            <a:ext cx="1840532" cy="116955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Modification assessment and selection.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Nova" panose="020B0504020202020204" pitchFamily="34" charset="0"/>
                <a:ea typeface="MS PGothic" pitchFamily="34" charset="-128"/>
                <a:cs typeface="+mn-cs"/>
              </a:rPr>
              <a:t>Monitoring achievement.</a:t>
            </a:r>
          </a:p>
        </p:txBody>
      </p:sp>
    </p:spTree>
    <p:extLst>
      <p:ext uri="{BB962C8B-B14F-4D97-AF65-F5344CB8AC3E}">
        <p14:creationId xmlns:p14="http://schemas.microsoft.com/office/powerpoint/2010/main" val="3383922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BPR Community Cohesion Project.pptx" id="{1EC7F0E2-4450-4B61-B147-269820823EBE}" vid="{F16ECBD5-E6E5-4EA1-946C-3C19E0AD93C7}"/>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F_theme">
  <a:themeElements>
    <a:clrScheme name="Urban Foresight Branding">
      <a:dk1>
        <a:srgbClr val="291252"/>
      </a:dk1>
      <a:lt1>
        <a:srgbClr val="FF5238"/>
      </a:lt1>
      <a:dk2>
        <a:srgbClr val="435AFF"/>
      </a:dk2>
      <a:lt2>
        <a:srgbClr val="00D1AC"/>
      </a:lt2>
      <a:accent1>
        <a:srgbClr val="8A54ED"/>
      </a:accent1>
      <a:accent2>
        <a:srgbClr val="ED7D31"/>
      </a:accent2>
      <a:accent3>
        <a:srgbClr val="DB0052"/>
      </a:accent3>
      <a:accent4>
        <a:srgbClr val="FFA800"/>
      </a:accent4>
      <a:accent5>
        <a:srgbClr val="009EE2"/>
      </a:accent5>
      <a:accent6>
        <a:srgbClr val="FFFFFF"/>
      </a:accent6>
      <a:hlink>
        <a:srgbClr val="009EE2"/>
      </a:hlink>
      <a:folHlink>
        <a:srgbClr val="DB00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4576</Words>
  <Application>Microsoft Office PowerPoint</Application>
  <PresentationFormat>Widescreen</PresentationFormat>
  <Paragraphs>489</Paragraphs>
  <Slides>60</Slides>
  <Notes>26</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60</vt:i4>
      </vt:variant>
    </vt:vector>
  </HeadingPairs>
  <TitlesOfParts>
    <vt:vector size="78" baseType="lpstr">
      <vt:lpstr>MS PGothic</vt:lpstr>
      <vt:lpstr>.AppleSystemUIFont</vt:lpstr>
      <vt:lpstr>Arial</vt:lpstr>
      <vt:lpstr>Arial Black</vt:lpstr>
      <vt:lpstr>Arial Nova</vt:lpstr>
      <vt:lpstr>Calibri</vt:lpstr>
      <vt:lpstr>Calibri Light</vt:lpstr>
      <vt:lpstr>Favorit</vt:lpstr>
      <vt:lpstr>FreightText Pro Book</vt:lpstr>
      <vt:lpstr>Georgia</vt:lpstr>
      <vt:lpstr>Open Sans</vt:lpstr>
      <vt:lpstr>Wingdings</vt:lpstr>
      <vt:lpstr>Office Theme</vt:lpstr>
      <vt:lpstr>1_Office Theme</vt:lpstr>
      <vt:lpstr>Standard</vt:lpstr>
      <vt:lpstr>Blank Presentation</vt:lpstr>
      <vt:lpstr>UF_theme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Lifecycle</vt:lpstr>
      <vt:lpstr>PowerPoint Presentation</vt:lpstr>
      <vt:lpstr>Policy Perspective/Considerations   Investment Area 2.4  Smart Towns and Villages  Workshop 15th March 2023</vt:lpstr>
      <vt:lpstr>PowerPoint Presentation</vt:lpstr>
      <vt:lpstr>                                           The Department of Rural and Community Development’s mission is to promote rural and community development and to support vibrant, inclusive and sustainable communities throughout Ireland.</vt:lpstr>
      <vt:lpstr>DRCD’s Programmes</vt:lpstr>
      <vt:lpstr>DRCD’ engagement on PEACE Programmes</vt:lpstr>
      <vt:lpstr>Advice and Guidance</vt:lpstr>
      <vt:lpstr> </vt:lpstr>
      <vt:lpstr> </vt:lpstr>
      <vt:lpstr>Enterprise Ireland Strategy 2022-2024</vt:lpstr>
      <vt:lpstr>New Decade, New Approach</vt:lpstr>
      <vt:lpstr>Ireland – Key Documents</vt:lpstr>
      <vt:lpstr>Ireland – Key Strategy Documents</vt:lpstr>
      <vt:lpstr>Ireland – Key Strategy Documents</vt:lpstr>
      <vt:lpstr>Ireland – Key Strategy Documents continued </vt:lpstr>
      <vt:lpstr>Town Centre First Policy</vt:lpstr>
      <vt:lpstr>PowerPoint Presentation</vt:lpstr>
      <vt:lpstr>National Broadband Plan</vt:lpstr>
      <vt:lpstr>Harnessing Digital – The Digital Ireland Framework – launched February 2022</vt:lpstr>
      <vt:lpstr>Sustainable, Inclusive and Empowered Communities:  a five-year strategy to support the community and voluntary sector in Ireland 2019-2024</vt:lpstr>
      <vt:lpstr>Roadmap for Social Inclusion 2020 – 2025 </vt:lpstr>
      <vt:lpstr>PowerPoint Presentation</vt:lpstr>
      <vt:lpstr>PowerPoint Presentation</vt:lpstr>
      <vt:lpstr>PowerPoint Presentation</vt:lpstr>
      <vt:lpstr>PowerPoint Presentation</vt:lpstr>
      <vt:lpstr>Programme for Government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Karyn McNiece</dc:creator>
  <cp:lastModifiedBy>Senga Small</cp:lastModifiedBy>
  <cp:revision>33</cp:revision>
  <dcterms:created xsi:type="dcterms:W3CDTF">2023-03-09T09:37:41Z</dcterms:created>
  <dcterms:modified xsi:type="dcterms:W3CDTF">2023-03-20T14:22:38Z</dcterms:modified>
</cp:coreProperties>
</file>