
<file path=[Content_Types].xml><?xml version="1.0" encoding="utf-8"?>
<Types xmlns="http://schemas.openxmlformats.org/package/2006/content-types">
  <Default Extension="crdownload" ContentType="image/png"/>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8" r:id="rId3"/>
    <p:sldMasterId id="2147483699" r:id="rId4"/>
    <p:sldMasterId id="2147483712" r:id="rId5"/>
    <p:sldMasterId id="2147483724" r:id="rId6"/>
  </p:sldMasterIdLst>
  <p:notesMasterIdLst>
    <p:notesMasterId r:id="rId69"/>
  </p:notesMasterIdLst>
  <p:sldIdLst>
    <p:sldId id="260" r:id="rId7"/>
    <p:sldId id="269" r:id="rId8"/>
    <p:sldId id="275" r:id="rId9"/>
    <p:sldId id="276" r:id="rId10"/>
    <p:sldId id="277" r:id="rId11"/>
    <p:sldId id="278" r:id="rId12"/>
    <p:sldId id="282" r:id="rId13"/>
    <p:sldId id="279" r:id="rId14"/>
    <p:sldId id="604" r:id="rId15"/>
    <p:sldId id="284" r:id="rId16"/>
    <p:sldId id="391" r:id="rId17"/>
    <p:sldId id="382" r:id="rId18"/>
    <p:sldId id="421" r:id="rId19"/>
    <p:sldId id="422" r:id="rId20"/>
    <p:sldId id="397" r:id="rId21"/>
    <p:sldId id="385" r:id="rId22"/>
    <p:sldId id="419" r:id="rId23"/>
    <p:sldId id="425" r:id="rId24"/>
    <p:sldId id="424" r:id="rId25"/>
    <p:sldId id="317" r:id="rId26"/>
    <p:sldId id="329" r:id="rId27"/>
    <p:sldId id="328" r:id="rId28"/>
    <p:sldId id="319" r:id="rId29"/>
    <p:sldId id="330" r:id="rId30"/>
    <p:sldId id="332" r:id="rId31"/>
    <p:sldId id="333" r:id="rId32"/>
    <p:sldId id="334" r:id="rId33"/>
    <p:sldId id="331" r:id="rId34"/>
    <p:sldId id="337" r:id="rId35"/>
    <p:sldId id="338" r:id="rId36"/>
    <p:sldId id="638" r:id="rId37"/>
    <p:sldId id="326" r:id="rId38"/>
    <p:sldId id="607" r:id="rId39"/>
    <p:sldId id="281" r:id="rId40"/>
    <p:sldId id="606" r:id="rId41"/>
    <p:sldId id="632" r:id="rId42"/>
    <p:sldId id="630" r:id="rId43"/>
    <p:sldId id="611" r:id="rId44"/>
    <p:sldId id="633" r:id="rId45"/>
    <p:sldId id="608" r:id="rId46"/>
    <p:sldId id="612" r:id="rId47"/>
    <p:sldId id="634" r:id="rId48"/>
    <p:sldId id="635" r:id="rId49"/>
    <p:sldId id="613" r:id="rId50"/>
    <p:sldId id="615" r:id="rId51"/>
    <p:sldId id="617" r:id="rId52"/>
    <p:sldId id="616" r:id="rId53"/>
    <p:sldId id="619" r:id="rId54"/>
    <p:sldId id="618" r:id="rId55"/>
    <p:sldId id="622" r:id="rId56"/>
    <p:sldId id="623" r:id="rId57"/>
    <p:sldId id="624" r:id="rId58"/>
    <p:sldId id="636" r:id="rId59"/>
    <p:sldId id="637" r:id="rId60"/>
    <p:sldId id="621" r:id="rId61"/>
    <p:sldId id="629" r:id="rId62"/>
    <p:sldId id="620" r:id="rId63"/>
    <p:sldId id="614" r:id="rId64"/>
    <p:sldId id="631" r:id="rId65"/>
    <p:sldId id="628" r:id="rId66"/>
    <p:sldId id="626" r:id="rId67"/>
    <p:sldId id="274"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EA1C6"/>
    <a:srgbClr val="545CA3"/>
    <a:srgbClr val="FFC746"/>
    <a:srgbClr val="ABAECE"/>
    <a:srgbClr val="FFD966"/>
    <a:srgbClr val="FFDD9C"/>
    <a:srgbClr val="5059A7"/>
    <a:srgbClr val="6A70A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9637" autoAdjust="0"/>
  </p:normalViewPr>
  <p:slideViewPr>
    <p:cSldViewPr snapToGrid="0">
      <p:cViewPr>
        <p:scale>
          <a:sx n="70" d="100"/>
          <a:sy n="70" d="100"/>
        </p:scale>
        <p:origin x="1392" y="336"/>
      </p:cViewPr>
      <p:guideLst/>
    </p:cSldViewPr>
  </p:slideViewPr>
  <p:notesTextViewPr>
    <p:cViewPr>
      <p:scale>
        <a:sx n="1" d="1"/>
        <a:sy n="1" d="1"/>
      </p:scale>
      <p:origin x="0" y="0"/>
    </p:cViewPr>
  </p:notesTextViewPr>
  <p:notesViewPr>
    <p:cSldViewPr snapToGrid="0">
      <p:cViewPr varScale="1">
        <p:scale>
          <a:sx n="80" d="100"/>
          <a:sy n="80" d="100"/>
        </p:scale>
        <p:origin x="4032" y="11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 Type="http://schemas.openxmlformats.org/officeDocument/2006/relationships/slide" Target="slides/slide1.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D40D00-4C59-4F3C-A2E9-D78D7C8EA00A}" type="doc">
      <dgm:prSet loTypeId="urn:microsoft.com/office/officeart/2005/8/layout/venn1" loCatId="relationship" qsTypeId="urn:microsoft.com/office/officeart/2005/8/quickstyle/simple1" qsCatId="simple" csTypeId="urn:microsoft.com/office/officeart/2005/8/colors/accent1_2" csCatId="accent1" phldr="1"/>
      <dgm:spPr/>
    </dgm:pt>
    <dgm:pt modelId="{29CB4FF8-DB79-45B0-80A3-9571F8DB860E}">
      <dgm:prSet phldrT="[Text]" custT="1"/>
      <dgm:spPr>
        <a:xfrm>
          <a:off x="161477" y="104604"/>
          <a:ext cx="4553711" cy="4553711"/>
        </a:xfrm>
        <a:prstGeom prst="ellipse">
          <a:avLst/>
        </a:prstGeom>
        <a:solidFill>
          <a:srgbClr val="8E93C4">
            <a:alpha val="50000"/>
          </a:srgbClr>
        </a:solidFill>
        <a:ln w="25400" cap="flat" cmpd="sng" algn="ctr">
          <a:solidFill>
            <a:sysClr val="window" lastClr="FFFFFF">
              <a:hueOff val="0"/>
              <a:satOff val="0"/>
              <a:lumOff val="0"/>
              <a:alphaOff val="0"/>
            </a:sysClr>
          </a:solidFill>
          <a:prstDash val="solid"/>
        </a:ln>
        <a:effectLst/>
      </dgm:spPr>
      <dgm:t>
        <a:bodyPr/>
        <a:lstStyle/>
        <a:p>
          <a:pPr>
            <a:buNone/>
          </a:pPr>
          <a:r>
            <a:rPr lang="en-GB" sz="2400" b="1" dirty="0">
              <a:solidFill>
                <a:sysClr val="windowText" lastClr="000000">
                  <a:hueOff val="0"/>
                  <a:satOff val="0"/>
                  <a:lumOff val="0"/>
                  <a:alphaOff val="0"/>
                </a:sysClr>
              </a:solidFill>
              <a:latin typeface="Arial Nova" panose="020B0504020202020204" pitchFamily="34" charset="0"/>
              <a:ea typeface="+mn-ea"/>
              <a:cs typeface="Arial" panose="020B0604020202020204" pitchFamily="34" charset="0"/>
            </a:rPr>
            <a:t>Peace</a:t>
          </a:r>
        </a:p>
      </dgm:t>
    </dgm:pt>
    <dgm:pt modelId="{0261E682-575D-478B-A4EE-98721F8FDFC9}" type="parTrans" cxnId="{78388F9F-7BD4-4F25-8E91-BDB6521DF44F}">
      <dgm:prSet/>
      <dgm:spPr/>
      <dgm:t>
        <a:bodyPr/>
        <a:lstStyle/>
        <a:p>
          <a:endParaRPr lang="en-GB"/>
        </a:p>
      </dgm:t>
    </dgm:pt>
    <dgm:pt modelId="{06B44453-D89C-485F-82D5-EE8C86714949}" type="sibTrans" cxnId="{78388F9F-7BD4-4F25-8E91-BDB6521DF44F}">
      <dgm:prSet/>
      <dgm:spPr/>
      <dgm:t>
        <a:bodyPr/>
        <a:lstStyle/>
        <a:p>
          <a:endParaRPr lang="en-GB"/>
        </a:p>
      </dgm:t>
    </dgm:pt>
    <dgm:pt modelId="{12C9E44F-6DD2-495C-A47A-F1BB03676334}">
      <dgm:prSet phldrT="[Text]" custT="1"/>
      <dgm:spPr>
        <a:xfrm>
          <a:off x="3466564" y="139349"/>
          <a:ext cx="4553711" cy="4553711"/>
        </a:xfrm>
        <a:prstGeom prst="ellipse">
          <a:avLst/>
        </a:prstGeom>
        <a:solidFill>
          <a:srgbClr val="FFCC00">
            <a:alpha val="38000"/>
          </a:srgbClr>
        </a:solidFill>
        <a:ln w="25400" cap="flat" cmpd="sng" algn="ctr">
          <a:solidFill>
            <a:sysClr val="window" lastClr="FFFFFF">
              <a:hueOff val="0"/>
              <a:satOff val="0"/>
              <a:lumOff val="0"/>
              <a:alphaOff val="0"/>
            </a:sysClr>
          </a:solidFill>
          <a:prstDash val="solid"/>
        </a:ln>
        <a:effectLst/>
      </dgm:spPr>
      <dgm:t>
        <a:bodyPr/>
        <a:lstStyle/>
        <a:p>
          <a:pPr>
            <a:buNone/>
          </a:pPr>
          <a:r>
            <a:rPr lang="en-GB" sz="2400" b="1" dirty="0">
              <a:solidFill>
                <a:sysClr val="windowText" lastClr="000000">
                  <a:hueOff val="0"/>
                  <a:satOff val="0"/>
                  <a:lumOff val="0"/>
                  <a:alphaOff val="0"/>
                </a:sysClr>
              </a:solidFill>
              <a:latin typeface="Arial Nova" panose="020B0504020202020204" pitchFamily="34" charset="0"/>
              <a:ea typeface="+mn-ea"/>
              <a:cs typeface="Arial" panose="020B0604020202020204" pitchFamily="34" charset="0"/>
            </a:rPr>
            <a:t>Prosperity</a:t>
          </a:r>
        </a:p>
      </dgm:t>
    </dgm:pt>
    <dgm:pt modelId="{8AE7EBD9-26C2-4343-9ACC-75C8F22610AC}" type="parTrans" cxnId="{F1FF7CFA-771E-4B12-AE12-C227E7AA25F4}">
      <dgm:prSet/>
      <dgm:spPr/>
      <dgm:t>
        <a:bodyPr/>
        <a:lstStyle/>
        <a:p>
          <a:endParaRPr lang="en-GB"/>
        </a:p>
      </dgm:t>
    </dgm:pt>
    <dgm:pt modelId="{787F6632-1740-4ECC-81F9-BE532ED32DEA}" type="sibTrans" cxnId="{F1FF7CFA-771E-4B12-AE12-C227E7AA25F4}">
      <dgm:prSet/>
      <dgm:spPr/>
      <dgm:t>
        <a:bodyPr/>
        <a:lstStyle/>
        <a:p>
          <a:endParaRPr lang="en-GB"/>
        </a:p>
      </dgm:t>
    </dgm:pt>
    <dgm:pt modelId="{68B2418D-BED7-45B4-8486-5DFC3662BF24}" type="pres">
      <dgm:prSet presAssocID="{0BD40D00-4C59-4F3C-A2E9-D78D7C8EA00A}" presName="compositeShape" presStyleCnt="0">
        <dgm:presLayoutVars>
          <dgm:chMax val="7"/>
          <dgm:dir/>
          <dgm:resizeHandles val="exact"/>
        </dgm:presLayoutVars>
      </dgm:prSet>
      <dgm:spPr/>
    </dgm:pt>
    <dgm:pt modelId="{9E2B9CE5-FF69-4653-8AEE-D614FD31FDCB}" type="pres">
      <dgm:prSet presAssocID="{29CB4FF8-DB79-45B0-80A3-9571F8DB860E}" presName="circ1" presStyleLbl="vennNode1" presStyleIdx="0" presStyleCnt="2" custLinFactNeighborX="-508" custLinFactNeighborY="-763"/>
      <dgm:spPr/>
    </dgm:pt>
    <dgm:pt modelId="{E6294D07-465C-4F8B-BD9B-2A64BD347CC0}" type="pres">
      <dgm:prSet presAssocID="{29CB4FF8-DB79-45B0-80A3-9571F8DB860E}" presName="circ1Tx" presStyleLbl="revTx" presStyleIdx="0" presStyleCnt="0">
        <dgm:presLayoutVars>
          <dgm:chMax val="0"/>
          <dgm:chPref val="0"/>
          <dgm:bulletEnabled val="1"/>
        </dgm:presLayoutVars>
      </dgm:prSet>
      <dgm:spPr/>
    </dgm:pt>
    <dgm:pt modelId="{EC0F37A4-EEAB-4A2B-A4F4-44E09A7AE279}" type="pres">
      <dgm:prSet presAssocID="{12C9E44F-6DD2-495C-A47A-F1BB03676334}" presName="circ2" presStyleLbl="vennNode1" presStyleIdx="1" presStyleCnt="2"/>
      <dgm:spPr/>
    </dgm:pt>
    <dgm:pt modelId="{E91517DD-E9C3-430A-A7A7-23029A84A0FF}" type="pres">
      <dgm:prSet presAssocID="{12C9E44F-6DD2-495C-A47A-F1BB03676334}" presName="circ2Tx" presStyleLbl="revTx" presStyleIdx="0" presStyleCnt="0">
        <dgm:presLayoutVars>
          <dgm:chMax val="0"/>
          <dgm:chPref val="0"/>
          <dgm:bulletEnabled val="1"/>
        </dgm:presLayoutVars>
      </dgm:prSet>
      <dgm:spPr/>
    </dgm:pt>
  </dgm:ptLst>
  <dgm:cxnLst>
    <dgm:cxn modelId="{CDFCF55A-F5D2-4DDB-9479-117BFE2B9E54}" type="presOf" srcId="{29CB4FF8-DB79-45B0-80A3-9571F8DB860E}" destId="{9E2B9CE5-FF69-4653-8AEE-D614FD31FDCB}" srcOrd="0" destOrd="0" presId="urn:microsoft.com/office/officeart/2005/8/layout/venn1"/>
    <dgm:cxn modelId="{6269448C-E702-480E-91C7-B5C1B34E3927}" type="presOf" srcId="{12C9E44F-6DD2-495C-A47A-F1BB03676334}" destId="{E91517DD-E9C3-430A-A7A7-23029A84A0FF}" srcOrd="1" destOrd="0" presId="urn:microsoft.com/office/officeart/2005/8/layout/venn1"/>
    <dgm:cxn modelId="{5576F1D7-FFA7-4A1C-B73E-69097A1EA76B}" type="presOf" srcId="{12C9E44F-6DD2-495C-A47A-F1BB03676334}" destId="{EC0F37A4-EEAB-4A2B-A4F4-44E09A7AE279}" srcOrd="0" destOrd="0" presId="urn:microsoft.com/office/officeart/2005/8/layout/venn1"/>
    <dgm:cxn modelId="{A1D24BD8-F8E3-4115-9800-A63A0D9FE4C8}" type="presOf" srcId="{29CB4FF8-DB79-45B0-80A3-9571F8DB860E}" destId="{E6294D07-465C-4F8B-BD9B-2A64BD347CC0}" srcOrd="1" destOrd="0" presId="urn:microsoft.com/office/officeart/2005/8/layout/venn1"/>
    <dgm:cxn modelId="{9A3C79D9-F0E2-47FA-B534-F7C853D9C96A}" type="presOf" srcId="{0BD40D00-4C59-4F3C-A2E9-D78D7C8EA00A}" destId="{68B2418D-BED7-45B4-8486-5DFC3662BF24}" srcOrd="0" destOrd="0" presId="urn:microsoft.com/office/officeart/2005/8/layout/venn1"/>
    <dgm:cxn modelId="{F1FF7CFA-771E-4B12-AE12-C227E7AA25F4}" srcId="{0BD40D00-4C59-4F3C-A2E9-D78D7C8EA00A}" destId="{12C9E44F-6DD2-495C-A47A-F1BB03676334}" srcOrd="1" destOrd="0" parTransId="{8AE7EBD9-26C2-4343-9ACC-75C8F22610AC}" sibTransId="{787F6632-1740-4ECC-81F9-BE532ED32DEA}"/>
    <dgm:cxn modelId="{78388F9F-7BD4-4F25-8E91-BDB6521DF44F}" srcId="{0BD40D00-4C59-4F3C-A2E9-D78D7C8EA00A}" destId="{29CB4FF8-DB79-45B0-80A3-9571F8DB860E}" srcOrd="0" destOrd="0" parTransId="{0261E682-575D-478B-A4EE-98721F8FDFC9}" sibTransId="{06B44453-D89C-485F-82D5-EE8C86714949}"/>
    <dgm:cxn modelId="{3923977A-ADB1-4A0D-BD51-CC923C7BCDAD}" type="presParOf" srcId="{68B2418D-BED7-45B4-8486-5DFC3662BF24}" destId="{9E2B9CE5-FF69-4653-8AEE-D614FD31FDCB}" srcOrd="0" destOrd="0" presId="urn:microsoft.com/office/officeart/2005/8/layout/venn1"/>
    <dgm:cxn modelId="{67103375-B4DE-4F0A-9ED5-22866F7CE436}" type="presParOf" srcId="{68B2418D-BED7-45B4-8486-5DFC3662BF24}" destId="{E6294D07-465C-4F8B-BD9B-2A64BD347CC0}" srcOrd="1" destOrd="0" presId="urn:microsoft.com/office/officeart/2005/8/layout/venn1"/>
    <dgm:cxn modelId="{D7A1908C-F0E7-43CB-B256-3CB003360A1A}" type="presParOf" srcId="{68B2418D-BED7-45B4-8486-5DFC3662BF24}" destId="{EC0F37A4-EEAB-4A2B-A4F4-44E09A7AE279}" srcOrd="2" destOrd="0" presId="urn:microsoft.com/office/officeart/2005/8/layout/venn1"/>
    <dgm:cxn modelId="{8AE90797-A7E6-4F7A-B72B-D58A7C34FB88}" type="presParOf" srcId="{68B2418D-BED7-45B4-8486-5DFC3662BF24}" destId="{E91517DD-E9C3-430A-A7A7-23029A84A0FF}" srcOrd="3"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0A1222F-FFC6-40D2-9933-A2DFCC113D60}" type="doc">
      <dgm:prSet loTypeId="urn:microsoft.com/office/officeart/2005/8/layout/hList6" loCatId="list" qsTypeId="urn:microsoft.com/office/officeart/2005/8/quickstyle/simple1" qsCatId="simple" csTypeId="urn:microsoft.com/office/officeart/2005/8/colors/colorful2" csCatId="colorful" phldr="1"/>
      <dgm:spPr/>
      <dgm:t>
        <a:bodyPr/>
        <a:lstStyle/>
        <a:p>
          <a:endParaRPr lang="en-GB"/>
        </a:p>
      </dgm:t>
    </dgm:pt>
    <dgm:pt modelId="{6A38D1C2-DA48-477C-A404-CC34C722E2E4}">
      <dgm:prSet phldrT="[Text]" custT="1">
        <dgm:style>
          <a:lnRef idx="0">
            <a:schemeClr val="dk1"/>
          </a:lnRef>
          <a:fillRef idx="3">
            <a:schemeClr val="dk1"/>
          </a:fillRef>
          <a:effectRef idx="3">
            <a:schemeClr val="dk1"/>
          </a:effectRef>
          <a:fontRef idx="minor">
            <a:schemeClr val="lt1"/>
          </a:fontRef>
        </dgm:style>
      </dgm:prSet>
      <dgm:spPr>
        <a:xfrm rot="16200000">
          <a:off x="90100" y="-90100"/>
          <a:ext cx="1527827" cy="1708027"/>
        </a:xfrm>
        <a:prstGeom prst="roundRect">
          <a:avLst/>
        </a:prstGeom>
        <a:gradFill rotWithShape="1">
          <a:gsLst>
            <a:gs pos="0">
              <a:srgbClr val="545CA3">
                <a:satMod val="103000"/>
                <a:lumMod val="102000"/>
                <a:tint val="94000"/>
              </a:srgbClr>
            </a:gs>
            <a:gs pos="50000">
              <a:srgbClr val="545CA3">
                <a:satMod val="110000"/>
                <a:lumMod val="100000"/>
                <a:shade val="100000"/>
              </a:srgbClr>
            </a:gs>
            <a:gs pos="100000">
              <a:srgbClr val="545CA3">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spcFirstLastPara="0" vert="horz" wrap="square" lIns="36000" tIns="0" rIns="0" bIns="0" numCol="1" spcCol="1270" anchor="ctr" anchorCtr="0"/>
        <a:lstStyle/>
        <a:p>
          <a:pPr algn="ctr">
            <a:buNone/>
          </a:pPr>
          <a:r>
            <a:rPr lang="en-GB" sz="1400" b="1" kern="1200" dirty="0">
              <a:solidFill>
                <a:srgbClr val="FFFFFF"/>
              </a:solidFill>
              <a:latin typeface="Arial Nova" panose="020B0504020202020204" pitchFamily="34" charset="0"/>
              <a:ea typeface="+mn-ea"/>
              <a:cs typeface="+mn-cs"/>
            </a:rPr>
            <a:t>Theme  1</a:t>
          </a:r>
        </a:p>
        <a:p>
          <a:pPr algn="ctr">
            <a:buNone/>
          </a:pPr>
          <a:r>
            <a:rPr lang="en-GB" sz="1400" b="1" kern="1200" dirty="0">
              <a:solidFill>
                <a:srgbClr val="FFFFFF"/>
              </a:solidFill>
              <a:latin typeface="Arial Nova" panose="020B0504020202020204" pitchFamily="34" charset="0"/>
              <a:ea typeface="+mn-ea"/>
              <a:cs typeface="+mn-cs"/>
            </a:rPr>
            <a:t>Building Peaceful and Thriving Communities</a:t>
          </a:r>
        </a:p>
        <a:p>
          <a:pPr algn="ctr">
            <a:buNone/>
          </a:pPr>
          <a:endParaRPr lang="en-GB" sz="1500" b="1" kern="1200" dirty="0">
            <a:solidFill>
              <a:srgbClr val="FFFFFF"/>
            </a:solidFill>
            <a:latin typeface="Arial Nova" panose="020B0504020202020204" pitchFamily="34" charset="0"/>
            <a:ea typeface="+mn-ea"/>
            <a:cs typeface="+mn-cs"/>
          </a:endParaRPr>
        </a:p>
        <a:p>
          <a:pPr algn="ctr">
            <a:buNone/>
          </a:pPr>
          <a:r>
            <a:rPr lang="en-GB" sz="1400" b="1" kern="1200" dirty="0">
              <a:solidFill>
                <a:srgbClr val="FFFFFF"/>
              </a:solidFill>
              <a:latin typeface="Arial Nova" panose="020B0504020202020204" pitchFamily="34" charset="0"/>
              <a:ea typeface="+mn-ea"/>
              <a:cs typeface="+mn-cs"/>
            </a:rPr>
            <a:t>€250m </a:t>
          </a:r>
        </a:p>
      </dgm:t>
    </dgm:pt>
    <dgm:pt modelId="{342001FF-7B22-4F10-BB2F-8CBABC0CABC2}" type="parTrans" cxnId="{75AD1F5C-D012-4725-800A-1D3209CE9D05}">
      <dgm:prSet/>
      <dgm:spPr/>
      <dgm:t>
        <a:bodyPr/>
        <a:lstStyle/>
        <a:p>
          <a:endParaRPr lang="en-GB">
            <a:solidFill>
              <a:schemeClr val="bg1"/>
            </a:solidFill>
          </a:endParaRPr>
        </a:p>
      </dgm:t>
    </dgm:pt>
    <dgm:pt modelId="{A9CAD659-A4E5-4D5D-9445-8D6374A72856}" type="sibTrans" cxnId="{75AD1F5C-D012-4725-800A-1D3209CE9D05}">
      <dgm:prSet/>
      <dgm:spPr/>
      <dgm:t>
        <a:bodyPr/>
        <a:lstStyle/>
        <a:p>
          <a:endParaRPr lang="en-GB">
            <a:solidFill>
              <a:schemeClr val="bg1"/>
            </a:solidFill>
          </a:endParaRPr>
        </a:p>
      </dgm:t>
    </dgm:pt>
    <dgm:pt modelId="{0771CB28-B207-468D-845D-6AF7352E40B3}">
      <dgm:prSet phldrT="[Text]" custT="1">
        <dgm:style>
          <a:lnRef idx="0">
            <a:schemeClr val="dk1"/>
          </a:lnRef>
          <a:fillRef idx="3">
            <a:schemeClr val="dk1"/>
          </a:fillRef>
          <a:effectRef idx="3">
            <a:schemeClr val="dk1"/>
          </a:effectRef>
          <a:fontRef idx="minor">
            <a:schemeClr val="lt1"/>
          </a:fontRef>
        </dgm:style>
      </dgm:prSet>
      <dgm:spPr>
        <a:xfrm rot="16200000">
          <a:off x="1808613" y="-90100"/>
          <a:ext cx="1527827" cy="1708027"/>
        </a:xfrm>
        <a:prstGeom prst="roundRect">
          <a:avLst/>
        </a:prstGeom>
        <a:gradFill rotWithShape="1">
          <a:gsLst>
            <a:gs pos="100000">
              <a:srgbClr val="FFC746"/>
            </a:gs>
            <a:gs pos="100000">
              <a:srgbClr val="545CA3">
                <a:satMod val="110000"/>
                <a:lumMod val="100000"/>
                <a:shade val="100000"/>
              </a:srgbClr>
            </a:gs>
            <a:gs pos="100000">
              <a:srgbClr val="545CA3">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lIns="36000" rIns="0"/>
        <a:lstStyle/>
        <a:p>
          <a:pPr marL="0" lvl="0" algn="ctr" defTabSz="622300">
            <a:lnSpc>
              <a:spcPct val="90000"/>
            </a:lnSpc>
            <a:spcBef>
              <a:spcPct val="0"/>
            </a:spcBef>
            <a:spcAft>
              <a:spcPct val="35000"/>
            </a:spcAft>
            <a:buNone/>
          </a:pPr>
          <a:r>
            <a:rPr lang="en-GB" sz="1400" b="1" kern="1200" dirty="0">
              <a:solidFill>
                <a:srgbClr val="545CA3"/>
              </a:solidFill>
              <a:latin typeface="Arial Nova" panose="020B0504020202020204" pitchFamily="34" charset="0"/>
              <a:ea typeface="+mn-ea"/>
              <a:cs typeface="+mn-cs"/>
            </a:rPr>
            <a:t>Theme 2</a:t>
          </a:r>
        </a:p>
        <a:p>
          <a:pPr marL="0" lvl="0" algn="ctr" defTabSz="622300">
            <a:lnSpc>
              <a:spcPct val="90000"/>
            </a:lnSpc>
            <a:spcBef>
              <a:spcPct val="0"/>
            </a:spcBef>
            <a:spcAft>
              <a:spcPct val="35000"/>
            </a:spcAft>
            <a:buNone/>
          </a:pPr>
          <a:r>
            <a:rPr lang="en-GB" sz="1400" b="1" kern="1200" dirty="0">
              <a:solidFill>
                <a:srgbClr val="545CA3"/>
              </a:solidFill>
              <a:latin typeface="Arial Nova" panose="020B0504020202020204" pitchFamily="34" charset="0"/>
              <a:ea typeface="+mn-ea"/>
              <a:cs typeface="+mn-cs"/>
            </a:rPr>
            <a:t>Delivering Socio- Economic Regeneration &amp; Transformation</a:t>
          </a:r>
        </a:p>
        <a:p>
          <a:pPr marL="0" lvl="0" algn="ctr" defTabSz="622300">
            <a:lnSpc>
              <a:spcPct val="90000"/>
            </a:lnSpc>
            <a:spcBef>
              <a:spcPct val="0"/>
            </a:spcBef>
            <a:spcAft>
              <a:spcPct val="35000"/>
            </a:spcAft>
            <a:buNone/>
          </a:pPr>
          <a:r>
            <a:rPr lang="en-GB" sz="1400" b="1" kern="1200" dirty="0">
              <a:solidFill>
                <a:srgbClr val="545CA3"/>
              </a:solidFill>
              <a:latin typeface="Arial Nova" panose="020B0504020202020204" pitchFamily="34" charset="0"/>
              <a:ea typeface="+mn-ea"/>
              <a:cs typeface="+mn-cs"/>
            </a:rPr>
            <a:t>€170m </a:t>
          </a:r>
        </a:p>
      </dgm:t>
    </dgm:pt>
    <dgm:pt modelId="{5338960D-71AA-45B9-8147-8F08861648A1}" type="parTrans" cxnId="{4051A1F3-FA82-4EE3-83AF-562A72718807}">
      <dgm:prSet/>
      <dgm:spPr/>
      <dgm:t>
        <a:bodyPr/>
        <a:lstStyle/>
        <a:p>
          <a:endParaRPr lang="en-GB">
            <a:solidFill>
              <a:schemeClr val="bg1"/>
            </a:solidFill>
          </a:endParaRPr>
        </a:p>
      </dgm:t>
    </dgm:pt>
    <dgm:pt modelId="{614A9F6A-2852-4C52-A288-CB6485551563}" type="sibTrans" cxnId="{4051A1F3-FA82-4EE3-83AF-562A72718807}">
      <dgm:prSet/>
      <dgm:spPr/>
      <dgm:t>
        <a:bodyPr/>
        <a:lstStyle/>
        <a:p>
          <a:endParaRPr lang="en-GB">
            <a:solidFill>
              <a:schemeClr val="bg1"/>
            </a:solidFill>
          </a:endParaRPr>
        </a:p>
      </dgm:t>
    </dgm:pt>
    <dgm:pt modelId="{0220D621-D385-495B-B97E-C1A1E472DEF4}">
      <dgm:prSet phldrT="[Text]" custT="1">
        <dgm:style>
          <a:lnRef idx="0">
            <a:schemeClr val="accent4"/>
          </a:lnRef>
          <a:fillRef idx="3">
            <a:schemeClr val="accent4"/>
          </a:fillRef>
          <a:effectRef idx="3">
            <a:schemeClr val="accent4"/>
          </a:effectRef>
          <a:fontRef idx="minor">
            <a:schemeClr val="lt1"/>
          </a:fontRef>
        </dgm:style>
      </dgm:prSet>
      <dgm:spPr>
        <a:xfrm rot="16200000">
          <a:off x="3523045" y="-90100"/>
          <a:ext cx="1527827" cy="1708027"/>
        </a:xfrm>
        <a:prstGeom prst="roundRect">
          <a:avLst/>
        </a:prstGeom>
        <a:gradFill rotWithShape="0">
          <a:gsLst>
            <a:gs pos="100000">
              <a:srgbClr val="6A70AE">
                <a:alpha val="98000"/>
                <a:lumMod val="95000"/>
                <a:lumOff val="5000"/>
              </a:srgbClr>
            </a:gs>
            <a:gs pos="100000">
              <a:srgbClr val="FFC000">
                <a:satMod val="110000"/>
                <a:lumMod val="100000"/>
                <a:shade val="100000"/>
              </a:srgbClr>
            </a:gs>
            <a:gs pos="100000">
              <a:srgbClr val="6A70AE">
                <a:lumMod val="99000"/>
              </a:srgbClr>
            </a:gs>
          </a:gsLst>
          <a:lin ang="5400000" scaled="0"/>
        </a:gradFill>
        <a:ln>
          <a:noFill/>
        </a:ln>
        <a:effectLst>
          <a:outerShdw blurRad="57150" dist="19050" dir="5400000" algn="ctr" rotWithShape="0">
            <a:srgbClr val="000000">
              <a:alpha val="63000"/>
            </a:srgbClr>
          </a:outerShdw>
        </a:effectLst>
      </dgm:spPr>
      <dgm:t>
        <a:bodyPr spcFirstLastPara="0" vert="horz" wrap="square" lIns="36000" tIns="0" rIns="0" bIns="0" numCol="1" spcCol="1270" anchor="ctr" anchorCtr="0"/>
        <a:lstStyle/>
        <a:p>
          <a:pPr marL="0" lvl="0" algn="ctr" defTabSz="622300">
            <a:lnSpc>
              <a:spcPct val="90000"/>
            </a:lnSpc>
            <a:spcBef>
              <a:spcPct val="0"/>
            </a:spcBef>
            <a:spcAft>
              <a:spcPct val="35000"/>
            </a:spcAft>
            <a:buNone/>
          </a:pPr>
          <a:r>
            <a:rPr lang="en-GB" sz="1400" b="1" kern="1200" dirty="0">
              <a:solidFill>
                <a:srgbClr val="FFFFFF"/>
              </a:solidFill>
              <a:latin typeface="Arial Nova" panose="020B0504020202020204" pitchFamily="34" charset="0"/>
              <a:ea typeface="+mn-ea"/>
              <a:cs typeface="+mn-cs"/>
            </a:rPr>
            <a:t>Theme 3 </a:t>
          </a:r>
        </a:p>
        <a:p>
          <a:pPr marL="0" lvl="0" algn="ctr" defTabSz="622300">
            <a:lnSpc>
              <a:spcPct val="90000"/>
            </a:lnSpc>
            <a:spcBef>
              <a:spcPct val="0"/>
            </a:spcBef>
            <a:spcAft>
              <a:spcPct val="35000"/>
            </a:spcAft>
            <a:buNone/>
          </a:pPr>
          <a:r>
            <a:rPr lang="en-GB" sz="1400" b="1" kern="1200" dirty="0">
              <a:solidFill>
                <a:srgbClr val="FFFFFF"/>
              </a:solidFill>
              <a:latin typeface="Arial Nova" panose="020B0504020202020204" pitchFamily="34" charset="0"/>
              <a:ea typeface="+mn-ea"/>
              <a:cs typeface="+mn-cs"/>
            </a:rPr>
            <a:t>Empowering and Investing in Our Young People</a:t>
          </a:r>
        </a:p>
        <a:p>
          <a:pPr marL="0" lvl="0" algn="ctr" defTabSz="622300">
            <a:lnSpc>
              <a:spcPct val="90000"/>
            </a:lnSpc>
            <a:spcBef>
              <a:spcPct val="0"/>
            </a:spcBef>
            <a:spcAft>
              <a:spcPct val="35000"/>
            </a:spcAft>
            <a:buNone/>
          </a:pPr>
          <a:endParaRPr lang="en-GB" sz="1400" kern="1200" dirty="0">
            <a:solidFill>
              <a:srgbClr val="FFFFFF"/>
            </a:solidFill>
            <a:latin typeface="Arial Nova" panose="020B0504020202020204" pitchFamily="34" charset="0"/>
            <a:ea typeface="+mn-ea"/>
            <a:cs typeface="+mn-cs"/>
          </a:endParaRPr>
        </a:p>
        <a:p>
          <a:pPr marL="0" lvl="0" algn="ctr" defTabSz="622300">
            <a:lnSpc>
              <a:spcPct val="90000"/>
            </a:lnSpc>
            <a:spcBef>
              <a:spcPct val="0"/>
            </a:spcBef>
            <a:spcAft>
              <a:spcPct val="35000"/>
            </a:spcAft>
            <a:buNone/>
          </a:pPr>
          <a:r>
            <a:rPr lang="en-GB" sz="1400" b="1" kern="1200" dirty="0">
              <a:solidFill>
                <a:srgbClr val="FFFFFF"/>
              </a:solidFill>
              <a:latin typeface="Arial Nova" panose="020B0504020202020204" pitchFamily="34" charset="0"/>
              <a:ea typeface="+mn-ea"/>
              <a:cs typeface="+mn-cs"/>
            </a:rPr>
            <a:t>€123m </a:t>
          </a:r>
        </a:p>
      </dgm:t>
    </dgm:pt>
    <dgm:pt modelId="{BAF24426-D353-4A1D-936B-F33955872A79}" type="parTrans" cxnId="{0B046063-D2DD-4D35-AC55-E58397FC625C}">
      <dgm:prSet/>
      <dgm:spPr/>
      <dgm:t>
        <a:bodyPr/>
        <a:lstStyle/>
        <a:p>
          <a:endParaRPr lang="en-GB">
            <a:solidFill>
              <a:schemeClr val="bg1"/>
            </a:solidFill>
          </a:endParaRPr>
        </a:p>
      </dgm:t>
    </dgm:pt>
    <dgm:pt modelId="{0B5ACB09-BE4C-48A6-8EE9-2A023835AE9D}" type="sibTrans" cxnId="{0B046063-D2DD-4D35-AC55-E58397FC625C}">
      <dgm:prSet/>
      <dgm:spPr/>
      <dgm:t>
        <a:bodyPr/>
        <a:lstStyle/>
        <a:p>
          <a:endParaRPr lang="en-GB">
            <a:solidFill>
              <a:schemeClr val="bg1"/>
            </a:solidFill>
          </a:endParaRPr>
        </a:p>
      </dgm:t>
    </dgm:pt>
    <dgm:pt modelId="{55E2CA4B-DC04-4B50-BFC2-368A0DC8F4D2}">
      <dgm:prSet phldrT="[Text]" custT="1">
        <dgm:style>
          <a:lnRef idx="0">
            <a:schemeClr val="dk1"/>
          </a:lnRef>
          <a:fillRef idx="3">
            <a:schemeClr val="dk1"/>
          </a:fillRef>
          <a:effectRef idx="3">
            <a:schemeClr val="dk1"/>
          </a:effectRef>
          <a:fontRef idx="minor">
            <a:schemeClr val="lt1"/>
          </a:fontRef>
        </dgm:style>
      </dgm:prSet>
      <dgm:spPr>
        <a:xfrm rot="16200000">
          <a:off x="5237478" y="-90100"/>
          <a:ext cx="1527827" cy="1708027"/>
        </a:xfrm>
        <a:prstGeom prst="roundRect">
          <a:avLst/>
        </a:prstGeom>
        <a:gradFill rotWithShape="0">
          <a:gsLst>
            <a:gs pos="100000">
              <a:srgbClr val="6A70AE"/>
            </a:gs>
            <a:gs pos="100000">
              <a:srgbClr val="545CA3">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lIns="36000" rIns="0"/>
        <a:lstStyle/>
        <a:p>
          <a:pPr marL="0" lvl="0" algn="ctr" defTabSz="533400">
            <a:lnSpc>
              <a:spcPct val="90000"/>
            </a:lnSpc>
            <a:spcBef>
              <a:spcPct val="0"/>
            </a:spcBef>
            <a:spcAft>
              <a:spcPct val="35000"/>
            </a:spcAft>
            <a:buNone/>
          </a:pPr>
          <a:r>
            <a:rPr lang="en-GB" sz="1400" b="1" kern="1200" dirty="0">
              <a:solidFill>
                <a:srgbClr val="FFFFFF"/>
              </a:solidFill>
              <a:latin typeface="Arial Nova" panose="020B0504020202020204" pitchFamily="34" charset="0"/>
              <a:ea typeface="+mn-ea"/>
              <a:cs typeface="+mn-cs"/>
            </a:rPr>
            <a:t>Theme 4</a:t>
          </a:r>
        </a:p>
        <a:p>
          <a:pPr marL="0" lvl="0" algn="ctr" defTabSz="533400">
            <a:lnSpc>
              <a:spcPct val="90000"/>
            </a:lnSpc>
            <a:spcBef>
              <a:spcPct val="0"/>
            </a:spcBef>
            <a:spcAft>
              <a:spcPct val="35000"/>
            </a:spcAft>
            <a:buNone/>
          </a:pPr>
          <a:r>
            <a:rPr lang="en-GB" sz="1400" b="1" kern="1200" dirty="0">
              <a:solidFill>
                <a:srgbClr val="FFFFFF"/>
              </a:solidFill>
              <a:latin typeface="Arial Nova" panose="020B0504020202020204" pitchFamily="34" charset="0"/>
              <a:ea typeface="+mn-ea"/>
              <a:cs typeface="+mn-cs"/>
            </a:rPr>
            <a:t>Healthy and Inclusive Communities</a:t>
          </a:r>
        </a:p>
        <a:p>
          <a:pPr marL="0" lvl="0" algn="ctr" defTabSz="533400">
            <a:lnSpc>
              <a:spcPct val="90000"/>
            </a:lnSpc>
            <a:spcBef>
              <a:spcPct val="0"/>
            </a:spcBef>
            <a:spcAft>
              <a:spcPct val="35000"/>
            </a:spcAft>
            <a:buNone/>
          </a:pPr>
          <a:endParaRPr lang="en-GB" sz="1200" b="1" kern="1200" dirty="0">
            <a:solidFill>
              <a:srgbClr val="FFFFFF"/>
            </a:solidFill>
            <a:latin typeface="Arial Nova" panose="020B0504020202020204" pitchFamily="34" charset="0"/>
            <a:ea typeface="+mn-ea"/>
            <a:cs typeface="+mn-cs"/>
          </a:endParaRPr>
        </a:p>
        <a:p>
          <a:pPr marL="0" lvl="0" algn="ctr" defTabSz="533400">
            <a:lnSpc>
              <a:spcPct val="90000"/>
            </a:lnSpc>
            <a:spcBef>
              <a:spcPct val="0"/>
            </a:spcBef>
            <a:spcAft>
              <a:spcPct val="35000"/>
            </a:spcAft>
            <a:buNone/>
          </a:pPr>
          <a:r>
            <a:rPr lang="en-GB" sz="1200" b="1" kern="1200" dirty="0">
              <a:solidFill>
                <a:srgbClr val="FFFFFF"/>
              </a:solidFill>
              <a:latin typeface="Arial Nova" panose="020B0504020202020204" pitchFamily="34" charset="0"/>
              <a:ea typeface="+mn-ea"/>
              <a:cs typeface="+mn-cs"/>
            </a:rPr>
            <a:t>€172m </a:t>
          </a:r>
        </a:p>
      </dgm:t>
    </dgm:pt>
    <dgm:pt modelId="{F2A25DE6-6676-4805-A972-2356303C68F9}" type="parTrans" cxnId="{EFD898D8-F8E7-4572-9734-FE39DE5A0300}">
      <dgm:prSet/>
      <dgm:spPr/>
      <dgm:t>
        <a:bodyPr/>
        <a:lstStyle/>
        <a:p>
          <a:endParaRPr lang="en-GB">
            <a:solidFill>
              <a:schemeClr val="bg1"/>
            </a:solidFill>
          </a:endParaRPr>
        </a:p>
      </dgm:t>
    </dgm:pt>
    <dgm:pt modelId="{87906D4F-40E7-4F1A-AD4C-CCA7B174A2A0}" type="sibTrans" cxnId="{EFD898D8-F8E7-4572-9734-FE39DE5A0300}">
      <dgm:prSet/>
      <dgm:spPr/>
      <dgm:t>
        <a:bodyPr/>
        <a:lstStyle/>
        <a:p>
          <a:endParaRPr lang="en-GB">
            <a:solidFill>
              <a:schemeClr val="bg1"/>
            </a:solidFill>
          </a:endParaRPr>
        </a:p>
      </dgm:t>
    </dgm:pt>
    <dgm:pt modelId="{BAFB3587-1376-4C4F-A82D-2FEA15C27E5C}">
      <dgm:prSet custT="1">
        <dgm:style>
          <a:lnRef idx="0">
            <a:schemeClr val="dk1"/>
          </a:lnRef>
          <a:fillRef idx="3">
            <a:schemeClr val="dk1"/>
          </a:fillRef>
          <a:effectRef idx="3">
            <a:schemeClr val="dk1"/>
          </a:effectRef>
          <a:fontRef idx="minor">
            <a:schemeClr val="lt1"/>
          </a:fontRef>
        </dgm:style>
      </dgm:prSet>
      <dgm:spPr>
        <a:xfrm rot="16200000">
          <a:off x="6951910" y="-90100"/>
          <a:ext cx="1527827" cy="1708027"/>
        </a:xfrm>
        <a:prstGeom prst="roundRect">
          <a:avLst/>
        </a:prstGeom>
        <a:gradFill rotWithShape="1">
          <a:gsLst>
            <a:gs pos="0">
              <a:srgbClr val="545CA3">
                <a:satMod val="103000"/>
                <a:lumMod val="102000"/>
                <a:tint val="94000"/>
              </a:srgbClr>
            </a:gs>
            <a:gs pos="50000">
              <a:srgbClr val="545CA3">
                <a:satMod val="110000"/>
                <a:lumMod val="100000"/>
                <a:shade val="100000"/>
              </a:srgbClr>
            </a:gs>
            <a:gs pos="100000">
              <a:srgbClr val="545CA3">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lIns="36000" rIns="0"/>
        <a:lstStyle/>
        <a:p>
          <a:pPr algn="ctr">
            <a:buNone/>
          </a:pPr>
          <a:r>
            <a:rPr lang="en-GB" sz="1400" b="1" dirty="0">
              <a:solidFill>
                <a:srgbClr val="FFFFFF"/>
              </a:solidFill>
              <a:latin typeface="Arial Nova" panose="020B0504020202020204" pitchFamily="34" charset="0"/>
              <a:ea typeface="+mn-ea"/>
              <a:cs typeface="+mn-cs"/>
            </a:rPr>
            <a:t>Theme 5 </a:t>
          </a:r>
        </a:p>
        <a:p>
          <a:pPr algn="ctr">
            <a:buNone/>
          </a:pPr>
          <a:r>
            <a:rPr lang="en-GB" sz="1400" b="1" dirty="0">
              <a:solidFill>
                <a:srgbClr val="FFFFFF"/>
              </a:solidFill>
              <a:latin typeface="Arial Nova" panose="020B0504020202020204" pitchFamily="34" charset="0"/>
              <a:ea typeface="+mn-ea"/>
              <a:cs typeface="+mn-cs"/>
            </a:rPr>
            <a:t>Supporting a Sustainable Future</a:t>
          </a:r>
        </a:p>
        <a:p>
          <a:pPr algn="ctr">
            <a:buNone/>
          </a:pPr>
          <a:endParaRPr lang="en-GB" sz="1400" b="1" dirty="0">
            <a:solidFill>
              <a:srgbClr val="FFFFFF"/>
            </a:solidFill>
            <a:latin typeface="Arial Nova" panose="020B0504020202020204" pitchFamily="34" charset="0"/>
            <a:ea typeface="+mn-ea"/>
            <a:cs typeface="+mn-cs"/>
          </a:endParaRPr>
        </a:p>
        <a:p>
          <a:pPr algn="ctr">
            <a:buNone/>
          </a:pPr>
          <a:r>
            <a:rPr lang="en-GB" sz="1400" b="1" dirty="0">
              <a:solidFill>
                <a:srgbClr val="FFFFFF"/>
              </a:solidFill>
              <a:latin typeface="Arial Nova" panose="020B0504020202020204" pitchFamily="34" charset="0"/>
              <a:ea typeface="+mn-ea"/>
              <a:cs typeface="+mn-cs"/>
            </a:rPr>
            <a:t>€303m</a:t>
          </a:r>
        </a:p>
      </dgm:t>
    </dgm:pt>
    <dgm:pt modelId="{784EFB23-B4C3-4D73-BC50-9A00CA41718E}" type="parTrans" cxnId="{BBE2F28D-2B20-4D38-8561-0F75DF7E940C}">
      <dgm:prSet/>
      <dgm:spPr/>
      <dgm:t>
        <a:bodyPr/>
        <a:lstStyle/>
        <a:p>
          <a:endParaRPr lang="en-GB">
            <a:solidFill>
              <a:schemeClr val="bg1"/>
            </a:solidFill>
          </a:endParaRPr>
        </a:p>
      </dgm:t>
    </dgm:pt>
    <dgm:pt modelId="{D3FD9101-D736-4264-9E43-679ED76D4F47}" type="sibTrans" cxnId="{BBE2F28D-2B20-4D38-8561-0F75DF7E940C}">
      <dgm:prSet/>
      <dgm:spPr/>
      <dgm:t>
        <a:bodyPr/>
        <a:lstStyle/>
        <a:p>
          <a:endParaRPr lang="en-GB">
            <a:solidFill>
              <a:schemeClr val="bg1"/>
            </a:solidFill>
          </a:endParaRPr>
        </a:p>
      </dgm:t>
    </dgm:pt>
    <dgm:pt modelId="{41B1F45F-A0E6-4826-A7F2-F6DC2944DCEA}">
      <dgm:prSet custT="1">
        <dgm:style>
          <a:lnRef idx="0">
            <a:schemeClr val="dk1"/>
          </a:lnRef>
          <a:fillRef idx="3">
            <a:schemeClr val="dk1"/>
          </a:fillRef>
          <a:effectRef idx="3">
            <a:schemeClr val="dk1"/>
          </a:effectRef>
          <a:fontRef idx="minor">
            <a:schemeClr val="lt1"/>
          </a:fontRef>
        </dgm:style>
      </dgm:prSet>
      <dgm:spPr>
        <a:xfrm rot="16200000">
          <a:off x="8666342" y="-90100"/>
          <a:ext cx="1527827" cy="1708027"/>
        </a:xfrm>
        <a:prstGeom prst="roundRect">
          <a:avLst/>
        </a:prstGeom>
        <a:gradFill rotWithShape="1">
          <a:gsLst>
            <a:gs pos="0">
              <a:srgbClr val="545CA3">
                <a:satMod val="103000"/>
                <a:lumMod val="102000"/>
                <a:tint val="94000"/>
              </a:srgbClr>
            </a:gs>
            <a:gs pos="50000">
              <a:srgbClr val="545CA3">
                <a:satMod val="110000"/>
                <a:lumMod val="100000"/>
                <a:shade val="100000"/>
              </a:srgbClr>
            </a:gs>
            <a:gs pos="100000">
              <a:srgbClr val="545CA3">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lIns="36000" rIns="0"/>
        <a:lstStyle/>
        <a:p>
          <a:pPr algn="ctr">
            <a:lnSpc>
              <a:spcPct val="90000"/>
            </a:lnSpc>
            <a:buNone/>
          </a:pPr>
          <a:r>
            <a:rPr lang="en-GB" sz="1400" b="1" dirty="0">
              <a:solidFill>
                <a:srgbClr val="FFFFFF"/>
              </a:solidFill>
              <a:latin typeface="Arial Nova" panose="020B0504020202020204" pitchFamily="34" charset="0"/>
              <a:ea typeface="+mn-ea"/>
              <a:cs typeface="+mn-cs"/>
            </a:rPr>
            <a:t>Theme 6 </a:t>
          </a:r>
        </a:p>
        <a:p>
          <a:pPr algn="ctr">
            <a:lnSpc>
              <a:spcPct val="90000"/>
            </a:lnSpc>
            <a:buNone/>
          </a:pPr>
          <a:r>
            <a:rPr lang="en-GB" sz="1400" b="1" dirty="0">
              <a:solidFill>
                <a:srgbClr val="FFFFFF"/>
              </a:solidFill>
              <a:latin typeface="Arial Nova" panose="020B0504020202020204" pitchFamily="34" charset="0"/>
              <a:ea typeface="+mn-ea"/>
              <a:cs typeface="+mn-cs"/>
            </a:rPr>
            <a:t>Building and Embedding Partnership and Collaboration</a:t>
          </a:r>
        </a:p>
        <a:p>
          <a:pPr algn="ctr">
            <a:lnSpc>
              <a:spcPct val="150000"/>
            </a:lnSpc>
            <a:buNone/>
          </a:pPr>
          <a:r>
            <a:rPr lang="en-GB" sz="1400" b="1" dirty="0">
              <a:solidFill>
                <a:srgbClr val="FFFFFF"/>
              </a:solidFill>
              <a:latin typeface="Arial Nova" panose="020B0504020202020204" pitchFamily="34" charset="0"/>
              <a:ea typeface="+mn-ea"/>
              <a:cs typeface="+mn-cs"/>
            </a:rPr>
            <a:t>€52m </a:t>
          </a:r>
        </a:p>
      </dgm:t>
    </dgm:pt>
    <dgm:pt modelId="{68A2623A-739B-4159-8D26-3BE4A70C44E5}" type="parTrans" cxnId="{6C08F398-CEED-4D0B-8B47-453795AD1F12}">
      <dgm:prSet/>
      <dgm:spPr/>
      <dgm:t>
        <a:bodyPr/>
        <a:lstStyle/>
        <a:p>
          <a:endParaRPr lang="en-GB">
            <a:solidFill>
              <a:schemeClr val="bg1"/>
            </a:solidFill>
          </a:endParaRPr>
        </a:p>
      </dgm:t>
    </dgm:pt>
    <dgm:pt modelId="{67B05FB1-8A97-4594-A797-51B87B8CD99D}" type="sibTrans" cxnId="{6C08F398-CEED-4D0B-8B47-453795AD1F12}">
      <dgm:prSet/>
      <dgm:spPr/>
      <dgm:t>
        <a:bodyPr/>
        <a:lstStyle/>
        <a:p>
          <a:endParaRPr lang="en-GB">
            <a:solidFill>
              <a:schemeClr val="bg1"/>
            </a:solidFill>
          </a:endParaRPr>
        </a:p>
      </dgm:t>
    </dgm:pt>
    <dgm:pt modelId="{2BC15C70-4622-40E2-8E94-A29A52535ED9}">
      <dgm:prSet phldrT="[Text]" custT="1">
        <dgm:style>
          <a:lnRef idx="0">
            <a:schemeClr val="dk1"/>
          </a:lnRef>
          <a:fillRef idx="3">
            <a:schemeClr val="dk1"/>
          </a:fillRef>
          <a:effectRef idx="3">
            <a:schemeClr val="dk1"/>
          </a:effectRef>
          <a:fontRef idx="minor">
            <a:schemeClr val="lt1"/>
          </a:fontRef>
        </dgm:style>
      </dgm:prSet>
      <dgm:spPr>
        <a:xfrm rot="16200000">
          <a:off x="5237478" y="-90100"/>
          <a:ext cx="1527827" cy="1708027"/>
        </a:xfrm>
        <a:prstGeom prst="roundRect">
          <a:avLst/>
        </a:prstGeom>
        <a:gradFill rotWithShape="0">
          <a:gsLst>
            <a:gs pos="100000">
              <a:srgbClr val="6A70AE"/>
            </a:gs>
            <a:gs pos="100000">
              <a:srgbClr val="545CA3">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lIns="36000" rIns="0"/>
        <a:lstStyle/>
        <a:p>
          <a:pPr marL="114300" lvl="1" algn="l" defTabSz="622300">
            <a:lnSpc>
              <a:spcPct val="90000"/>
            </a:lnSpc>
            <a:spcBef>
              <a:spcPct val="0"/>
            </a:spcBef>
            <a:spcAft>
              <a:spcPct val="15000"/>
            </a:spcAft>
            <a:buChar char="•"/>
          </a:pPr>
          <a:endParaRPr lang="en-GB" sz="1400" kern="1200" dirty="0">
            <a:solidFill>
              <a:srgbClr val="FFFFFF"/>
            </a:solidFill>
            <a:latin typeface="Arial Nova" panose="020B0504020202020204" pitchFamily="34" charset="0"/>
            <a:ea typeface="+mn-ea"/>
            <a:cs typeface="+mn-cs"/>
          </a:endParaRPr>
        </a:p>
      </dgm:t>
    </dgm:pt>
    <dgm:pt modelId="{43BF5D5D-91D0-41B1-A2F9-52DF225CA5BA}" type="parTrans" cxnId="{1905A961-1FE0-46D7-89ED-CBE4C01889AE}">
      <dgm:prSet/>
      <dgm:spPr/>
      <dgm:t>
        <a:bodyPr/>
        <a:lstStyle/>
        <a:p>
          <a:endParaRPr lang="en-GB">
            <a:solidFill>
              <a:schemeClr val="bg1"/>
            </a:solidFill>
          </a:endParaRPr>
        </a:p>
      </dgm:t>
    </dgm:pt>
    <dgm:pt modelId="{66FBA60A-3B4E-4D65-9974-B3F6B565D9DA}" type="sibTrans" cxnId="{1905A961-1FE0-46D7-89ED-CBE4C01889AE}">
      <dgm:prSet/>
      <dgm:spPr/>
      <dgm:t>
        <a:bodyPr/>
        <a:lstStyle/>
        <a:p>
          <a:endParaRPr lang="en-GB">
            <a:solidFill>
              <a:schemeClr val="bg1"/>
            </a:solidFill>
          </a:endParaRPr>
        </a:p>
      </dgm:t>
    </dgm:pt>
    <dgm:pt modelId="{57C526E8-CE39-49D2-9D20-8CF92AA23AE9}">
      <dgm:prSet custT="1">
        <dgm:style>
          <a:lnRef idx="0">
            <a:schemeClr val="dk1"/>
          </a:lnRef>
          <a:fillRef idx="3">
            <a:schemeClr val="dk1"/>
          </a:fillRef>
          <a:effectRef idx="3">
            <a:schemeClr val="dk1"/>
          </a:effectRef>
          <a:fontRef idx="minor">
            <a:schemeClr val="lt1"/>
          </a:fontRef>
        </dgm:style>
      </dgm:prSet>
      <dgm:spPr>
        <a:xfrm rot="16200000">
          <a:off x="6951910" y="-90100"/>
          <a:ext cx="1527827" cy="1708027"/>
        </a:xfrm>
        <a:prstGeom prst="roundRect">
          <a:avLst/>
        </a:prstGeom>
        <a:gradFill rotWithShape="1">
          <a:gsLst>
            <a:gs pos="0">
              <a:srgbClr val="545CA3">
                <a:satMod val="103000"/>
                <a:lumMod val="102000"/>
                <a:tint val="94000"/>
              </a:srgbClr>
            </a:gs>
            <a:gs pos="50000">
              <a:srgbClr val="545CA3">
                <a:satMod val="110000"/>
                <a:lumMod val="100000"/>
                <a:shade val="100000"/>
              </a:srgbClr>
            </a:gs>
            <a:gs pos="100000">
              <a:srgbClr val="545CA3">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lIns="36000" rIns="0"/>
        <a:lstStyle/>
        <a:p>
          <a:pPr algn="l">
            <a:buChar char="•"/>
          </a:pPr>
          <a:endParaRPr lang="en-GB" sz="1400" dirty="0">
            <a:solidFill>
              <a:srgbClr val="FFFFFF"/>
            </a:solidFill>
            <a:latin typeface="Arial Nova" panose="020B0504020202020204" pitchFamily="34" charset="0"/>
            <a:ea typeface="+mn-ea"/>
            <a:cs typeface="+mn-cs"/>
          </a:endParaRPr>
        </a:p>
      </dgm:t>
    </dgm:pt>
    <dgm:pt modelId="{7DE3E94B-703B-437C-8F69-EFE819B21DEF}" type="parTrans" cxnId="{8791FF36-50AA-4E3F-BB29-9A8FE8A43FF1}">
      <dgm:prSet/>
      <dgm:spPr/>
      <dgm:t>
        <a:bodyPr/>
        <a:lstStyle/>
        <a:p>
          <a:endParaRPr lang="en-GB">
            <a:solidFill>
              <a:schemeClr val="bg1"/>
            </a:solidFill>
          </a:endParaRPr>
        </a:p>
      </dgm:t>
    </dgm:pt>
    <dgm:pt modelId="{03A9541B-F7A8-4D4F-9FE5-D87B54A701C1}" type="sibTrans" cxnId="{8791FF36-50AA-4E3F-BB29-9A8FE8A43FF1}">
      <dgm:prSet/>
      <dgm:spPr/>
      <dgm:t>
        <a:bodyPr/>
        <a:lstStyle/>
        <a:p>
          <a:endParaRPr lang="en-GB">
            <a:solidFill>
              <a:schemeClr val="bg1"/>
            </a:solidFill>
          </a:endParaRPr>
        </a:p>
      </dgm:t>
    </dgm:pt>
    <dgm:pt modelId="{91BCA23C-EE64-41C4-AB79-CF7D24DDCF96}">
      <dgm:prSet custT="1">
        <dgm:style>
          <a:lnRef idx="0">
            <a:schemeClr val="dk1"/>
          </a:lnRef>
          <a:fillRef idx="3">
            <a:schemeClr val="dk1"/>
          </a:fillRef>
          <a:effectRef idx="3">
            <a:schemeClr val="dk1"/>
          </a:effectRef>
          <a:fontRef idx="minor">
            <a:schemeClr val="lt1"/>
          </a:fontRef>
        </dgm:style>
      </dgm:prSet>
      <dgm:spPr>
        <a:xfrm rot="16200000">
          <a:off x="8666342" y="-90100"/>
          <a:ext cx="1527827" cy="1708027"/>
        </a:xfrm>
        <a:prstGeom prst="roundRect">
          <a:avLst/>
        </a:prstGeom>
        <a:gradFill rotWithShape="1">
          <a:gsLst>
            <a:gs pos="0">
              <a:srgbClr val="545CA3">
                <a:satMod val="103000"/>
                <a:lumMod val="102000"/>
                <a:tint val="94000"/>
              </a:srgbClr>
            </a:gs>
            <a:gs pos="50000">
              <a:srgbClr val="545CA3">
                <a:satMod val="110000"/>
                <a:lumMod val="100000"/>
                <a:shade val="100000"/>
              </a:srgbClr>
            </a:gs>
            <a:gs pos="100000">
              <a:srgbClr val="545CA3">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lIns="36000" rIns="0"/>
        <a:lstStyle/>
        <a:p>
          <a:pPr algn="l">
            <a:lnSpc>
              <a:spcPct val="90000"/>
            </a:lnSpc>
            <a:buChar char="•"/>
          </a:pPr>
          <a:endParaRPr lang="en-GB" sz="1400" dirty="0">
            <a:solidFill>
              <a:srgbClr val="FFFFFF"/>
            </a:solidFill>
            <a:latin typeface="Arial Nova" panose="020B0504020202020204" pitchFamily="34" charset="0"/>
            <a:ea typeface="+mn-ea"/>
            <a:cs typeface="+mn-cs"/>
          </a:endParaRPr>
        </a:p>
      </dgm:t>
    </dgm:pt>
    <dgm:pt modelId="{3241A7CA-B422-4BA6-A8F8-8B801414EEA8}" type="parTrans" cxnId="{FD2BD279-94FC-49EA-919F-F611591908FD}">
      <dgm:prSet/>
      <dgm:spPr/>
      <dgm:t>
        <a:bodyPr/>
        <a:lstStyle/>
        <a:p>
          <a:endParaRPr lang="en-GB">
            <a:solidFill>
              <a:schemeClr val="bg1"/>
            </a:solidFill>
          </a:endParaRPr>
        </a:p>
      </dgm:t>
    </dgm:pt>
    <dgm:pt modelId="{C05F943A-0A9F-4DFB-8DF9-0D4BF07730DE}" type="sibTrans" cxnId="{FD2BD279-94FC-49EA-919F-F611591908FD}">
      <dgm:prSet/>
      <dgm:spPr/>
      <dgm:t>
        <a:bodyPr/>
        <a:lstStyle/>
        <a:p>
          <a:endParaRPr lang="en-GB">
            <a:solidFill>
              <a:schemeClr val="bg1"/>
            </a:solidFill>
          </a:endParaRPr>
        </a:p>
      </dgm:t>
    </dgm:pt>
    <dgm:pt modelId="{C862EE6D-7B03-49F8-A034-3A4613BD2311}" type="pres">
      <dgm:prSet presAssocID="{B0A1222F-FFC6-40D2-9933-A2DFCC113D60}" presName="Name0" presStyleCnt="0">
        <dgm:presLayoutVars>
          <dgm:dir/>
          <dgm:resizeHandles val="exact"/>
        </dgm:presLayoutVars>
      </dgm:prSet>
      <dgm:spPr/>
    </dgm:pt>
    <dgm:pt modelId="{371FEF1E-DC97-44C5-A3EB-D27D203A2C33}" type="pres">
      <dgm:prSet presAssocID="{6A38D1C2-DA48-477C-A404-CC34C722E2E4}" presName="node" presStyleLbl="node1" presStyleIdx="0" presStyleCnt="6" custScaleX="2000000" custLinFactX="-9200" custLinFactNeighborX="-100000">
        <dgm:presLayoutVars>
          <dgm:bulletEnabled val="1"/>
        </dgm:presLayoutVars>
      </dgm:prSet>
      <dgm:spPr>
        <a:xfrm rot="16200000">
          <a:off x="128380" y="-128380"/>
          <a:ext cx="1545843" cy="1802604"/>
        </a:xfrm>
        <a:prstGeom prst="roundRect">
          <a:avLst/>
        </a:prstGeom>
      </dgm:spPr>
    </dgm:pt>
    <dgm:pt modelId="{EF764C87-0CB6-4281-A6E0-A54355725AAD}" type="pres">
      <dgm:prSet presAssocID="{A9CAD659-A4E5-4D5D-9445-8D6374A72856}" presName="sibTrans" presStyleCnt="0"/>
      <dgm:spPr/>
    </dgm:pt>
    <dgm:pt modelId="{E2F5859C-771A-4614-BE5E-BA8F90B68A91}" type="pres">
      <dgm:prSet presAssocID="{0771CB28-B207-468D-845D-6AF7352E40B3}" presName="node" presStyleLbl="node1" presStyleIdx="1" presStyleCnt="6" custScaleX="2000000">
        <dgm:presLayoutVars>
          <dgm:bulletEnabled val="1"/>
        </dgm:presLayoutVars>
      </dgm:prSet>
      <dgm:spPr>
        <a:prstGeom prst="roundRect">
          <a:avLst/>
        </a:prstGeom>
      </dgm:spPr>
    </dgm:pt>
    <dgm:pt modelId="{D80590F2-C9B7-4C16-8583-FE81A5E07635}" type="pres">
      <dgm:prSet presAssocID="{614A9F6A-2852-4C52-A288-CB6485551563}" presName="sibTrans" presStyleCnt="0"/>
      <dgm:spPr/>
    </dgm:pt>
    <dgm:pt modelId="{0DC863C4-3284-40CC-9EA3-72E33848D2FD}" type="pres">
      <dgm:prSet presAssocID="{0220D621-D385-495B-B97E-C1A1E472DEF4}" presName="node" presStyleLbl="node1" presStyleIdx="2" presStyleCnt="6" custScaleX="2000000">
        <dgm:presLayoutVars>
          <dgm:bulletEnabled val="1"/>
        </dgm:presLayoutVars>
      </dgm:prSet>
      <dgm:spPr>
        <a:xfrm rot="16200000">
          <a:off x="3751418" y="-128380"/>
          <a:ext cx="1545843" cy="1802604"/>
        </a:xfrm>
        <a:prstGeom prst="roundRect">
          <a:avLst/>
        </a:prstGeom>
      </dgm:spPr>
    </dgm:pt>
    <dgm:pt modelId="{7272221A-23D7-424E-9D9C-B016CE23DF7E}" type="pres">
      <dgm:prSet presAssocID="{0B5ACB09-BE4C-48A6-8EE9-2A023835AE9D}" presName="sibTrans" presStyleCnt="0"/>
      <dgm:spPr/>
    </dgm:pt>
    <dgm:pt modelId="{5096A1B6-7851-49CE-B5A0-E01C398B0303}" type="pres">
      <dgm:prSet presAssocID="{55E2CA4B-DC04-4B50-BFC2-368A0DC8F4D2}" presName="node" presStyleLbl="node1" presStyleIdx="3" presStyleCnt="6" custScaleX="2000000">
        <dgm:presLayoutVars>
          <dgm:bulletEnabled val="1"/>
        </dgm:presLayoutVars>
      </dgm:prSet>
      <dgm:spPr>
        <a:prstGeom prst="roundRect">
          <a:avLst/>
        </a:prstGeom>
      </dgm:spPr>
    </dgm:pt>
    <dgm:pt modelId="{4F55E9B4-664C-4274-A1C9-7D7FEE395EF0}" type="pres">
      <dgm:prSet presAssocID="{87906D4F-40E7-4F1A-AD4C-CCA7B174A2A0}" presName="sibTrans" presStyleCnt="0"/>
      <dgm:spPr/>
    </dgm:pt>
    <dgm:pt modelId="{632A4198-5AED-4D09-B244-94E22E15D13D}" type="pres">
      <dgm:prSet presAssocID="{BAFB3587-1376-4C4F-A82D-2FEA15C27E5C}" presName="node" presStyleLbl="node1" presStyleIdx="4" presStyleCnt="6" custScaleX="2000000">
        <dgm:presLayoutVars>
          <dgm:bulletEnabled val="1"/>
        </dgm:presLayoutVars>
      </dgm:prSet>
      <dgm:spPr>
        <a:prstGeom prst="roundRect">
          <a:avLst/>
        </a:prstGeom>
      </dgm:spPr>
    </dgm:pt>
    <dgm:pt modelId="{1B27071F-7F4E-4499-A4B9-46DFAADEF0A3}" type="pres">
      <dgm:prSet presAssocID="{D3FD9101-D736-4264-9E43-679ED76D4F47}" presName="sibTrans" presStyleCnt="0"/>
      <dgm:spPr/>
    </dgm:pt>
    <dgm:pt modelId="{59823D60-23F0-4C03-BE13-FD3B217EC9EA}" type="pres">
      <dgm:prSet presAssocID="{41B1F45F-A0E6-4826-A7F2-F6DC2944DCEA}" presName="node" presStyleLbl="node1" presStyleIdx="5" presStyleCnt="6" custScaleX="2000000">
        <dgm:presLayoutVars>
          <dgm:bulletEnabled val="1"/>
        </dgm:presLayoutVars>
      </dgm:prSet>
      <dgm:spPr>
        <a:prstGeom prst="roundRect">
          <a:avLst/>
        </a:prstGeom>
      </dgm:spPr>
    </dgm:pt>
  </dgm:ptLst>
  <dgm:cxnLst>
    <dgm:cxn modelId="{A2AAE025-9C39-474B-BA38-577A572652F1}" type="presOf" srcId="{91BCA23C-EE64-41C4-AB79-CF7D24DDCF96}" destId="{59823D60-23F0-4C03-BE13-FD3B217EC9EA}" srcOrd="0" destOrd="1" presId="urn:microsoft.com/office/officeart/2005/8/layout/hList6"/>
    <dgm:cxn modelId="{00211229-5F55-45FE-8BE2-43320CD81057}" type="presOf" srcId="{6A38D1C2-DA48-477C-A404-CC34C722E2E4}" destId="{371FEF1E-DC97-44C5-A3EB-D27D203A2C33}" srcOrd="0" destOrd="0" presId="urn:microsoft.com/office/officeart/2005/8/layout/hList6"/>
    <dgm:cxn modelId="{8791FF36-50AA-4E3F-BB29-9A8FE8A43FF1}" srcId="{BAFB3587-1376-4C4F-A82D-2FEA15C27E5C}" destId="{57C526E8-CE39-49D2-9D20-8CF92AA23AE9}" srcOrd="0" destOrd="0" parTransId="{7DE3E94B-703B-437C-8F69-EFE819B21DEF}" sibTransId="{03A9541B-F7A8-4D4F-9FE5-D87B54A701C1}"/>
    <dgm:cxn modelId="{75AD1F5C-D012-4725-800A-1D3209CE9D05}" srcId="{B0A1222F-FFC6-40D2-9933-A2DFCC113D60}" destId="{6A38D1C2-DA48-477C-A404-CC34C722E2E4}" srcOrd="0" destOrd="0" parTransId="{342001FF-7B22-4F10-BB2F-8CBABC0CABC2}" sibTransId="{A9CAD659-A4E5-4D5D-9445-8D6374A72856}"/>
    <dgm:cxn modelId="{1905A961-1FE0-46D7-89ED-CBE4C01889AE}" srcId="{55E2CA4B-DC04-4B50-BFC2-368A0DC8F4D2}" destId="{2BC15C70-4622-40E2-8E94-A29A52535ED9}" srcOrd="0" destOrd="0" parTransId="{43BF5D5D-91D0-41B1-A2F9-52DF225CA5BA}" sibTransId="{66FBA60A-3B4E-4D65-9974-B3F6B565D9DA}"/>
    <dgm:cxn modelId="{0B046063-D2DD-4D35-AC55-E58397FC625C}" srcId="{B0A1222F-FFC6-40D2-9933-A2DFCC113D60}" destId="{0220D621-D385-495B-B97E-C1A1E472DEF4}" srcOrd="2" destOrd="0" parTransId="{BAF24426-D353-4A1D-936B-F33955872A79}" sibTransId="{0B5ACB09-BE4C-48A6-8EE9-2A023835AE9D}"/>
    <dgm:cxn modelId="{58153366-B633-4272-BA5D-0D34FA3614B3}" type="presOf" srcId="{55E2CA4B-DC04-4B50-BFC2-368A0DC8F4D2}" destId="{5096A1B6-7851-49CE-B5A0-E01C398B0303}" srcOrd="0" destOrd="0" presId="urn:microsoft.com/office/officeart/2005/8/layout/hList6"/>
    <dgm:cxn modelId="{9E8DE249-7B24-4DFE-80BE-979C37A845D5}" type="presOf" srcId="{0220D621-D385-495B-B97E-C1A1E472DEF4}" destId="{0DC863C4-3284-40CC-9EA3-72E33848D2FD}" srcOrd="0" destOrd="0" presId="urn:microsoft.com/office/officeart/2005/8/layout/hList6"/>
    <dgm:cxn modelId="{B5731C57-3711-45B7-B922-BE9F6506E3B0}" type="presOf" srcId="{BAFB3587-1376-4C4F-A82D-2FEA15C27E5C}" destId="{632A4198-5AED-4D09-B244-94E22E15D13D}" srcOrd="0" destOrd="0" presId="urn:microsoft.com/office/officeart/2005/8/layout/hList6"/>
    <dgm:cxn modelId="{72CE2479-0C33-4148-978F-3AB42C30BCFC}" type="presOf" srcId="{41B1F45F-A0E6-4826-A7F2-F6DC2944DCEA}" destId="{59823D60-23F0-4C03-BE13-FD3B217EC9EA}" srcOrd="0" destOrd="0" presId="urn:microsoft.com/office/officeart/2005/8/layout/hList6"/>
    <dgm:cxn modelId="{FD2BD279-94FC-49EA-919F-F611591908FD}" srcId="{41B1F45F-A0E6-4826-A7F2-F6DC2944DCEA}" destId="{91BCA23C-EE64-41C4-AB79-CF7D24DDCF96}" srcOrd="0" destOrd="0" parTransId="{3241A7CA-B422-4BA6-A8F8-8B801414EEA8}" sibTransId="{C05F943A-0A9F-4DFB-8DF9-0D4BF07730DE}"/>
    <dgm:cxn modelId="{BBE2F28D-2B20-4D38-8561-0F75DF7E940C}" srcId="{B0A1222F-FFC6-40D2-9933-A2DFCC113D60}" destId="{BAFB3587-1376-4C4F-A82D-2FEA15C27E5C}" srcOrd="4" destOrd="0" parTransId="{784EFB23-B4C3-4D73-BC50-9A00CA41718E}" sibTransId="{D3FD9101-D736-4264-9E43-679ED76D4F47}"/>
    <dgm:cxn modelId="{6C08F398-CEED-4D0B-8B47-453795AD1F12}" srcId="{B0A1222F-FFC6-40D2-9933-A2DFCC113D60}" destId="{41B1F45F-A0E6-4826-A7F2-F6DC2944DCEA}" srcOrd="5" destOrd="0" parTransId="{68A2623A-739B-4159-8D26-3BE4A70C44E5}" sibTransId="{67B05FB1-8A97-4594-A797-51B87B8CD99D}"/>
    <dgm:cxn modelId="{1BB1699D-5BAF-468B-9FAF-1B7A0FF7426F}" type="presOf" srcId="{2BC15C70-4622-40E2-8E94-A29A52535ED9}" destId="{5096A1B6-7851-49CE-B5A0-E01C398B0303}" srcOrd="0" destOrd="1" presId="urn:microsoft.com/office/officeart/2005/8/layout/hList6"/>
    <dgm:cxn modelId="{DDE606A6-0D6D-478F-9CC7-61E663ABA63B}" type="presOf" srcId="{57C526E8-CE39-49D2-9D20-8CF92AA23AE9}" destId="{632A4198-5AED-4D09-B244-94E22E15D13D}" srcOrd="0" destOrd="1" presId="urn:microsoft.com/office/officeart/2005/8/layout/hList6"/>
    <dgm:cxn modelId="{B46419ED-D6E1-4AF6-859F-70F5492B9D8B}" type="presOf" srcId="{0771CB28-B207-468D-845D-6AF7352E40B3}" destId="{E2F5859C-771A-4614-BE5E-BA8F90B68A91}" srcOrd="0" destOrd="0" presId="urn:microsoft.com/office/officeart/2005/8/layout/hList6"/>
    <dgm:cxn modelId="{4051A1F3-FA82-4EE3-83AF-562A72718807}" srcId="{B0A1222F-FFC6-40D2-9933-A2DFCC113D60}" destId="{0771CB28-B207-468D-845D-6AF7352E40B3}" srcOrd="1" destOrd="0" parTransId="{5338960D-71AA-45B9-8147-8F08861648A1}" sibTransId="{614A9F6A-2852-4C52-A288-CB6485551563}"/>
    <dgm:cxn modelId="{EFD898D8-F8E7-4572-9734-FE39DE5A0300}" srcId="{B0A1222F-FFC6-40D2-9933-A2DFCC113D60}" destId="{55E2CA4B-DC04-4B50-BFC2-368A0DC8F4D2}" srcOrd="3" destOrd="0" parTransId="{F2A25DE6-6676-4805-A972-2356303C68F9}" sibTransId="{87906D4F-40E7-4F1A-AD4C-CCA7B174A2A0}"/>
    <dgm:cxn modelId="{2A93ACDD-4149-4DF3-A1CF-D89314B349A7}" type="presOf" srcId="{B0A1222F-FFC6-40D2-9933-A2DFCC113D60}" destId="{C862EE6D-7B03-49F8-A034-3A4613BD2311}" srcOrd="0" destOrd="0" presId="urn:microsoft.com/office/officeart/2005/8/layout/hList6"/>
    <dgm:cxn modelId="{001A1316-B2E7-4201-9A01-E4D485DC2122}" type="presParOf" srcId="{C862EE6D-7B03-49F8-A034-3A4613BD2311}" destId="{371FEF1E-DC97-44C5-A3EB-D27D203A2C33}" srcOrd="0" destOrd="0" presId="urn:microsoft.com/office/officeart/2005/8/layout/hList6"/>
    <dgm:cxn modelId="{43136C12-B8DF-40DF-A05B-0FC4950996C3}" type="presParOf" srcId="{C862EE6D-7B03-49F8-A034-3A4613BD2311}" destId="{EF764C87-0CB6-4281-A6E0-A54355725AAD}" srcOrd="1" destOrd="0" presId="urn:microsoft.com/office/officeart/2005/8/layout/hList6"/>
    <dgm:cxn modelId="{92A73307-6325-4DF8-A43F-3969F004FF2F}" type="presParOf" srcId="{C862EE6D-7B03-49F8-A034-3A4613BD2311}" destId="{E2F5859C-771A-4614-BE5E-BA8F90B68A91}" srcOrd="2" destOrd="0" presId="urn:microsoft.com/office/officeart/2005/8/layout/hList6"/>
    <dgm:cxn modelId="{1C325259-9B03-4D3D-AC8E-032DB1247D7E}" type="presParOf" srcId="{C862EE6D-7B03-49F8-A034-3A4613BD2311}" destId="{D80590F2-C9B7-4C16-8583-FE81A5E07635}" srcOrd="3" destOrd="0" presId="urn:microsoft.com/office/officeart/2005/8/layout/hList6"/>
    <dgm:cxn modelId="{E0D1D729-3E55-492E-8FA8-D58BCCD2386B}" type="presParOf" srcId="{C862EE6D-7B03-49F8-A034-3A4613BD2311}" destId="{0DC863C4-3284-40CC-9EA3-72E33848D2FD}" srcOrd="4" destOrd="0" presId="urn:microsoft.com/office/officeart/2005/8/layout/hList6"/>
    <dgm:cxn modelId="{A5EB26F1-62DF-4431-97DE-3F16E3D5DDE1}" type="presParOf" srcId="{C862EE6D-7B03-49F8-A034-3A4613BD2311}" destId="{7272221A-23D7-424E-9D9C-B016CE23DF7E}" srcOrd="5" destOrd="0" presId="urn:microsoft.com/office/officeart/2005/8/layout/hList6"/>
    <dgm:cxn modelId="{57473D9B-C300-46E6-B1A3-40C54C199C71}" type="presParOf" srcId="{C862EE6D-7B03-49F8-A034-3A4613BD2311}" destId="{5096A1B6-7851-49CE-B5A0-E01C398B0303}" srcOrd="6" destOrd="0" presId="urn:microsoft.com/office/officeart/2005/8/layout/hList6"/>
    <dgm:cxn modelId="{DC7D27C6-DD98-4A47-90F6-8CF417D2F519}" type="presParOf" srcId="{C862EE6D-7B03-49F8-A034-3A4613BD2311}" destId="{4F55E9B4-664C-4274-A1C9-7D7FEE395EF0}" srcOrd="7" destOrd="0" presId="urn:microsoft.com/office/officeart/2005/8/layout/hList6"/>
    <dgm:cxn modelId="{AE8757CE-FBFC-47C9-999D-04E9D946EF7A}" type="presParOf" srcId="{C862EE6D-7B03-49F8-A034-3A4613BD2311}" destId="{632A4198-5AED-4D09-B244-94E22E15D13D}" srcOrd="8" destOrd="0" presId="urn:microsoft.com/office/officeart/2005/8/layout/hList6"/>
    <dgm:cxn modelId="{B696F735-FC29-4417-B505-E23D8FC22662}" type="presParOf" srcId="{C862EE6D-7B03-49F8-A034-3A4613BD2311}" destId="{1B27071F-7F4E-4499-A4B9-46DFAADEF0A3}" srcOrd="9" destOrd="0" presId="urn:microsoft.com/office/officeart/2005/8/layout/hList6"/>
    <dgm:cxn modelId="{EF89533E-3194-41FF-B93D-7A8BA3310DED}" type="presParOf" srcId="{C862EE6D-7B03-49F8-A034-3A4613BD2311}" destId="{59823D60-23F0-4C03-BE13-FD3B217EC9EA}" srcOrd="10"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B0A1222F-FFC6-40D2-9933-A2DFCC113D60}" type="doc">
      <dgm:prSet loTypeId="urn:microsoft.com/office/officeart/2005/8/layout/hList6" loCatId="list" qsTypeId="urn:microsoft.com/office/officeart/2005/8/quickstyle/simple1" qsCatId="simple" csTypeId="urn:microsoft.com/office/officeart/2005/8/colors/colorful2" csCatId="colorful" phldr="1"/>
      <dgm:spPr/>
      <dgm:t>
        <a:bodyPr/>
        <a:lstStyle/>
        <a:p>
          <a:endParaRPr lang="en-GB"/>
        </a:p>
      </dgm:t>
    </dgm:pt>
    <dgm:pt modelId="{6A38D1C2-DA48-477C-A404-CC34C722E2E4}">
      <dgm:prSet phldrT="[Text]" custT="1">
        <dgm:style>
          <a:lnRef idx="1">
            <a:schemeClr val="dk1"/>
          </a:lnRef>
          <a:fillRef idx="2">
            <a:schemeClr val="dk1"/>
          </a:fillRef>
          <a:effectRef idx="1">
            <a:schemeClr val="dk1"/>
          </a:effectRef>
          <a:fontRef idx="minor">
            <a:schemeClr val="dk1"/>
          </a:fontRef>
        </dgm:style>
      </dgm:prSet>
      <dgm:spPr>
        <a:xfrm rot="16200000">
          <a:off x="-926342" y="926342"/>
          <a:ext cx="3571654" cy="1718969"/>
        </a:xfrm>
        <a:prstGeom prst="roundRect">
          <a:avLst/>
        </a:prstGeom>
        <a:gradFill rotWithShape="1">
          <a:gsLst>
            <a:gs pos="0">
              <a:srgbClr val="545CA3">
                <a:lumMod val="110000"/>
                <a:satMod val="105000"/>
                <a:tint val="67000"/>
              </a:srgbClr>
            </a:gs>
            <a:gs pos="50000">
              <a:srgbClr val="545CA3">
                <a:lumMod val="105000"/>
                <a:satMod val="103000"/>
                <a:tint val="73000"/>
              </a:srgbClr>
            </a:gs>
            <a:gs pos="100000">
              <a:srgbClr val="545CA3">
                <a:lumMod val="105000"/>
                <a:satMod val="109000"/>
                <a:tint val="81000"/>
              </a:srgbClr>
            </a:gs>
          </a:gsLst>
          <a:lin ang="5400000" scaled="0"/>
        </a:gradFill>
        <a:ln w="6350" cap="flat" cmpd="sng" algn="ctr">
          <a:solidFill>
            <a:srgbClr val="545CA3"/>
          </a:solidFill>
          <a:prstDash val="solid"/>
          <a:miter lim="800000"/>
        </a:ln>
        <a:effectLst/>
      </dgm:spPr>
      <dgm:t>
        <a:bodyPr spcFirstLastPara="0" vert="horz" wrap="square" lIns="0" tIns="0" rIns="0" bIns="0" numCol="1" spcCol="1270" anchor="t" anchorCtr="0"/>
        <a:lstStyle/>
        <a:p>
          <a:pPr algn="l">
            <a:buNone/>
          </a:pPr>
          <a:r>
            <a:rPr lang="en-GB" sz="1300" b="1" kern="1200" dirty="0">
              <a:solidFill>
                <a:srgbClr val="FFFFFF"/>
              </a:solidFill>
              <a:latin typeface="Arial Nova" panose="020B0504020202020204" pitchFamily="34" charset="0"/>
              <a:ea typeface="+mn-ea"/>
              <a:cs typeface="+mn-cs"/>
            </a:rPr>
            <a:t>1.1 Co-designed Local Community Peace Action Plans</a:t>
          </a:r>
        </a:p>
        <a:p>
          <a:pPr algn="l">
            <a:buNone/>
          </a:pPr>
          <a:endParaRPr lang="en-GB" sz="1300" b="1" kern="1200" dirty="0">
            <a:solidFill>
              <a:srgbClr val="FFFFFF"/>
            </a:solidFill>
            <a:latin typeface="Arial Nova" panose="020B0504020202020204" pitchFamily="34" charset="0"/>
            <a:ea typeface="+mn-ea"/>
            <a:cs typeface="+mn-cs"/>
          </a:endParaRPr>
        </a:p>
        <a:p>
          <a:pPr algn="l">
            <a:buNone/>
          </a:pPr>
          <a:r>
            <a:rPr lang="en-GB" sz="1300" b="1" kern="1200" dirty="0">
              <a:solidFill>
                <a:srgbClr val="FFFFFF"/>
              </a:solidFill>
              <a:latin typeface="Arial Nova" panose="020B0504020202020204" pitchFamily="34" charset="0"/>
              <a:ea typeface="+mn-ea"/>
              <a:cs typeface="+mn-cs"/>
            </a:rPr>
            <a:t>1.2 Empowering Communities</a:t>
          </a:r>
        </a:p>
        <a:p>
          <a:pPr algn="l">
            <a:buNone/>
          </a:pPr>
          <a:endParaRPr lang="en-GB" sz="1300" b="1" kern="1200" dirty="0">
            <a:solidFill>
              <a:srgbClr val="FFFFFF"/>
            </a:solidFill>
            <a:latin typeface="Arial Nova" panose="020B0504020202020204" pitchFamily="34" charset="0"/>
            <a:ea typeface="+mn-ea"/>
            <a:cs typeface="+mn-cs"/>
          </a:endParaRPr>
        </a:p>
        <a:p>
          <a:pPr algn="l">
            <a:buNone/>
          </a:pPr>
          <a:r>
            <a:rPr lang="en-GB" sz="1300" b="1" kern="1200" dirty="0">
              <a:solidFill>
                <a:srgbClr val="FFFFFF"/>
              </a:solidFill>
              <a:latin typeface="Arial Nova" panose="020B0504020202020204" pitchFamily="34" charset="0"/>
              <a:ea typeface="+mn-ea"/>
              <a:cs typeface="+mn-cs"/>
            </a:rPr>
            <a:t>1.3 Building Positive Relations</a:t>
          </a:r>
        </a:p>
        <a:p>
          <a:pPr algn="l">
            <a:buNone/>
          </a:pPr>
          <a:endParaRPr lang="en-GB" sz="1300" b="1" kern="1200" dirty="0">
            <a:solidFill>
              <a:srgbClr val="FFFFFF"/>
            </a:solidFill>
            <a:latin typeface="Arial Nova" panose="020B0504020202020204" pitchFamily="34" charset="0"/>
            <a:ea typeface="+mn-ea"/>
            <a:cs typeface="+mn-cs"/>
          </a:endParaRPr>
        </a:p>
        <a:p>
          <a:pPr algn="l">
            <a:buNone/>
          </a:pPr>
          <a:r>
            <a:rPr lang="en-GB" sz="1300" b="1" kern="1200" dirty="0">
              <a:solidFill>
                <a:srgbClr val="FFFFFF"/>
              </a:solidFill>
              <a:latin typeface="Arial Nova" panose="020B0504020202020204" pitchFamily="34" charset="0"/>
              <a:ea typeface="+mn-ea"/>
              <a:cs typeface="+mn-cs"/>
            </a:rPr>
            <a:t>1.4 Reimaging Communities</a:t>
          </a:r>
        </a:p>
      </dgm:t>
    </dgm:pt>
    <dgm:pt modelId="{342001FF-7B22-4F10-BB2F-8CBABC0CABC2}" type="parTrans" cxnId="{75AD1F5C-D012-4725-800A-1D3209CE9D05}">
      <dgm:prSet/>
      <dgm:spPr/>
      <dgm:t>
        <a:bodyPr/>
        <a:lstStyle/>
        <a:p>
          <a:pPr algn="l"/>
          <a:endParaRPr lang="en-GB" sz="1000"/>
        </a:p>
      </dgm:t>
    </dgm:pt>
    <dgm:pt modelId="{A9CAD659-A4E5-4D5D-9445-8D6374A72856}" type="sibTrans" cxnId="{75AD1F5C-D012-4725-800A-1D3209CE9D05}">
      <dgm:prSet/>
      <dgm:spPr/>
      <dgm:t>
        <a:bodyPr/>
        <a:lstStyle/>
        <a:p>
          <a:pPr algn="l"/>
          <a:endParaRPr lang="en-GB" sz="1000"/>
        </a:p>
      </dgm:t>
    </dgm:pt>
    <dgm:pt modelId="{0771CB28-B207-468D-845D-6AF7352E40B3}">
      <dgm:prSet phldrT="[Text]" custT="1">
        <dgm:style>
          <a:lnRef idx="1">
            <a:schemeClr val="dk1"/>
          </a:lnRef>
          <a:fillRef idx="2">
            <a:schemeClr val="dk1"/>
          </a:fillRef>
          <a:effectRef idx="1">
            <a:schemeClr val="dk1"/>
          </a:effectRef>
          <a:fontRef idx="minor">
            <a:schemeClr val="dk1"/>
          </a:fontRef>
        </dgm:style>
      </dgm:prSet>
      <dgm:spPr>
        <a:xfrm rot="16200000">
          <a:off x="813953" y="926342"/>
          <a:ext cx="3571654" cy="1718969"/>
        </a:xfrm>
        <a:prstGeom prst="roundRect">
          <a:avLst/>
        </a:prstGeom>
        <a:gradFill rotWithShape="1">
          <a:gsLst>
            <a:gs pos="100000">
              <a:srgbClr val="FFDD9C"/>
            </a:gs>
            <a:gs pos="100000">
              <a:srgbClr val="545CA3">
                <a:lumMod val="105000"/>
                <a:satMod val="103000"/>
                <a:tint val="73000"/>
              </a:srgbClr>
            </a:gs>
            <a:gs pos="100000">
              <a:srgbClr val="545CA3">
                <a:lumMod val="105000"/>
                <a:satMod val="109000"/>
                <a:tint val="81000"/>
              </a:srgbClr>
            </a:gs>
          </a:gsLst>
          <a:lin ang="5400000" scaled="0"/>
        </a:gradFill>
        <a:ln w="6350" cap="flat" cmpd="sng" algn="ctr">
          <a:solidFill>
            <a:srgbClr val="545CA3"/>
          </a:solidFill>
          <a:prstDash val="solid"/>
          <a:miter lim="800000"/>
        </a:ln>
        <a:effectLst/>
      </dgm:spPr>
      <dgm:t>
        <a:bodyPr lIns="0" rIns="0" anchor="t"/>
        <a:lstStyle/>
        <a:p>
          <a:pPr marL="0" lvl="0" algn="ctr" defTabSz="533400">
            <a:lnSpc>
              <a:spcPct val="90000"/>
            </a:lnSpc>
            <a:spcBef>
              <a:spcPct val="0"/>
            </a:spcBef>
            <a:spcAft>
              <a:spcPct val="35000"/>
            </a:spcAft>
            <a:buNone/>
          </a:pPr>
          <a:r>
            <a:rPr lang="en-GB" sz="1300" b="1" kern="1200" dirty="0">
              <a:solidFill>
                <a:srgbClr val="545CA3"/>
              </a:solidFill>
              <a:latin typeface="Arial Nova" panose="020B0504020202020204" pitchFamily="34" charset="0"/>
              <a:ea typeface="+mn-ea"/>
              <a:cs typeface="+mn-cs"/>
            </a:rPr>
            <a:t>2.1 Programme Area SME Development and Transition</a:t>
          </a:r>
        </a:p>
        <a:p>
          <a:pPr marL="0" lvl="0" algn="l" defTabSz="533400">
            <a:lnSpc>
              <a:spcPct val="90000"/>
            </a:lnSpc>
            <a:spcBef>
              <a:spcPct val="0"/>
            </a:spcBef>
            <a:spcAft>
              <a:spcPct val="35000"/>
            </a:spcAft>
            <a:buNone/>
          </a:pPr>
          <a:endParaRPr lang="en-GB" sz="1300" b="1" kern="1200" dirty="0">
            <a:solidFill>
              <a:sysClr val="window" lastClr="FFFFFF"/>
            </a:solidFill>
            <a:latin typeface="Arial Nova" panose="020B0504020202020204" pitchFamily="34" charset="0"/>
            <a:ea typeface="+mn-ea"/>
            <a:cs typeface="+mn-cs"/>
          </a:endParaRPr>
        </a:p>
        <a:p>
          <a:pPr marL="0" lvl="0" indent="0" algn="ctr" defTabSz="533400">
            <a:lnSpc>
              <a:spcPct val="90000"/>
            </a:lnSpc>
            <a:spcBef>
              <a:spcPct val="0"/>
            </a:spcBef>
            <a:spcAft>
              <a:spcPct val="35000"/>
            </a:spcAft>
            <a:buNone/>
          </a:pPr>
          <a:r>
            <a:rPr lang="en-GB" sz="1300" b="1" kern="1200" dirty="0">
              <a:solidFill>
                <a:srgbClr val="545CA3"/>
              </a:solidFill>
              <a:latin typeface="Arial Nova" panose="020B0504020202020204" pitchFamily="34" charset="0"/>
              <a:ea typeface="+mn-ea"/>
              <a:cs typeface="+mn-cs"/>
            </a:rPr>
            <a:t>2.2 Programme Area Innovation Challenge Fund</a:t>
          </a:r>
        </a:p>
        <a:p>
          <a:pPr marL="0" lvl="0" algn="l" defTabSz="533400">
            <a:lnSpc>
              <a:spcPct val="90000"/>
            </a:lnSpc>
            <a:spcBef>
              <a:spcPct val="0"/>
            </a:spcBef>
            <a:spcAft>
              <a:spcPct val="35000"/>
            </a:spcAft>
            <a:buNone/>
          </a:pPr>
          <a:endParaRPr lang="en-GB" sz="1300" b="1" kern="1200" dirty="0">
            <a:solidFill>
              <a:sysClr val="window" lastClr="FFFFFF"/>
            </a:solidFill>
            <a:latin typeface="Arial Nova" panose="020B0504020202020204" pitchFamily="34" charset="0"/>
            <a:ea typeface="+mn-ea"/>
            <a:cs typeface="+mn-cs"/>
          </a:endParaRPr>
        </a:p>
        <a:p>
          <a:pPr marL="0" lvl="0" indent="0" algn="ctr" defTabSz="533400">
            <a:lnSpc>
              <a:spcPct val="90000"/>
            </a:lnSpc>
            <a:spcBef>
              <a:spcPct val="0"/>
            </a:spcBef>
            <a:spcAft>
              <a:spcPct val="35000"/>
            </a:spcAft>
            <a:buNone/>
          </a:pPr>
          <a:r>
            <a:rPr lang="en-GB" sz="1300" b="1" kern="1200" dirty="0">
              <a:solidFill>
                <a:srgbClr val="545CA3"/>
              </a:solidFill>
              <a:latin typeface="Arial Nova" panose="020B0504020202020204" pitchFamily="34" charset="0"/>
              <a:ea typeface="+mn-ea"/>
              <a:cs typeface="+mn-cs"/>
            </a:rPr>
            <a:t>2.3 Programme Area Skills Programme</a:t>
          </a:r>
        </a:p>
        <a:p>
          <a:pPr marL="0" lvl="0" algn="l" defTabSz="533400">
            <a:lnSpc>
              <a:spcPct val="90000"/>
            </a:lnSpc>
            <a:spcBef>
              <a:spcPct val="0"/>
            </a:spcBef>
            <a:spcAft>
              <a:spcPct val="35000"/>
            </a:spcAft>
            <a:buNone/>
          </a:pPr>
          <a:endParaRPr lang="en-GB" sz="1300" b="1" kern="1200" dirty="0">
            <a:solidFill>
              <a:sysClr val="window" lastClr="FFFFFF"/>
            </a:solidFill>
            <a:latin typeface="Arial Nova" panose="020B0504020202020204" pitchFamily="34" charset="0"/>
            <a:ea typeface="+mn-ea"/>
            <a:cs typeface="+mn-cs"/>
          </a:endParaRPr>
        </a:p>
        <a:p>
          <a:pPr marL="0" lvl="0" indent="0" algn="ctr" defTabSz="533400">
            <a:lnSpc>
              <a:spcPct val="90000"/>
            </a:lnSpc>
            <a:spcBef>
              <a:spcPct val="0"/>
            </a:spcBef>
            <a:spcAft>
              <a:spcPct val="35000"/>
            </a:spcAft>
            <a:buNone/>
          </a:pPr>
          <a:r>
            <a:rPr lang="en-GB" sz="1300" b="1" kern="1200" dirty="0">
              <a:solidFill>
                <a:srgbClr val="545CA3"/>
              </a:solidFill>
              <a:latin typeface="Arial Nova" panose="020B0504020202020204" pitchFamily="34" charset="0"/>
              <a:ea typeface="+mn-ea"/>
              <a:cs typeface="+mn-cs"/>
            </a:rPr>
            <a:t>2.4 Smart Towns and Villages</a:t>
          </a:r>
        </a:p>
      </dgm:t>
    </dgm:pt>
    <dgm:pt modelId="{5338960D-71AA-45B9-8147-8F08861648A1}" type="parTrans" cxnId="{4051A1F3-FA82-4EE3-83AF-562A72718807}">
      <dgm:prSet/>
      <dgm:spPr/>
      <dgm:t>
        <a:bodyPr/>
        <a:lstStyle/>
        <a:p>
          <a:pPr algn="l"/>
          <a:endParaRPr lang="en-GB" sz="1000"/>
        </a:p>
      </dgm:t>
    </dgm:pt>
    <dgm:pt modelId="{614A9F6A-2852-4C52-A288-CB6485551563}" type="sibTrans" cxnId="{4051A1F3-FA82-4EE3-83AF-562A72718807}">
      <dgm:prSet/>
      <dgm:spPr/>
      <dgm:t>
        <a:bodyPr/>
        <a:lstStyle/>
        <a:p>
          <a:pPr algn="l"/>
          <a:endParaRPr lang="en-GB" sz="1000"/>
        </a:p>
      </dgm:t>
    </dgm:pt>
    <dgm:pt modelId="{0220D621-D385-495B-B97E-C1A1E472DEF4}">
      <dgm:prSet phldrT="[Text]" custT="1">
        <dgm:style>
          <a:lnRef idx="1">
            <a:schemeClr val="dk1"/>
          </a:lnRef>
          <a:fillRef idx="2">
            <a:schemeClr val="dk1"/>
          </a:fillRef>
          <a:effectRef idx="1">
            <a:schemeClr val="dk1"/>
          </a:effectRef>
          <a:fontRef idx="minor">
            <a:schemeClr val="dk1"/>
          </a:fontRef>
        </dgm:style>
      </dgm:prSet>
      <dgm:spPr>
        <a:xfrm rot="16200000">
          <a:off x="2568935" y="926342"/>
          <a:ext cx="3571654" cy="1718969"/>
        </a:xfrm>
        <a:prstGeom prst="roundRect">
          <a:avLst/>
        </a:prstGeom>
        <a:gradFill rotWithShape="1">
          <a:gsLst>
            <a:gs pos="0">
              <a:srgbClr val="545CA3">
                <a:lumMod val="110000"/>
                <a:satMod val="105000"/>
                <a:tint val="67000"/>
              </a:srgbClr>
            </a:gs>
            <a:gs pos="50000">
              <a:srgbClr val="545CA3">
                <a:lumMod val="105000"/>
                <a:satMod val="103000"/>
                <a:tint val="73000"/>
              </a:srgbClr>
            </a:gs>
            <a:gs pos="100000">
              <a:srgbClr val="545CA3">
                <a:lumMod val="105000"/>
                <a:satMod val="109000"/>
                <a:tint val="81000"/>
              </a:srgbClr>
            </a:gs>
          </a:gsLst>
          <a:lin ang="5400000" scaled="0"/>
        </a:gradFill>
        <a:ln w="6350" cap="flat" cmpd="sng" algn="ctr">
          <a:solidFill>
            <a:srgbClr val="545CA3"/>
          </a:solidFill>
          <a:prstDash val="solid"/>
          <a:miter lim="800000"/>
        </a:ln>
        <a:effectLst/>
      </dgm:spPr>
      <dgm:t>
        <a:bodyPr spcFirstLastPara="0" vert="horz" wrap="square" lIns="0" tIns="0" rIns="0" bIns="0" numCol="1" spcCol="1270" anchor="t" anchorCtr="0"/>
        <a:lstStyle/>
        <a:p>
          <a:pPr marL="0" lvl="0" algn="l" defTabSz="533400">
            <a:lnSpc>
              <a:spcPct val="90000"/>
            </a:lnSpc>
            <a:spcBef>
              <a:spcPct val="0"/>
            </a:spcBef>
            <a:spcAft>
              <a:spcPct val="35000"/>
            </a:spcAft>
            <a:buNone/>
          </a:pPr>
          <a:r>
            <a:rPr lang="en-GB" sz="1300" b="1" kern="1200" dirty="0">
              <a:solidFill>
                <a:sysClr val="window" lastClr="FFFFFF"/>
              </a:solidFill>
              <a:latin typeface="Arial Nova" panose="020B0504020202020204" pitchFamily="34" charset="0"/>
              <a:ea typeface="+mn-ea"/>
              <a:cs typeface="+mn-cs"/>
            </a:rPr>
            <a:t>3.1 Shared Learning Together Education Programme</a:t>
          </a:r>
        </a:p>
        <a:p>
          <a:pPr marL="0" lvl="0" algn="l" defTabSz="533400">
            <a:lnSpc>
              <a:spcPct val="90000"/>
            </a:lnSpc>
            <a:spcBef>
              <a:spcPct val="0"/>
            </a:spcBef>
            <a:spcAft>
              <a:spcPct val="35000"/>
            </a:spcAft>
            <a:buNone/>
          </a:pPr>
          <a:endParaRPr lang="en-GB" sz="1300" b="1" kern="1200" dirty="0">
            <a:solidFill>
              <a:sysClr val="window" lastClr="FFFFFF"/>
            </a:solidFill>
            <a:latin typeface="Arial Nova" panose="020B0504020202020204" pitchFamily="34" charset="0"/>
            <a:ea typeface="+mn-ea"/>
            <a:cs typeface="+mn-cs"/>
          </a:endParaRPr>
        </a:p>
        <a:p>
          <a:pPr marL="0" lvl="0" algn="l" defTabSz="533400">
            <a:lnSpc>
              <a:spcPct val="90000"/>
            </a:lnSpc>
            <a:spcBef>
              <a:spcPct val="0"/>
            </a:spcBef>
            <a:spcAft>
              <a:spcPct val="35000"/>
            </a:spcAft>
            <a:buNone/>
          </a:pPr>
          <a:r>
            <a:rPr lang="en-GB" sz="1300" b="1" kern="1200" dirty="0">
              <a:solidFill>
                <a:sysClr val="window" lastClr="FFFFFF"/>
              </a:solidFill>
              <a:latin typeface="Arial Nova" panose="020B0504020202020204" pitchFamily="34" charset="0"/>
              <a:ea typeface="+mn-ea"/>
              <a:cs typeface="+mn-cs"/>
            </a:rPr>
            <a:t>3.2 PEACEPLUS Youth Programme</a:t>
          </a:r>
        </a:p>
        <a:p>
          <a:pPr marL="0" lvl="0" algn="l" defTabSz="533400">
            <a:lnSpc>
              <a:spcPct val="90000"/>
            </a:lnSpc>
            <a:spcBef>
              <a:spcPct val="0"/>
            </a:spcBef>
            <a:spcAft>
              <a:spcPct val="35000"/>
            </a:spcAft>
            <a:buNone/>
          </a:pPr>
          <a:endParaRPr lang="en-GB" sz="1300" b="1" kern="1200" dirty="0">
            <a:solidFill>
              <a:sysClr val="window" lastClr="FFFFFF"/>
            </a:solidFill>
            <a:latin typeface="Arial Nova" panose="020B0504020202020204" pitchFamily="34" charset="0"/>
            <a:ea typeface="+mn-ea"/>
            <a:cs typeface="+mn-cs"/>
          </a:endParaRPr>
        </a:p>
        <a:p>
          <a:pPr marL="0" lvl="0" algn="l" defTabSz="533400">
            <a:lnSpc>
              <a:spcPct val="90000"/>
            </a:lnSpc>
            <a:spcBef>
              <a:spcPct val="0"/>
            </a:spcBef>
            <a:spcAft>
              <a:spcPct val="35000"/>
            </a:spcAft>
            <a:buNone/>
          </a:pPr>
          <a:r>
            <a:rPr lang="en-GB" sz="1300" b="1" kern="1200" dirty="0">
              <a:solidFill>
                <a:sysClr val="window" lastClr="FFFFFF"/>
              </a:solidFill>
              <a:latin typeface="Arial Nova" panose="020B0504020202020204" pitchFamily="34" charset="0"/>
              <a:ea typeface="+mn-ea"/>
              <a:cs typeface="+mn-cs"/>
            </a:rPr>
            <a:t>3.3 Youth Mental Health</a:t>
          </a:r>
        </a:p>
        <a:p>
          <a:pPr marL="0" lvl="0" algn="ctr" defTabSz="533400">
            <a:lnSpc>
              <a:spcPct val="90000"/>
            </a:lnSpc>
            <a:spcBef>
              <a:spcPct val="0"/>
            </a:spcBef>
            <a:spcAft>
              <a:spcPct val="35000"/>
            </a:spcAft>
            <a:buNone/>
          </a:pPr>
          <a:endParaRPr lang="en-GB" sz="1200" b="1" kern="1200" dirty="0">
            <a:solidFill>
              <a:sysClr val="window" lastClr="FFFFFF"/>
            </a:solidFill>
            <a:latin typeface="Arial Nova" panose="020B0504020202020204" pitchFamily="34" charset="0"/>
            <a:ea typeface="+mn-ea"/>
            <a:cs typeface="+mn-cs"/>
          </a:endParaRPr>
        </a:p>
        <a:p>
          <a:pPr marL="0" lvl="0" algn="ctr" defTabSz="533400">
            <a:lnSpc>
              <a:spcPct val="90000"/>
            </a:lnSpc>
            <a:spcBef>
              <a:spcPct val="0"/>
            </a:spcBef>
            <a:spcAft>
              <a:spcPct val="35000"/>
            </a:spcAft>
            <a:buNone/>
          </a:pPr>
          <a:endParaRPr lang="en-GB" sz="1200" b="1" kern="1200" dirty="0">
            <a:solidFill>
              <a:sysClr val="window" lastClr="FFFFFF"/>
            </a:solidFill>
            <a:latin typeface="Arial Nova" panose="020B0504020202020204" pitchFamily="34" charset="0"/>
            <a:ea typeface="+mn-ea"/>
            <a:cs typeface="+mn-cs"/>
          </a:endParaRPr>
        </a:p>
      </dgm:t>
    </dgm:pt>
    <dgm:pt modelId="{BAF24426-D353-4A1D-936B-F33955872A79}" type="parTrans" cxnId="{0B046063-D2DD-4D35-AC55-E58397FC625C}">
      <dgm:prSet/>
      <dgm:spPr/>
      <dgm:t>
        <a:bodyPr/>
        <a:lstStyle/>
        <a:p>
          <a:pPr algn="l"/>
          <a:endParaRPr lang="en-GB" sz="1000"/>
        </a:p>
      </dgm:t>
    </dgm:pt>
    <dgm:pt modelId="{0B5ACB09-BE4C-48A6-8EE9-2A023835AE9D}" type="sibTrans" cxnId="{0B046063-D2DD-4D35-AC55-E58397FC625C}">
      <dgm:prSet/>
      <dgm:spPr/>
      <dgm:t>
        <a:bodyPr/>
        <a:lstStyle/>
        <a:p>
          <a:pPr algn="l"/>
          <a:endParaRPr lang="en-GB" sz="1000"/>
        </a:p>
      </dgm:t>
    </dgm:pt>
    <dgm:pt modelId="{55E2CA4B-DC04-4B50-BFC2-368A0DC8F4D2}">
      <dgm:prSet phldrT="[Text]" custT="1">
        <dgm:style>
          <a:lnRef idx="1">
            <a:schemeClr val="accent4"/>
          </a:lnRef>
          <a:fillRef idx="2">
            <a:schemeClr val="accent4"/>
          </a:fillRef>
          <a:effectRef idx="1">
            <a:schemeClr val="accent4"/>
          </a:effectRef>
          <a:fontRef idx="minor">
            <a:schemeClr val="dk1"/>
          </a:fontRef>
        </dgm:style>
      </dgm:prSet>
      <dgm:spPr>
        <a:xfrm rot="16200000">
          <a:off x="4294537" y="926342"/>
          <a:ext cx="3571654" cy="1718969"/>
        </a:xfrm>
        <a:prstGeom prst="roundRect">
          <a:avLst/>
        </a:prstGeom>
        <a:gradFill flip="none" rotWithShape="1">
          <a:gsLst>
            <a:gs pos="100000">
              <a:srgbClr val="ABAECE"/>
            </a:gs>
            <a:gs pos="100000">
              <a:srgbClr val="ABAECE"/>
            </a:gs>
            <a:gs pos="100000">
              <a:srgbClr val="FFC000">
                <a:lumMod val="105000"/>
                <a:satMod val="109000"/>
                <a:tint val="81000"/>
              </a:srgbClr>
            </a:gs>
          </a:gsLst>
          <a:lin ang="5400000" scaled="0"/>
          <a:tileRect/>
        </a:gradFill>
        <a:ln w="6350" cap="flat" cmpd="sng" algn="ctr">
          <a:solidFill>
            <a:srgbClr val="ABAECE"/>
          </a:solidFill>
          <a:prstDash val="solid"/>
          <a:miter lim="800000"/>
        </a:ln>
        <a:effectLst/>
      </dgm:spPr>
      <dgm:t>
        <a:bodyPr spcFirstLastPara="0" vert="horz" wrap="square" lIns="0" tIns="0" rIns="0" bIns="0" numCol="1" spcCol="1270" anchor="t" anchorCtr="0"/>
        <a:lstStyle/>
        <a:p>
          <a:pPr marL="0" lvl="0" algn="l" defTabSz="533400">
            <a:lnSpc>
              <a:spcPct val="90000"/>
            </a:lnSpc>
            <a:spcBef>
              <a:spcPct val="0"/>
            </a:spcBef>
            <a:spcAft>
              <a:spcPct val="35000"/>
            </a:spcAft>
            <a:buNone/>
          </a:pPr>
          <a:r>
            <a:rPr lang="en-GB" sz="1300" b="1" kern="1200" dirty="0">
              <a:solidFill>
                <a:sysClr val="window" lastClr="FFFFFF"/>
              </a:solidFill>
              <a:latin typeface="Arial Nova" panose="020B0504020202020204" pitchFamily="34" charset="0"/>
              <a:ea typeface="+mn-ea"/>
              <a:cs typeface="+mn-cs"/>
            </a:rPr>
            <a:t>4.1 Collaborative Health and Social Care</a:t>
          </a:r>
        </a:p>
        <a:p>
          <a:pPr marL="0" lvl="0" algn="l" defTabSz="533400">
            <a:lnSpc>
              <a:spcPct val="90000"/>
            </a:lnSpc>
            <a:spcBef>
              <a:spcPct val="0"/>
            </a:spcBef>
            <a:spcAft>
              <a:spcPct val="35000"/>
            </a:spcAft>
            <a:buNone/>
          </a:pPr>
          <a:endParaRPr lang="en-GB" sz="1300" b="1" kern="1200" dirty="0">
            <a:solidFill>
              <a:srgbClr val="545CA3"/>
            </a:solidFill>
            <a:latin typeface="Arial Nova" panose="020B0504020202020204" pitchFamily="34" charset="0"/>
            <a:ea typeface="+mn-ea"/>
            <a:cs typeface="+mn-cs"/>
          </a:endParaRPr>
        </a:p>
        <a:p>
          <a:pPr marL="0" lvl="0" algn="l" defTabSz="533400">
            <a:lnSpc>
              <a:spcPct val="90000"/>
            </a:lnSpc>
            <a:spcBef>
              <a:spcPct val="0"/>
            </a:spcBef>
            <a:spcAft>
              <a:spcPct val="35000"/>
            </a:spcAft>
            <a:buNone/>
          </a:pPr>
          <a:r>
            <a:rPr lang="en-GB" sz="1300" b="1" kern="1200" dirty="0">
              <a:solidFill>
                <a:sysClr val="window" lastClr="FFFFFF"/>
              </a:solidFill>
              <a:latin typeface="Arial Nova" panose="020B0504020202020204" pitchFamily="34" charset="0"/>
              <a:ea typeface="+mn-ea"/>
              <a:cs typeface="+mn-cs"/>
            </a:rPr>
            <a:t>4.2 Rural Regeneration and Social Inclusion</a:t>
          </a:r>
        </a:p>
        <a:p>
          <a:pPr marL="0" lvl="0" algn="l" defTabSz="533400">
            <a:lnSpc>
              <a:spcPct val="90000"/>
            </a:lnSpc>
            <a:spcBef>
              <a:spcPct val="0"/>
            </a:spcBef>
            <a:spcAft>
              <a:spcPct val="35000"/>
            </a:spcAft>
            <a:buNone/>
          </a:pPr>
          <a:endParaRPr lang="en-GB" sz="1300" b="1" kern="1200" dirty="0">
            <a:solidFill>
              <a:srgbClr val="545CA3"/>
            </a:solidFill>
            <a:latin typeface="Arial Nova" panose="020B0504020202020204" pitchFamily="34" charset="0"/>
            <a:ea typeface="+mn-ea"/>
            <a:cs typeface="+mn-cs"/>
          </a:endParaRPr>
        </a:p>
        <a:p>
          <a:pPr marL="0" lvl="0" algn="l" defTabSz="533400">
            <a:lnSpc>
              <a:spcPct val="90000"/>
            </a:lnSpc>
            <a:spcBef>
              <a:spcPct val="0"/>
            </a:spcBef>
            <a:spcAft>
              <a:spcPct val="35000"/>
            </a:spcAft>
            <a:buNone/>
          </a:pPr>
          <a:r>
            <a:rPr lang="en-GB" sz="1300" b="1" kern="1200" dirty="0">
              <a:solidFill>
                <a:sysClr val="window" lastClr="FFFFFF"/>
              </a:solidFill>
              <a:latin typeface="Arial Nova" panose="020B0504020202020204" pitchFamily="34" charset="0"/>
              <a:ea typeface="+mn-ea"/>
              <a:cs typeface="+mn-cs"/>
            </a:rPr>
            <a:t>4.3 Victims and Survivors</a:t>
          </a:r>
        </a:p>
      </dgm:t>
    </dgm:pt>
    <dgm:pt modelId="{F2A25DE6-6676-4805-A972-2356303C68F9}" type="parTrans" cxnId="{EFD898D8-F8E7-4572-9734-FE39DE5A0300}">
      <dgm:prSet/>
      <dgm:spPr/>
      <dgm:t>
        <a:bodyPr/>
        <a:lstStyle/>
        <a:p>
          <a:pPr algn="l"/>
          <a:endParaRPr lang="en-GB" sz="1000"/>
        </a:p>
      </dgm:t>
    </dgm:pt>
    <dgm:pt modelId="{87906D4F-40E7-4F1A-AD4C-CCA7B174A2A0}" type="sibTrans" cxnId="{EFD898D8-F8E7-4572-9734-FE39DE5A0300}">
      <dgm:prSet/>
      <dgm:spPr/>
      <dgm:t>
        <a:bodyPr/>
        <a:lstStyle/>
        <a:p>
          <a:pPr algn="l"/>
          <a:endParaRPr lang="en-GB" sz="1000"/>
        </a:p>
      </dgm:t>
    </dgm:pt>
    <dgm:pt modelId="{BAFB3587-1376-4C4F-A82D-2FEA15C27E5C}">
      <dgm:prSet custT="1">
        <dgm:style>
          <a:lnRef idx="1">
            <a:schemeClr val="dk1"/>
          </a:lnRef>
          <a:fillRef idx="2">
            <a:schemeClr val="dk1"/>
          </a:fillRef>
          <a:effectRef idx="1">
            <a:schemeClr val="dk1"/>
          </a:effectRef>
          <a:fontRef idx="minor">
            <a:schemeClr val="dk1"/>
          </a:fontRef>
        </dgm:style>
      </dgm:prSet>
      <dgm:spPr>
        <a:xfrm rot="16200000">
          <a:off x="6034829" y="926342"/>
          <a:ext cx="3571654" cy="1718969"/>
        </a:xfrm>
        <a:prstGeom prst="roundRect">
          <a:avLst/>
        </a:prstGeom>
        <a:gradFill rotWithShape="1">
          <a:gsLst>
            <a:gs pos="0">
              <a:srgbClr val="545CA3">
                <a:lumMod val="110000"/>
                <a:satMod val="105000"/>
                <a:tint val="67000"/>
              </a:srgbClr>
            </a:gs>
            <a:gs pos="4000">
              <a:srgbClr val="545CA3">
                <a:lumMod val="105000"/>
                <a:satMod val="103000"/>
                <a:tint val="73000"/>
              </a:srgbClr>
            </a:gs>
            <a:gs pos="0">
              <a:srgbClr val="9094C1"/>
            </a:gs>
            <a:gs pos="100000">
              <a:srgbClr val="545CA3">
                <a:lumMod val="105000"/>
                <a:satMod val="103000"/>
                <a:tint val="73000"/>
              </a:srgbClr>
            </a:gs>
            <a:gs pos="4000">
              <a:srgbClr val="545CA3">
                <a:lumMod val="105000"/>
                <a:satMod val="109000"/>
                <a:tint val="81000"/>
              </a:srgbClr>
            </a:gs>
          </a:gsLst>
          <a:lin ang="5400000" scaled="0"/>
        </a:gradFill>
        <a:ln w="6350" cap="flat" cmpd="sng" algn="ctr">
          <a:solidFill>
            <a:srgbClr val="545CA3"/>
          </a:solidFill>
          <a:prstDash val="solid"/>
          <a:miter lim="800000"/>
        </a:ln>
        <a:effectLst/>
      </dgm:spPr>
      <dgm:t>
        <a:bodyPr lIns="0" rIns="0" anchor="t"/>
        <a:lstStyle/>
        <a:p>
          <a:pPr marL="0" lvl="0" algn="l" defTabSz="533400">
            <a:lnSpc>
              <a:spcPct val="100000"/>
            </a:lnSpc>
            <a:spcBef>
              <a:spcPct val="0"/>
            </a:spcBef>
            <a:spcAft>
              <a:spcPts val="1000"/>
            </a:spcAft>
            <a:buNone/>
          </a:pPr>
          <a:r>
            <a:rPr lang="en-GB" sz="1300" b="1" kern="1200" dirty="0">
              <a:solidFill>
                <a:sysClr val="window" lastClr="FFFFFF"/>
              </a:solidFill>
              <a:latin typeface="Arial Nova" panose="020B0504020202020204" pitchFamily="34" charset="0"/>
              <a:ea typeface="+mn-ea"/>
              <a:cs typeface="+mn-cs"/>
            </a:rPr>
            <a:t>5.1 Biodiversity, Nature Recovery and Resilience</a:t>
          </a:r>
        </a:p>
        <a:p>
          <a:pPr marL="0" lvl="0" algn="l" defTabSz="533400">
            <a:lnSpc>
              <a:spcPct val="100000"/>
            </a:lnSpc>
            <a:spcBef>
              <a:spcPct val="0"/>
            </a:spcBef>
            <a:spcAft>
              <a:spcPts val="1000"/>
            </a:spcAft>
            <a:buNone/>
          </a:pPr>
          <a:r>
            <a:rPr lang="en-GB" sz="1300" b="1" kern="1200" dirty="0">
              <a:solidFill>
                <a:sysClr val="window" lastClr="FFFFFF"/>
              </a:solidFill>
              <a:latin typeface="Arial Nova" panose="020B0504020202020204" pitchFamily="34" charset="0"/>
              <a:ea typeface="+mn-ea"/>
              <a:cs typeface="+mn-cs"/>
            </a:rPr>
            <a:t>5.2Marine and Coastal Management</a:t>
          </a:r>
        </a:p>
        <a:p>
          <a:pPr marL="0" lvl="0" algn="l" defTabSz="533400">
            <a:lnSpc>
              <a:spcPct val="100000"/>
            </a:lnSpc>
            <a:spcBef>
              <a:spcPct val="0"/>
            </a:spcBef>
            <a:spcAft>
              <a:spcPts val="1000"/>
            </a:spcAft>
            <a:buNone/>
          </a:pPr>
          <a:r>
            <a:rPr lang="en-GB" sz="1300" b="1" kern="1200" dirty="0">
              <a:solidFill>
                <a:sysClr val="window" lastClr="FFFFFF"/>
              </a:solidFill>
              <a:latin typeface="Arial Nova" panose="020B0504020202020204" pitchFamily="34" charset="0"/>
              <a:ea typeface="+mn-ea"/>
              <a:cs typeface="+mn-cs"/>
            </a:rPr>
            <a:t>5.3 Water Quality and Catchment Management</a:t>
          </a:r>
        </a:p>
        <a:p>
          <a:pPr marL="0" lvl="0" algn="l" defTabSz="533400">
            <a:lnSpc>
              <a:spcPct val="100000"/>
            </a:lnSpc>
            <a:spcBef>
              <a:spcPct val="0"/>
            </a:spcBef>
            <a:spcAft>
              <a:spcPts val="1000"/>
            </a:spcAft>
            <a:buNone/>
          </a:pPr>
          <a:r>
            <a:rPr lang="en-GB" sz="1300" b="1" kern="1200" dirty="0">
              <a:solidFill>
                <a:sysClr val="window" lastClr="FFFFFF"/>
              </a:solidFill>
              <a:latin typeface="Arial Nova" panose="020B0504020202020204" pitchFamily="34" charset="0"/>
              <a:ea typeface="+mn-ea"/>
              <a:cs typeface="+mn-cs"/>
            </a:rPr>
            <a:t>5.4 Water Quality Improvement Programme</a:t>
          </a:r>
        </a:p>
        <a:p>
          <a:pPr marL="0" lvl="0" algn="l" defTabSz="533400">
            <a:lnSpc>
              <a:spcPct val="100000"/>
            </a:lnSpc>
            <a:spcBef>
              <a:spcPct val="0"/>
            </a:spcBef>
            <a:spcAft>
              <a:spcPts val="1000"/>
            </a:spcAft>
            <a:buNone/>
          </a:pPr>
          <a:r>
            <a:rPr lang="en-GB" sz="1300" b="1" kern="1200" dirty="0">
              <a:solidFill>
                <a:sysClr val="window" lastClr="FFFFFF"/>
              </a:solidFill>
              <a:latin typeface="Arial Nova" panose="020B0504020202020204" pitchFamily="34" charset="0"/>
              <a:ea typeface="+mn-ea"/>
              <a:cs typeface="+mn-cs"/>
            </a:rPr>
            <a:t>5.5 Geothermal</a:t>
          </a:r>
        </a:p>
        <a:p>
          <a:pPr marL="0" lvl="0" algn="l" defTabSz="533400">
            <a:lnSpc>
              <a:spcPct val="100000"/>
            </a:lnSpc>
            <a:spcBef>
              <a:spcPct val="0"/>
            </a:spcBef>
            <a:spcAft>
              <a:spcPts val="1000"/>
            </a:spcAft>
            <a:buNone/>
          </a:pPr>
          <a:r>
            <a:rPr lang="en-GB" sz="1300" b="1" kern="1200" dirty="0">
              <a:solidFill>
                <a:sysClr val="window" lastClr="FFFFFF"/>
              </a:solidFill>
              <a:latin typeface="Arial Nova" panose="020B0504020202020204" pitchFamily="34" charset="0"/>
              <a:ea typeface="+mn-ea"/>
              <a:cs typeface="+mn-cs"/>
            </a:rPr>
            <a:t>5.6 Transport</a:t>
          </a:r>
        </a:p>
      </dgm:t>
    </dgm:pt>
    <dgm:pt modelId="{784EFB23-B4C3-4D73-BC50-9A00CA41718E}" type="parTrans" cxnId="{BBE2F28D-2B20-4D38-8561-0F75DF7E940C}">
      <dgm:prSet/>
      <dgm:spPr/>
      <dgm:t>
        <a:bodyPr/>
        <a:lstStyle/>
        <a:p>
          <a:pPr algn="l"/>
          <a:endParaRPr lang="en-GB" sz="1000"/>
        </a:p>
      </dgm:t>
    </dgm:pt>
    <dgm:pt modelId="{D3FD9101-D736-4264-9E43-679ED76D4F47}" type="sibTrans" cxnId="{BBE2F28D-2B20-4D38-8561-0F75DF7E940C}">
      <dgm:prSet/>
      <dgm:spPr/>
      <dgm:t>
        <a:bodyPr/>
        <a:lstStyle/>
        <a:p>
          <a:pPr algn="l"/>
          <a:endParaRPr lang="en-GB" sz="1000"/>
        </a:p>
      </dgm:t>
    </dgm:pt>
    <dgm:pt modelId="{41B1F45F-A0E6-4826-A7F2-F6DC2944DCEA}">
      <dgm:prSet custT="1">
        <dgm:style>
          <a:lnRef idx="1">
            <a:schemeClr val="dk1"/>
          </a:lnRef>
          <a:fillRef idx="2">
            <a:schemeClr val="dk1"/>
          </a:fillRef>
          <a:effectRef idx="1">
            <a:schemeClr val="dk1"/>
          </a:effectRef>
          <a:fontRef idx="minor">
            <a:schemeClr val="dk1"/>
          </a:fontRef>
        </dgm:style>
      </dgm:prSet>
      <dgm:spPr>
        <a:xfrm rot="16200000">
          <a:off x="7775121" y="926342"/>
          <a:ext cx="3571654" cy="1718969"/>
        </a:xfrm>
        <a:prstGeom prst="roundRect">
          <a:avLst/>
        </a:prstGeom>
        <a:gradFill rotWithShape="1">
          <a:gsLst>
            <a:gs pos="100000">
              <a:srgbClr val="545CA3">
                <a:lumMod val="110000"/>
                <a:satMod val="105000"/>
                <a:tint val="67000"/>
              </a:srgbClr>
            </a:gs>
            <a:gs pos="100000">
              <a:srgbClr val="9295C2"/>
            </a:gs>
            <a:gs pos="100000">
              <a:srgbClr val="9699C3"/>
            </a:gs>
            <a:gs pos="100000">
              <a:srgbClr val="545CA3">
                <a:lumMod val="105000"/>
                <a:satMod val="109000"/>
                <a:tint val="81000"/>
              </a:srgbClr>
            </a:gs>
          </a:gsLst>
          <a:lin ang="5400000" scaled="0"/>
        </a:gradFill>
        <a:ln w="6350" cap="flat" cmpd="sng" algn="ctr">
          <a:solidFill>
            <a:srgbClr val="545CA3"/>
          </a:solidFill>
          <a:prstDash val="solid"/>
          <a:miter lim="800000"/>
        </a:ln>
        <a:effectLst/>
      </dgm:spPr>
      <dgm:t>
        <a:bodyPr anchor="t"/>
        <a:lstStyle/>
        <a:p>
          <a:pPr marL="0" lvl="0" algn="l" defTabSz="533400">
            <a:lnSpc>
              <a:spcPct val="90000"/>
            </a:lnSpc>
            <a:spcBef>
              <a:spcPct val="0"/>
            </a:spcBef>
            <a:spcAft>
              <a:spcPct val="35000"/>
            </a:spcAft>
            <a:buNone/>
          </a:pPr>
          <a:r>
            <a:rPr lang="en-GB" sz="1300" b="1" kern="1200" dirty="0">
              <a:solidFill>
                <a:sysClr val="window" lastClr="FFFFFF"/>
              </a:solidFill>
              <a:latin typeface="Arial Nova" panose="020B0504020202020204" pitchFamily="34" charset="0"/>
              <a:ea typeface="+mn-ea"/>
              <a:cs typeface="+mn-cs"/>
            </a:rPr>
            <a:t>6.1 Strategic Planning</a:t>
          </a:r>
        </a:p>
        <a:p>
          <a:pPr marL="0" lvl="0" algn="l" defTabSz="533400">
            <a:lnSpc>
              <a:spcPct val="90000"/>
            </a:lnSpc>
            <a:spcBef>
              <a:spcPct val="0"/>
            </a:spcBef>
            <a:spcAft>
              <a:spcPct val="35000"/>
            </a:spcAft>
            <a:buNone/>
          </a:pPr>
          <a:endParaRPr lang="en-GB" sz="1300" b="1" kern="1200" dirty="0">
            <a:solidFill>
              <a:sysClr val="window" lastClr="FFFFFF"/>
            </a:solidFill>
            <a:latin typeface="Arial Nova" panose="020B0504020202020204" pitchFamily="34" charset="0"/>
            <a:ea typeface="+mn-ea"/>
            <a:cs typeface="+mn-cs"/>
          </a:endParaRPr>
        </a:p>
        <a:p>
          <a:pPr marL="0" lvl="0" algn="l" defTabSz="533400">
            <a:lnSpc>
              <a:spcPct val="90000"/>
            </a:lnSpc>
            <a:spcBef>
              <a:spcPct val="0"/>
            </a:spcBef>
            <a:spcAft>
              <a:spcPct val="35000"/>
            </a:spcAft>
            <a:buNone/>
          </a:pPr>
          <a:r>
            <a:rPr lang="en-GB" sz="1300" b="1" kern="1200" dirty="0">
              <a:solidFill>
                <a:sysClr val="window" lastClr="FFFFFF"/>
              </a:solidFill>
              <a:latin typeface="Arial Nova" panose="020B0504020202020204" pitchFamily="34" charset="0"/>
              <a:ea typeface="+mn-ea"/>
              <a:cs typeface="+mn-cs"/>
            </a:rPr>
            <a:t>6.2 Maintaining and Forging Relationships between Citizens</a:t>
          </a:r>
        </a:p>
      </dgm:t>
    </dgm:pt>
    <dgm:pt modelId="{68A2623A-739B-4159-8D26-3BE4A70C44E5}" type="parTrans" cxnId="{6C08F398-CEED-4D0B-8B47-453795AD1F12}">
      <dgm:prSet/>
      <dgm:spPr/>
      <dgm:t>
        <a:bodyPr/>
        <a:lstStyle/>
        <a:p>
          <a:pPr algn="l"/>
          <a:endParaRPr lang="en-GB" sz="1000"/>
        </a:p>
      </dgm:t>
    </dgm:pt>
    <dgm:pt modelId="{67B05FB1-8A97-4594-A797-51B87B8CD99D}" type="sibTrans" cxnId="{6C08F398-CEED-4D0B-8B47-453795AD1F12}">
      <dgm:prSet/>
      <dgm:spPr/>
      <dgm:t>
        <a:bodyPr/>
        <a:lstStyle/>
        <a:p>
          <a:pPr algn="l"/>
          <a:endParaRPr lang="en-GB" sz="1000"/>
        </a:p>
      </dgm:t>
    </dgm:pt>
    <dgm:pt modelId="{C862EE6D-7B03-49F8-A034-3A4613BD2311}" type="pres">
      <dgm:prSet presAssocID="{B0A1222F-FFC6-40D2-9933-A2DFCC113D60}" presName="Name0" presStyleCnt="0">
        <dgm:presLayoutVars>
          <dgm:dir/>
          <dgm:resizeHandles val="exact"/>
        </dgm:presLayoutVars>
      </dgm:prSet>
      <dgm:spPr/>
    </dgm:pt>
    <dgm:pt modelId="{371FEF1E-DC97-44C5-A3EB-D27D203A2C33}" type="pres">
      <dgm:prSet presAssocID="{6A38D1C2-DA48-477C-A404-CC34C722E2E4}" presName="node" presStyleLbl="node1" presStyleIdx="0" presStyleCnt="6" custScaleX="604637" custLinFactX="-157082" custLinFactNeighborX="-200000" custLinFactNeighborY="-41770">
        <dgm:presLayoutVars>
          <dgm:bulletEnabled val="1"/>
        </dgm:presLayoutVars>
      </dgm:prSet>
      <dgm:spPr>
        <a:xfrm rot="16200000">
          <a:off x="-1010639" y="1010639"/>
          <a:ext cx="3812438" cy="1791158"/>
        </a:xfrm>
        <a:prstGeom prst="roundRect">
          <a:avLst/>
        </a:prstGeom>
      </dgm:spPr>
    </dgm:pt>
    <dgm:pt modelId="{EF764C87-0CB6-4281-A6E0-A54355725AAD}" type="pres">
      <dgm:prSet presAssocID="{A9CAD659-A4E5-4D5D-9445-8D6374A72856}" presName="sibTrans" presStyleCnt="0"/>
      <dgm:spPr/>
    </dgm:pt>
    <dgm:pt modelId="{E2F5859C-771A-4614-BE5E-BA8F90B68A91}" type="pres">
      <dgm:prSet presAssocID="{0771CB28-B207-468D-845D-6AF7352E40B3}" presName="node" presStyleLbl="node1" presStyleIdx="1" presStyleCnt="6" custScaleX="604637">
        <dgm:presLayoutVars>
          <dgm:bulletEnabled val="1"/>
        </dgm:presLayoutVars>
      </dgm:prSet>
      <dgm:spPr>
        <a:prstGeom prst="roundRect">
          <a:avLst/>
        </a:prstGeom>
      </dgm:spPr>
    </dgm:pt>
    <dgm:pt modelId="{D80590F2-C9B7-4C16-8583-FE81A5E07635}" type="pres">
      <dgm:prSet presAssocID="{614A9F6A-2852-4C52-A288-CB6485551563}" presName="sibTrans" presStyleCnt="0"/>
      <dgm:spPr/>
    </dgm:pt>
    <dgm:pt modelId="{0DC863C4-3284-40CC-9EA3-72E33848D2FD}" type="pres">
      <dgm:prSet presAssocID="{0220D621-D385-495B-B97E-C1A1E472DEF4}" presName="node" presStyleLbl="node1" presStyleIdx="2" presStyleCnt="6" custScaleX="604637" custLinFactNeighborX="68896" custLinFactNeighborY="119">
        <dgm:presLayoutVars>
          <dgm:bulletEnabled val="1"/>
        </dgm:presLayoutVars>
      </dgm:prSet>
      <dgm:spPr>
        <a:xfrm rot="16200000">
          <a:off x="2568935" y="926342"/>
          <a:ext cx="3571654" cy="1718969"/>
        </a:xfrm>
        <a:prstGeom prst="roundRect">
          <a:avLst/>
        </a:prstGeom>
      </dgm:spPr>
    </dgm:pt>
    <dgm:pt modelId="{7272221A-23D7-424E-9D9C-B016CE23DF7E}" type="pres">
      <dgm:prSet presAssocID="{0B5ACB09-BE4C-48A6-8EE9-2A023835AE9D}" presName="sibTrans" presStyleCnt="0"/>
      <dgm:spPr/>
    </dgm:pt>
    <dgm:pt modelId="{5096A1B6-7851-49CE-B5A0-E01C398B0303}" type="pres">
      <dgm:prSet presAssocID="{55E2CA4B-DC04-4B50-BFC2-368A0DC8F4D2}" presName="node" presStyleLbl="node1" presStyleIdx="3" presStyleCnt="6" custScaleX="604637" custLinFactNeighborX="-15495" custLinFactNeighborY="-10537">
        <dgm:presLayoutVars>
          <dgm:bulletEnabled val="1"/>
        </dgm:presLayoutVars>
      </dgm:prSet>
      <dgm:spPr>
        <a:xfrm rot="16200000">
          <a:off x="4294537" y="926342"/>
          <a:ext cx="3571654" cy="1718969"/>
        </a:xfrm>
        <a:prstGeom prst="roundRect">
          <a:avLst/>
        </a:prstGeom>
      </dgm:spPr>
    </dgm:pt>
    <dgm:pt modelId="{4F55E9B4-664C-4274-A1C9-7D7FEE395EF0}" type="pres">
      <dgm:prSet presAssocID="{87906D4F-40E7-4F1A-AD4C-CCA7B174A2A0}" presName="sibTrans" presStyleCnt="0"/>
      <dgm:spPr/>
    </dgm:pt>
    <dgm:pt modelId="{632A4198-5AED-4D09-B244-94E22E15D13D}" type="pres">
      <dgm:prSet presAssocID="{BAFB3587-1376-4C4F-A82D-2FEA15C27E5C}" presName="node" presStyleLbl="node1" presStyleIdx="4" presStyleCnt="6" custScaleX="604637">
        <dgm:presLayoutVars>
          <dgm:bulletEnabled val="1"/>
        </dgm:presLayoutVars>
      </dgm:prSet>
      <dgm:spPr>
        <a:prstGeom prst="roundRect">
          <a:avLst/>
        </a:prstGeom>
      </dgm:spPr>
    </dgm:pt>
    <dgm:pt modelId="{1B27071F-7F4E-4499-A4B9-46DFAADEF0A3}" type="pres">
      <dgm:prSet presAssocID="{D3FD9101-D736-4264-9E43-679ED76D4F47}" presName="sibTrans" presStyleCnt="0"/>
      <dgm:spPr/>
    </dgm:pt>
    <dgm:pt modelId="{59823D60-23F0-4C03-BE13-FD3B217EC9EA}" type="pres">
      <dgm:prSet presAssocID="{41B1F45F-A0E6-4826-A7F2-F6DC2944DCEA}" presName="node" presStyleLbl="node1" presStyleIdx="5" presStyleCnt="6" custScaleX="604637" custLinFactNeighborX="1">
        <dgm:presLayoutVars>
          <dgm:bulletEnabled val="1"/>
        </dgm:presLayoutVars>
      </dgm:prSet>
      <dgm:spPr>
        <a:prstGeom prst="roundRect">
          <a:avLst/>
        </a:prstGeom>
      </dgm:spPr>
    </dgm:pt>
  </dgm:ptLst>
  <dgm:cxnLst>
    <dgm:cxn modelId="{75AD1F5C-D012-4725-800A-1D3209CE9D05}" srcId="{B0A1222F-FFC6-40D2-9933-A2DFCC113D60}" destId="{6A38D1C2-DA48-477C-A404-CC34C722E2E4}" srcOrd="0" destOrd="0" parTransId="{342001FF-7B22-4F10-BB2F-8CBABC0CABC2}" sibTransId="{A9CAD659-A4E5-4D5D-9445-8D6374A72856}"/>
    <dgm:cxn modelId="{0B046063-D2DD-4D35-AC55-E58397FC625C}" srcId="{B0A1222F-FFC6-40D2-9933-A2DFCC113D60}" destId="{0220D621-D385-495B-B97E-C1A1E472DEF4}" srcOrd="2" destOrd="0" parTransId="{BAF24426-D353-4A1D-936B-F33955872A79}" sibTransId="{0B5ACB09-BE4C-48A6-8EE9-2A023835AE9D}"/>
    <dgm:cxn modelId="{D7463378-3624-474C-BC42-EEBD02EA86E3}" type="presOf" srcId="{6A38D1C2-DA48-477C-A404-CC34C722E2E4}" destId="{371FEF1E-DC97-44C5-A3EB-D27D203A2C33}" srcOrd="0" destOrd="0" presId="urn:microsoft.com/office/officeart/2005/8/layout/hList6"/>
    <dgm:cxn modelId="{BBE2F28D-2B20-4D38-8561-0F75DF7E940C}" srcId="{B0A1222F-FFC6-40D2-9933-A2DFCC113D60}" destId="{BAFB3587-1376-4C4F-A82D-2FEA15C27E5C}" srcOrd="4" destOrd="0" parTransId="{784EFB23-B4C3-4D73-BC50-9A00CA41718E}" sibTransId="{D3FD9101-D736-4264-9E43-679ED76D4F47}"/>
    <dgm:cxn modelId="{BB40B094-EE87-4710-803D-2FDBFF676754}" type="presOf" srcId="{41B1F45F-A0E6-4826-A7F2-F6DC2944DCEA}" destId="{59823D60-23F0-4C03-BE13-FD3B217EC9EA}" srcOrd="0" destOrd="0" presId="urn:microsoft.com/office/officeart/2005/8/layout/hList6"/>
    <dgm:cxn modelId="{6C08F398-CEED-4D0B-8B47-453795AD1F12}" srcId="{B0A1222F-FFC6-40D2-9933-A2DFCC113D60}" destId="{41B1F45F-A0E6-4826-A7F2-F6DC2944DCEA}" srcOrd="5" destOrd="0" parTransId="{68A2623A-739B-4159-8D26-3BE4A70C44E5}" sibTransId="{67B05FB1-8A97-4594-A797-51B87B8CD99D}"/>
    <dgm:cxn modelId="{97A28D9E-11B0-4E72-94F6-81636B6AFF0E}" type="presOf" srcId="{0220D621-D385-495B-B97E-C1A1E472DEF4}" destId="{0DC863C4-3284-40CC-9EA3-72E33848D2FD}" srcOrd="0" destOrd="0" presId="urn:microsoft.com/office/officeart/2005/8/layout/hList6"/>
    <dgm:cxn modelId="{0804999E-3DE6-41E3-91E4-ACACACD6B32A}" type="presOf" srcId="{BAFB3587-1376-4C4F-A82D-2FEA15C27E5C}" destId="{632A4198-5AED-4D09-B244-94E22E15D13D}" srcOrd="0" destOrd="0" presId="urn:microsoft.com/office/officeart/2005/8/layout/hList6"/>
    <dgm:cxn modelId="{6504C4A1-12F3-45D8-8329-6BD8182DF44C}" type="presOf" srcId="{0771CB28-B207-468D-845D-6AF7352E40B3}" destId="{E2F5859C-771A-4614-BE5E-BA8F90B68A91}" srcOrd="0" destOrd="0" presId="urn:microsoft.com/office/officeart/2005/8/layout/hList6"/>
    <dgm:cxn modelId="{084F01C9-EDAB-481C-9C5B-0DCD29E14BC1}" type="presOf" srcId="{55E2CA4B-DC04-4B50-BFC2-368A0DC8F4D2}" destId="{5096A1B6-7851-49CE-B5A0-E01C398B0303}" srcOrd="0" destOrd="0" presId="urn:microsoft.com/office/officeart/2005/8/layout/hList6"/>
    <dgm:cxn modelId="{ED7E05F3-F8C2-4915-B74B-3DB4D309F12B}" type="presOf" srcId="{B0A1222F-FFC6-40D2-9933-A2DFCC113D60}" destId="{C862EE6D-7B03-49F8-A034-3A4613BD2311}" srcOrd="0" destOrd="0" presId="urn:microsoft.com/office/officeart/2005/8/layout/hList6"/>
    <dgm:cxn modelId="{4051A1F3-FA82-4EE3-83AF-562A72718807}" srcId="{B0A1222F-FFC6-40D2-9933-A2DFCC113D60}" destId="{0771CB28-B207-468D-845D-6AF7352E40B3}" srcOrd="1" destOrd="0" parTransId="{5338960D-71AA-45B9-8147-8F08861648A1}" sibTransId="{614A9F6A-2852-4C52-A288-CB6485551563}"/>
    <dgm:cxn modelId="{EFD898D8-F8E7-4572-9734-FE39DE5A0300}" srcId="{B0A1222F-FFC6-40D2-9933-A2DFCC113D60}" destId="{55E2CA4B-DC04-4B50-BFC2-368A0DC8F4D2}" srcOrd="3" destOrd="0" parTransId="{F2A25DE6-6676-4805-A972-2356303C68F9}" sibTransId="{87906D4F-40E7-4F1A-AD4C-CCA7B174A2A0}"/>
    <dgm:cxn modelId="{8592FC59-611D-4543-9FD1-D420669015EC}" type="presParOf" srcId="{C862EE6D-7B03-49F8-A034-3A4613BD2311}" destId="{371FEF1E-DC97-44C5-A3EB-D27D203A2C33}" srcOrd="0" destOrd="0" presId="urn:microsoft.com/office/officeart/2005/8/layout/hList6"/>
    <dgm:cxn modelId="{6D0C65E0-3B7E-4504-A65B-3CEFDBEC752B}" type="presParOf" srcId="{C862EE6D-7B03-49F8-A034-3A4613BD2311}" destId="{EF764C87-0CB6-4281-A6E0-A54355725AAD}" srcOrd="1" destOrd="0" presId="urn:microsoft.com/office/officeart/2005/8/layout/hList6"/>
    <dgm:cxn modelId="{E2264FFD-27F1-4C87-A814-2345C5383A12}" type="presParOf" srcId="{C862EE6D-7B03-49F8-A034-3A4613BD2311}" destId="{E2F5859C-771A-4614-BE5E-BA8F90B68A91}" srcOrd="2" destOrd="0" presId="urn:microsoft.com/office/officeart/2005/8/layout/hList6"/>
    <dgm:cxn modelId="{F89F4F85-BD42-46D0-9824-F0B13D3C429A}" type="presParOf" srcId="{C862EE6D-7B03-49F8-A034-3A4613BD2311}" destId="{D80590F2-C9B7-4C16-8583-FE81A5E07635}" srcOrd="3" destOrd="0" presId="urn:microsoft.com/office/officeart/2005/8/layout/hList6"/>
    <dgm:cxn modelId="{5DF9DF7B-1B5C-467E-AFBE-7F8BDC30AAEB}" type="presParOf" srcId="{C862EE6D-7B03-49F8-A034-3A4613BD2311}" destId="{0DC863C4-3284-40CC-9EA3-72E33848D2FD}" srcOrd="4" destOrd="0" presId="urn:microsoft.com/office/officeart/2005/8/layout/hList6"/>
    <dgm:cxn modelId="{21142825-D40A-463B-B2EF-E75E77FCA856}" type="presParOf" srcId="{C862EE6D-7B03-49F8-A034-3A4613BD2311}" destId="{7272221A-23D7-424E-9D9C-B016CE23DF7E}" srcOrd="5" destOrd="0" presId="urn:microsoft.com/office/officeart/2005/8/layout/hList6"/>
    <dgm:cxn modelId="{E7D274BD-9E59-4809-A90E-3A10AA61A16F}" type="presParOf" srcId="{C862EE6D-7B03-49F8-A034-3A4613BD2311}" destId="{5096A1B6-7851-49CE-B5A0-E01C398B0303}" srcOrd="6" destOrd="0" presId="urn:microsoft.com/office/officeart/2005/8/layout/hList6"/>
    <dgm:cxn modelId="{B4213F5F-FAC8-4D46-BA67-249F535B5442}" type="presParOf" srcId="{C862EE6D-7B03-49F8-A034-3A4613BD2311}" destId="{4F55E9B4-664C-4274-A1C9-7D7FEE395EF0}" srcOrd="7" destOrd="0" presId="urn:microsoft.com/office/officeart/2005/8/layout/hList6"/>
    <dgm:cxn modelId="{816F2A46-D7C4-4151-BCED-351E4490E122}" type="presParOf" srcId="{C862EE6D-7B03-49F8-A034-3A4613BD2311}" destId="{632A4198-5AED-4D09-B244-94E22E15D13D}" srcOrd="8" destOrd="0" presId="urn:microsoft.com/office/officeart/2005/8/layout/hList6"/>
    <dgm:cxn modelId="{51DBD83F-D20A-4934-B8AB-9F9082BA931D}" type="presParOf" srcId="{C862EE6D-7B03-49F8-A034-3A4613BD2311}" destId="{1B27071F-7F4E-4499-A4B9-46DFAADEF0A3}" srcOrd="9" destOrd="0" presId="urn:microsoft.com/office/officeart/2005/8/layout/hList6"/>
    <dgm:cxn modelId="{2EBD1EB3-3528-458B-87A2-E8E8C21B8D98}" type="presParOf" srcId="{C862EE6D-7B03-49F8-A034-3A4613BD2311}" destId="{59823D60-23F0-4C03-BE13-FD3B217EC9EA}" srcOrd="10" destOrd="0" presId="urn:microsoft.com/office/officeart/2005/8/layout/hList6"/>
  </dgm:cxnLst>
  <dgm:bg/>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2B9CE5-FF69-4653-8AEE-D614FD31FDCB}">
      <dsp:nvSpPr>
        <dsp:cNvPr id="0" name=""/>
        <dsp:cNvSpPr/>
      </dsp:nvSpPr>
      <dsp:spPr>
        <a:xfrm>
          <a:off x="161477" y="104604"/>
          <a:ext cx="4553711" cy="4553711"/>
        </a:xfrm>
        <a:prstGeom prst="ellipse">
          <a:avLst/>
        </a:prstGeom>
        <a:solidFill>
          <a:srgbClr val="8E93C4">
            <a:alpha val="5000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ysClr val="windowText" lastClr="000000">
                  <a:hueOff val="0"/>
                  <a:satOff val="0"/>
                  <a:lumOff val="0"/>
                  <a:alphaOff val="0"/>
                </a:sysClr>
              </a:solidFill>
              <a:latin typeface="Arial Nova" panose="020B0504020202020204" pitchFamily="34" charset="0"/>
              <a:ea typeface="+mn-ea"/>
              <a:cs typeface="Arial" panose="020B0604020202020204" pitchFamily="34" charset="0"/>
            </a:rPr>
            <a:t>Peace</a:t>
          </a:r>
        </a:p>
      </dsp:txBody>
      <dsp:txXfrm>
        <a:off x="1181860" y="1151182"/>
        <a:ext cx="1856553" cy="2460554"/>
      </dsp:txXfrm>
    </dsp:sp>
    <dsp:sp modelId="{EC0F37A4-EEAB-4A2B-A4F4-44E09A7AE279}">
      <dsp:nvSpPr>
        <dsp:cNvPr id="0" name=""/>
        <dsp:cNvSpPr/>
      </dsp:nvSpPr>
      <dsp:spPr>
        <a:xfrm>
          <a:off x="3466564" y="139349"/>
          <a:ext cx="4553711" cy="4553711"/>
        </a:xfrm>
        <a:prstGeom prst="ellipse">
          <a:avLst/>
        </a:prstGeom>
        <a:solidFill>
          <a:srgbClr val="FFCC00">
            <a:alpha val="3800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ysClr val="windowText" lastClr="000000">
                  <a:hueOff val="0"/>
                  <a:satOff val="0"/>
                  <a:lumOff val="0"/>
                  <a:alphaOff val="0"/>
                </a:sysClr>
              </a:solidFill>
              <a:latin typeface="Arial Nova" panose="020B0504020202020204" pitchFamily="34" charset="0"/>
              <a:ea typeface="+mn-ea"/>
              <a:cs typeface="Arial" panose="020B0604020202020204" pitchFamily="34" charset="0"/>
            </a:rPr>
            <a:t>Prosperity</a:t>
          </a:r>
        </a:p>
      </dsp:txBody>
      <dsp:txXfrm>
        <a:off x="5143338" y="1185927"/>
        <a:ext cx="1856553" cy="24605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1FEF1E-DC97-44C5-A3EB-D27D203A2C33}">
      <dsp:nvSpPr>
        <dsp:cNvPr id="0" name=""/>
        <dsp:cNvSpPr/>
      </dsp:nvSpPr>
      <dsp:spPr>
        <a:xfrm rot="16200000">
          <a:off x="125564" y="-125564"/>
          <a:ext cx="1564778" cy="1815908"/>
        </a:xfrm>
        <a:prstGeom prst="roundRect">
          <a:avLst/>
        </a:prstGeom>
        <a:gradFill rotWithShape="1">
          <a:gsLst>
            <a:gs pos="0">
              <a:srgbClr val="545CA3">
                <a:satMod val="103000"/>
                <a:lumMod val="102000"/>
                <a:tint val="94000"/>
              </a:srgbClr>
            </a:gs>
            <a:gs pos="50000">
              <a:srgbClr val="545CA3">
                <a:satMod val="110000"/>
                <a:lumMod val="100000"/>
                <a:shade val="100000"/>
              </a:srgbClr>
            </a:gs>
            <a:gs pos="100000">
              <a:srgbClr val="545CA3">
                <a:lumMod val="99000"/>
                <a:satMod val="120000"/>
                <a:shade val="78000"/>
              </a:srgbClr>
            </a:gs>
          </a:gsLst>
          <a:lin ang="5400000" scaled="0"/>
        </a:gradFill>
        <a:ln>
          <a:noFill/>
        </a:ln>
        <a:effectLst>
          <a:outerShdw blurRad="57150" dist="19050" dir="5400000" algn="ctr" rotWithShape="0">
            <a:srgbClr val="000000">
              <a:alpha val="63000"/>
            </a:srgbClr>
          </a:outerShdw>
        </a:effectLst>
      </dsp:spPr>
      <dsp:style>
        <a:lnRef idx="0">
          <a:schemeClr val="dk1"/>
        </a:lnRef>
        <a:fillRef idx="3">
          <a:schemeClr val="dk1"/>
        </a:fillRef>
        <a:effectRef idx="3">
          <a:schemeClr val="dk1"/>
        </a:effectRef>
        <a:fontRef idx="minor">
          <a:schemeClr val="lt1"/>
        </a:fontRef>
      </dsp:style>
      <dsp:txBody>
        <a:bodyPr spcFirstLastPara="0" vert="horz" wrap="square" lIns="36000" tIns="0" rIns="0" bIns="0" numCol="1" spcCol="1270" anchor="ctr" anchorCtr="0">
          <a:noAutofit/>
        </a:bodyPr>
        <a:lstStyle/>
        <a:p>
          <a:pPr marL="0" lvl="0" indent="0" algn="ctr" defTabSz="622300">
            <a:lnSpc>
              <a:spcPct val="90000"/>
            </a:lnSpc>
            <a:spcBef>
              <a:spcPct val="0"/>
            </a:spcBef>
            <a:spcAft>
              <a:spcPct val="35000"/>
            </a:spcAft>
            <a:buNone/>
          </a:pPr>
          <a:r>
            <a:rPr lang="en-GB" sz="1400" b="1" kern="1200" dirty="0">
              <a:solidFill>
                <a:srgbClr val="FFFFFF"/>
              </a:solidFill>
              <a:latin typeface="Arial Nova" panose="020B0504020202020204" pitchFamily="34" charset="0"/>
              <a:ea typeface="+mn-ea"/>
              <a:cs typeface="+mn-cs"/>
            </a:rPr>
            <a:t>Theme  1</a:t>
          </a:r>
        </a:p>
        <a:p>
          <a:pPr marL="0" lvl="0" indent="0" algn="ctr" defTabSz="622300">
            <a:lnSpc>
              <a:spcPct val="90000"/>
            </a:lnSpc>
            <a:spcBef>
              <a:spcPct val="0"/>
            </a:spcBef>
            <a:spcAft>
              <a:spcPct val="35000"/>
            </a:spcAft>
            <a:buNone/>
          </a:pPr>
          <a:r>
            <a:rPr lang="en-GB" sz="1400" b="1" kern="1200" dirty="0">
              <a:solidFill>
                <a:srgbClr val="FFFFFF"/>
              </a:solidFill>
              <a:latin typeface="Arial Nova" panose="020B0504020202020204" pitchFamily="34" charset="0"/>
              <a:ea typeface="+mn-ea"/>
              <a:cs typeface="+mn-cs"/>
            </a:rPr>
            <a:t>Building Peaceful and Thriving Communities</a:t>
          </a:r>
        </a:p>
        <a:p>
          <a:pPr marL="0" lvl="0" indent="0" algn="ctr" defTabSz="622300">
            <a:lnSpc>
              <a:spcPct val="90000"/>
            </a:lnSpc>
            <a:spcBef>
              <a:spcPct val="0"/>
            </a:spcBef>
            <a:spcAft>
              <a:spcPct val="35000"/>
            </a:spcAft>
            <a:buNone/>
          </a:pPr>
          <a:endParaRPr lang="en-GB" sz="1500" b="1" kern="1200" dirty="0">
            <a:solidFill>
              <a:srgbClr val="FFFFFF"/>
            </a:solidFill>
            <a:latin typeface="Arial Nova" panose="020B0504020202020204" pitchFamily="34" charset="0"/>
            <a:ea typeface="+mn-ea"/>
            <a:cs typeface="+mn-cs"/>
          </a:endParaRPr>
        </a:p>
        <a:p>
          <a:pPr marL="0" lvl="0" indent="0" algn="ctr" defTabSz="622300">
            <a:lnSpc>
              <a:spcPct val="90000"/>
            </a:lnSpc>
            <a:spcBef>
              <a:spcPct val="0"/>
            </a:spcBef>
            <a:spcAft>
              <a:spcPct val="35000"/>
            </a:spcAft>
            <a:buNone/>
          </a:pPr>
          <a:r>
            <a:rPr lang="en-GB" sz="1400" b="1" kern="1200" dirty="0">
              <a:solidFill>
                <a:srgbClr val="FFFFFF"/>
              </a:solidFill>
              <a:latin typeface="Arial Nova" panose="020B0504020202020204" pitchFamily="34" charset="0"/>
              <a:ea typeface="+mn-ea"/>
              <a:cs typeface="+mn-cs"/>
            </a:rPr>
            <a:t>€250m </a:t>
          </a:r>
        </a:p>
      </dsp:txBody>
      <dsp:txXfrm rot="5400000">
        <a:off x="76385" y="76387"/>
        <a:ext cx="1663136" cy="1412006"/>
      </dsp:txXfrm>
    </dsp:sp>
    <dsp:sp modelId="{E2F5859C-771A-4614-BE5E-BA8F90B68A91}">
      <dsp:nvSpPr>
        <dsp:cNvPr id="0" name=""/>
        <dsp:cNvSpPr/>
      </dsp:nvSpPr>
      <dsp:spPr>
        <a:xfrm rot="16200000">
          <a:off x="1952623" y="-125564"/>
          <a:ext cx="1564778" cy="1815908"/>
        </a:xfrm>
        <a:prstGeom prst="roundRect">
          <a:avLst/>
        </a:prstGeom>
        <a:gradFill rotWithShape="1">
          <a:gsLst>
            <a:gs pos="100000">
              <a:srgbClr val="FFC746"/>
            </a:gs>
            <a:gs pos="100000">
              <a:srgbClr val="545CA3">
                <a:satMod val="110000"/>
                <a:lumMod val="100000"/>
                <a:shade val="100000"/>
              </a:srgbClr>
            </a:gs>
            <a:gs pos="100000">
              <a:srgbClr val="545CA3">
                <a:lumMod val="99000"/>
                <a:satMod val="120000"/>
                <a:shade val="78000"/>
              </a:srgbClr>
            </a:gs>
          </a:gsLst>
          <a:lin ang="5400000" scaled="0"/>
        </a:gradFill>
        <a:ln>
          <a:noFill/>
        </a:ln>
        <a:effectLst>
          <a:outerShdw blurRad="57150" dist="19050" dir="5400000" algn="ctr" rotWithShape="0">
            <a:srgbClr val="000000">
              <a:alpha val="63000"/>
            </a:srgbClr>
          </a:outerShdw>
        </a:effectLst>
      </dsp:spPr>
      <dsp:style>
        <a:lnRef idx="0">
          <a:schemeClr val="dk1"/>
        </a:lnRef>
        <a:fillRef idx="3">
          <a:schemeClr val="dk1"/>
        </a:fillRef>
        <a:effectRef idx="3">
          <a:schemeClr val="dk1"/>
        </a:effectRef>
        <a:fontRef idx="minor">
          <a:schemeClr val="lt1"/>
        </a:fontRef>
      </dsp:style>
      <dsp:txBody>
        <a:bodyPr spcFirstLastPara="0" vert="horz" wrap="square" lIns="36000" tIns="0" rIns="0" bIns="0" numCol="1" spcCol="1270" anchor="ctr" anchorCtr="0">
          <a:noAutofit/>
        </a:bodyPr>
        <a:lstStyle/>
        <a:p>
          <a:pPr marL="0" lvl="0" indent="0" algn="ctr" defTabSz="622300">
            <a:lnSpc>
              <a:spcPct val="90000"/>
            </a:lnSpc>
            <a:spcBef>
              <a:spcPct val="0"/>
            </a:spcBef>
            <a:spcAft>
              <a:spcPct val="35000"/>
            </a:spcAft>
            <a:buNone/>
          </a:pPr>
          <a:r>
            <a:rPr lang="en-GB" sz="1400" b="1" kern="1200" dirty="0">
              <a:solidFill>
                <a:srgbClr val="545CA3"/>
              </a:solidFill>
              <a:latin typeface="Arial Nova" panose="020B0504020202020204" pitchFamily="34" charset="0"/>
              <a:ea typeface="+mn-ea"/>
              <a:cs typeface="+mn-cs"/>
            </a:rPr>
            <a:t>Theme 2</a:t>
          </a:r>
        </a:p>
        <a:p>
          <a:pPr marL="0" lvl="0" indent="0" algn="ctr" defTabSz="622300">
            <a:lnSpc>
              <a:spcPct val="90000"/>
            </a:lnSpc>
            <a:spcBef>
              <a:spcPct val="0"/>
            </a:spcBef>
            <a:spcAft>
              <a:spcPct val="35000"/>
            </a:spcAft>
            <a:buNone/>
          </a:pPr>
          <a:r>
            <a:rPr lang="en-GB" sz="1400" b="1" kern="1200" dirty="0">
              <a:solidFill>
                <a:srgbClr val="545CA3"/>
              </a:solidFill>
              <a:latin typeface="Arial Nova" panose="020B0504020202020204" pitchFamily="34" charset="0"/>
              <a:ea typeface="+mn-ea"/>
              <a:cs typeface="+mn-cs"/>
            </a:rPr>
            <a:t>Delivering Socio- Economic Regeneration &amp; Transformation</a:t>
          </a:r>
        </a:p>
        <a:p>
          <a:pPr marL="0" lvl="0" indent="0" algn="ctr" defTabSz="622300">
            <a:lnSpc>
              <a:spcPct val="90000"/>
            </a:lnSpc>
            <a:spcBef>
              <a:spcPct val="0"/>
            </a:spcBef>
            <a:spcAft>
              <a:spcPct val="35000"/>
            </a:spcAft>
            <a:buNone/>
          </a:pPr>
          <a:r>
            <a:rPr lang="en-GB" sz="1400" b="1" kern="1200" dirty="0">
              <a:solidFill>
                <a:srgbClr val="545CA3"/>
              </a:solidFill>
              <a:latin typeface="Arial Nova" panose="020B0504020202020204" pitchFamily="34" charset="0"/>
              <a:ea typeface="+mn-ea"/>
              <a:cs typeface="+mn-cs"/>
            </a:rPr>
            <a:t>€170m </a:t>
          </a:r>
        </a:p>
      </dsp:txBody>
      <dsp:txXfrm rot="5400000">
        <a:off x="1903444" y="76387"/>
        <a:ext cx="1663136" cy="1412006"/>
      </dsp:txXfrm>
    </dsp:sp>
    <dsp:sp modelId="{0DC863C4-3284-40CC-9EA3-72E33848D2FD}">
      <dsp:nvSpPr>
        <dsp:cNvPr id="0" name=""/>
        <dsp:cNvSpPr/>
      </dsp:nvSpPr>
      <dsp:spPr>
        <a:xfrm rot="16200000">
          <a:off x="3775341" y="-125564"/>
          <a:ext cx="1564778" cy="1815908"/>
        </a:xfrm>
        <a:prstGeom prst="roundRect">
          <a:avLst/>
        </a:prstGeom>
        <a:gradFill rotWithShape="0">
          <a:gsLst>
            <a:gs pos="100000">
              <a:srgbClr val="6A70AE">
                <a:alpha val="98000"/>
                <a:lumMod val="95000"/>
                <a:lumOff val="5000"/>
              </a:srgbClr>
            </a:gs>
            <a:gs pos="100000">
              <a:srgbClr val="FFC000">
                <a:satMod val="110000"/>
                <a:lumMod val="100000"/>
                <a:shade val="100000"/>
              </a:srgbClr>
            </a:gs>
            <a:gs pos="100000">
              <a:srgbClr val="6A70AE">
                <a:lumMod val="99000"/>
              </a:srgbClr>
            </a:gs>
          </a:gsLst>
          <a:lin ang="5400000" scaled="0"/>
        </a:gradFill>
        <a:ln>
          <a:noFill/>
        </a:ln>
        <a:effectLst>
          <a:outerShdw blurRad="57150" dist="19050" dir="5400000" algn="ctr" rotWithShape="0">
            <a:srgbClr val="000000">
              <a:alpha val="63000"/>
            </a:srgbClr>
          </a:outerShdw>
        </a:effectLst>
      </dsp:spPr>
      <dsp:style>
        <a:lnRef idx="0">
          <a:schemeClr val="accent4"/>
        </a:lnRef>
        <a:fillRef idx="3">
          <a:schemeClr val="accent4"/>
        </a:fillRef>
        <a:effectRef idx="3">
          <a:schemeClr val="accent4"/>
        </a:effectRef>
        <a:fontRef idx="minor">
          <a:schemeClr val="lt1"/>
        </a:fontRef>
      </dsp:style>
      <dsp:txBody>
        <a:bodyPr spcFirstLastPara="0" vert="horz" wrap="square" lIns="36000" tIns="0" rIns="0" bIns="0" numCol="1" spcCol="1270" anchor="ctr" anchorCtr="0">
          <a:noAutofit/>
        </a:bodyPr>
        <a:lstStyle/>
        <a:p>
          <a:pPr marL="0" lvl="0" indent="0" algn="ctr" defTabSz="622300">
            <a:lnSpc>
              <a:spcPct val="90000"/>
            </a:lnSpc>
            <a:spcBef>
              <a:spcPct val="0"/>
            </a:spcBef>
            <a:spcAft>
              <a:spcPct val="35000"/>
            </a:spcAft>
            <a:buNone/>
          </a:pPr>
          <a:r>
            <a:rPr lang="en-GB" sz="1400" b="1" kern="1200" dirty="0">
              <a:solidFill>
                <a:srgbClr val="FFFFFF"/>
              </a:solidFill>
              <a:latin typeface="Arial Nova" panose="020B0504020202020204" pitchFamily="34" charset="0"/>
              <a:ea typeface="+mn-ea"/>
              <a:cs typeface="+mn-cs"/>
            </a:rPr>
            <a:t>Theme 3 </a:t>
          </a:r>
        </a:p>
        <a:p>
          <a:pPr marL="0" lvl="0" indent="0" algn="ctr" defTabSz="622300">
            <a:lnSpc>
              <a:spcPct val="90000"/>
            </a:lnSpc>
            <a:spcBef>
              <a:spcPct val="0"/>
            </a:spcBef>
            <a:spcAft>
              <a:spcPct val="35000"/>
            </a:spcAft>
            <a:buNone/>
          </a:pPr>
          <a:r>
            <a:rPr lang="en-GB" sz="1400" b="1" kern="1200" dirty="0">
              <a:solidFill>
                <a:srgbClr val="FFFFFF"/>
              </a:solidFill>
              <a:latin typeface="Arial Nova" panose="020B0504020202020204" pitchFamily="34" charset="0"/>
              <a:ea typeface="+mn-ea"/>
              <a:cs typeface="+mn-cs"/>
            </a:rPr>
            <a:t>Empowering and Investing in Our Young People</a:t>
          </a:r>
        </a:p>
        <a:p>
          <a:pPr marL="0" lvl="0" indent="0" algn="ctr" defTabSz="622300">
            <a:lnSpc>
              <a:spcPct val="90000"/>
            </a:lnSpc>
            <a:spcBef>
              <a:spcPct val="0"/>
            </a:spcBef>
            <a:spcAft>
              <a:spcPct val="35000"/>
            </a:spcAft>
            <a:buNone/>
          </a:pPr>
          <a:endParaRPr lang="en-GB" sz="1400" kern="1200" dirty="0">
            <a:solidFill>
              <a:srgbClr val="FFFFFF"/>
            </a:solidFill>
            <a:latin typeface="Arial Nova" panose="020B0504020202020204" pitchFamily="34" charset="0"/>
            <a:ea typeface="+mn-ea"/>
            <a:cs typeface="+mn-cs"/>
          </a:endParaRPr>
        </a:p>
        <a:p>
          <a:pPr marL="0" lvl="0" indent="0" algn="ctr" defTabSz="622300">
            <a:lnSpc>
              <a:spcPct val="90000"/>
            </a:lnSpc>
            <a:spcBef>
              <a:spcPct val="0"/>
            </a:spcBef>
            <a:spcAft>
              <a:spcPct val="35000"/>
            </a:spcAft>
            <a:buNone/>
          </a:pPr>
          <a:r>
            <a:rPr lang="en-GB" sz="1400" b="1" kern="1200" dirty="0">
              <a:solidFill>
                <a:srgbClr val="FFFFFF"/>
              </a:solidFill>
              <a:latin typeface="Arial Nova" panose="020B0504020202020204" pitchFamily="34" charset="0"/>
              <a:ea typeface="+mn-ea"/>
              <a:cs typeface="+mn-cs"/>
            </a:rPr>
            <a:t>€123m </a:t>
          </a:r>
        </a:p>
      </dsp:txBody>
      <dsp:txXfrm rot="5400000">
        <a:off x="3726162" y="76387"/>
        <a:ext cx="1663136" cy="1412006"/>
      </dsp:txXfrm>
    </dsp:sp>
    <dsp:sp modelId="{5096A1B6-7851-49CE-B5A0-E01C398B0303}">
      <dsp:nvSpPr>
        <dsp:cNvPr id="0" name=""/>
        <dsp:cNvSpPr/>
      </dsp:nvSpPr>
      <dsp:spPr>
        <a:xfrm rot="16200000">
          <a:off x="5598060" y="-125564"/>
          <a:ext cx="1564778" cy="1815908"/>
        </a:xfrm>
        <a:prstGeom prst="roundRect">
          <a:avLst/>
        </a:prstGeom>
        <a:gradFill rotWithShape="0">
          <a:gsLst>
            <a:gs pos="100000">
              <a:srgbClr val="6A70AE"/>
            </a:gs>
            <a:gs pos="100000">
              <a:srgbClr val="545CA3">
                <a:lumMod val="99000"/>
                <a:satMod val="120000"/>
                <a:shade val="78000"/>
              </a:srgbClr>
            </a:gs>
          </a:gsLst>
          <a:lin ang="5400000" scaled="0"/>
        </a:gradFill>
        <a:ln>
          <a:noFill/>
        </a:ln>
        <a:effectLst>
          <a:outerShdw blurRad="57150" dist="19050" dir="5400000" algn="ctr" rotWithShape="0">
            <a:srgbClr val="000000">
              <a:alpha val="63000"/>
            </a:srgbClr>
          </a:outerShdw>
        </a:effectLst>
      </dsp:spPr>
      <dsp:style>
        <a:lnRef idx="0">
          <a:schemeClr val="dk1"/>
        </a:lnRef>
        <a:fillRef idx="3">
          <a:schemeClr val="dk1"/>
        </a:fillRef>
        <a:effectRef idx="3">
          <a:schemeClr val="dk1"/>
        </a:effectRef>
        <a:fontRef idx="minor">
          <a:schemeClr val="lt1"/>
        </a:fontRef>
      </dsp:style>
      <dsp:txBody>
        <a:bodyPr spcFirstLastPara="0" vert="horz" wrap="square" lIns="36000" tIns="0" rIns="0" bIns="0" numCol="1" spcCol="1270" anchor="t" anchorCtr="0">
          <a:noAutofit/>
        </a:bodyPr>
        <a:lstStyle/>
        <a:p>
          <a:pPr marL="0" lvl="0" indent="0" algn="ctr" defTabSz="533400">
            <a:lnSpc>
              <a:spcPct val="90000"/>
            </a:lnSpc>
            <a:spcBef>
              <a:spcPct val="0"/>
            </a:spcBef>
            <a:spcAft>
              <a:spcPct val="35000"/>
            </a:spcAft>
            <a:buNone/>
          </a:pPr>
          <a:r>
            <a:rPr lang="en-GB" sz="1400" b="1" kern="1200" dirty="0">
              <a:solidFill>
                <a:srgbClr val="FFFFFF"/>
              </a:solidFill>
              <a:latin typeface="Arial Nova" panose="020B0504020202020204" pitchFamily="34" charset="0"/>
              <a:ea typeface="+mn-ea"/>
              <a:cs typeface="+mn-cs"/>
            </a:rPr>
            <a:t>Theme 4</a:t>
          </a:r>
        </a:p>
        <a:p>
          <a:pPr marL="0" lvl="0" indent="0" algn="ctr" defTabSz="533400">
            <a:lnSpc>
              <a:spcPct val="90000"/>
            </a:lnSpc>
            <a:spcBef>
              <a:spcPct val="0"/>
            </a:spcBef>
            <a:spcAft>
              <a:spcPct val="35000"/>
            </a:spcAft>
            <a:buNone/>
          </a:pPr>
          <a:r>
            <a:rPr lang="en-GB" sz="1400" b="1" kern="1200" dirty="0">
              <a:solidFill>
                <a:srgbClr val="FFFFFF"/>
              </a:solidFill>
              <a:latin typeface="Arial Nova" panose="020B0504020202020204" pitchFamily="34" charset="0"/>
              <a:ea typeface="+mn-ea"/>
              <a:cs typeface="+mn-cs"/>
            </a:rPr>
            <a:t>Healthy and Inclusive Communities</a:t>
          </a:r>
        </a:p>
        <a:p>
          <a:pPr marL="0" lvl="0" indent="0" algn="ctr" defTabSz="533400">
            <a:lnSpc>
              <a:spcPct val="90000"/>
            </a:lnSpc>
            <a:spcBef>
              <a:spcPct val="0"/>
            </a:spcBef>
            <a:spcAft>
              <a:spcPct val="35000"/>
            </a:spcAft>
            <a:buNone/>
          </a:pPr>
          <a:endParaRPr lang="en-GB" sz="1200" b="1" kern="1200" dirty="0">
            <a:solidFill>
              <a:srgbClr val="FFFFFF"/>
            </a:solidFill>
            <a:latin typeface="Arial Nova" panose="020B0504020202020204" pitchFamily="34" charset="0"/>
            <a:ea typeface="+mn-ea"/>
            <a:cs typeface="+mn-cs"/>
          </a:endParaRPr>
        </a:p>
        <a:p>
          <a:pPr marL="0" lvl="0" indent="0" algn="ctr" defTabSz="533400">
            <a:lnSpc>
              <a:spcPct val="90000"/>
            </a:lnSpc>
            <a:spcBef>
              <a:spcPct val="0"/>
            </a:spcBef>
            <a:spcAft>
              <a:spcPct val="35000"/>
            </a:spcAft>
            <a:buNone/>
          </a:pPr>
          <a:r>
            <a:rPr lang="en-GB" sz="1200" b="1" kern="1200" dirty="0">
              <a:solidFill>
                <a:srgbClr val="FFFFFF"/>
              </a:solidFill>
              <a:latin typeface="Arial Nova" panose="020B0504020202020204" pitchFamily="34" charset="0"/>
              <a:ea typeface="+mn-ea"/>
              <a:cs typeface="+mn-cs"/>
            </a:rPr>
            <a:t>€172m </a:t>
          </a:r>
        </a:p>
        <a:p>
          <a:pPr marL="114300" lvl="1" indent="-114300" algn="l" defTabSz="622300">
            <a:lnSpc>
              <a:spcPct val="90000"/>
            </a:lnSpc>
            <a:spcBef>
              <a:spcPct val="0"/>
            </a:spcBef>
            <a:spcAft>
              <a:spcPct val="15000"/>
            </a:spcAft>
            <a:buChar char="•"/>
          </a:pPr>
          <a:endParaRPr lang="en-GB" sz="1400" kern="1200" dirty="0">
            <a:solidFill>
              <a:srgbClr val="FFFFFF"/>
            </a:solidFill>
            <a:latin typeface="Arial Nova" panose="020B0504020202020204" pitchFamily="34" charset="0"/>
            <a:ea typeface="+mn-ea"/>
            <a:cs typeface="+mn-cs"/>
          </a:endParaRPr>
        </a:p>
      </dsp:txBody>
      <dsp:txXfrm rot="5400000">
        <a:off x="5548881" y="76387"/>
        <a:ext cx="1663136" cy="1412006"/>
      </dsp:txXfrm>
    </dsp:sp>
    <dsp:sp modelId="{632A4198-5AED-4D09-B244-94E22E15D13D}">
      <dsp:nvSpPr>
        <dsp:cNvPr id="0" name=""/>
        <dsp:cNvSpPr/>
      </dsp:nvSpPr>
      <dsp:spPr>
        <a:xfrm rot="16200000">
          <a:off x="7420778" y="-125564"/>
          <a:ext cx="1564778" cy="1815908"/>
        </a:xfrm>
        <a:prstGeom prst="roundRect">
          <a:avLst/>
        </a:prstGeom>
        <a:gradFill rotWithShape="1">
          <a:gsLst>
            <a:gs pos="0">
              <a:srgbClr val="545CA3">
                <a:satMod val="103000"/>
                <a:lumMod val="102000"/>
                <a:tint val="94000"/>
              </a:srgbClr>
            </a:gs>
            <a:gs pos="50000">
              <a:srgbClr val="545CA3">
                <a:satMod val="110000"/>
                <a:lumMod val="100000"/>
                <a:shade val="100000"/>
              </a:srgbClr>
            </a:gs>
            <a:gs pos="100000">
              <a:srgbClr val="545CA3">
                <a:lumMod val="99000"/>
                <a:satMod val="120000"/>
                <a:shade val="78000"/>
              </a:srgbClr>
            </a:gs>
          </a:gsLst>
          <a:lin ang="5400000" scaled="0"/>
        </a:gradFill>
        <a:ln>
          <a:noFill/>
        </a:ln>
        <a:effectLst>
          <a:outerShdw blurRad="57150" dist="19050" dir="5400000" algn="ctr" rotWithShape="0">
            <a:srgbClr val="000000">
              <a:alpha val="63000"/>
            </a:srgbClr>
          </a:outerShdw>
        </a:effectLst>
      </dsp:spPr>
      <dsp:style>
        <a:lnRef idx="0">
          <a:schemeClr val="dk1"/>
        </a:lnRef>
        <a:fillRef idx="3">
          <a:schemeClr val="dk1"/>
        </a:fillRef>
        <a:effectRef idx="3">
          <a:schemeClr val="dk1"/>
        </a:effectRef>
        <a:fontRef idx="minor">
          <a:schemeClr val="lt1"/>
        </a:fontRef>
      </dsp:style>
      <dsp:txBody>
        <a:bodyPr spcFirstLastPara="0" vert="horz" wrap="square" lIns="36000" tIns="0" rIns="0" bIns="0" numCol="1" spcCol="1270" anchor="t" anchorCtr="0">
          <a:noAutofit/>
        </a:bodyPr>
        <a:lstStyle/>
        <a:p>
          <a:pPr marL="0" lvl="0" indent="0" algn="ctr" defTabSz="622300">
            <a:lnSpc>
              <a:spcPct val="90000"/>
            </a:lnSpc>
            <a:spcBef>
              <a:spcPct val="0"/>
            </a:spcBef>
            <a:spcAft>
              <a:spcPct val="35000"/>
            </a:spcAft>
            <a:buNone/>
          </a:pPr>
          <a:r>
            <a:rPr lang="en-GB" sz="1400" b="1" kern="1200" dirty="0">
              <a:solidFill>
                <a:srgbClr val="FFFFFF"/>
              </a:solidFill>
              <a:latin typeface="Arial Nova" panose="020B0504020202020204" pitchFamily="34" charset="0"/>
              <a:ea typeface="+mn-ea"/>
              <a:cs typeface="+mn-cs"/>
            </a:rPr>
            <a:t>Theme 5 </a:t>
          </a:r>
        </a:p>
        <a:p>
          <a:pPr marL="0" lvl="0" indent="0" algn="ctr" defTabSz="622300">
            <a:lnSpc>
              <a:spcPct val="90000"/>
            </a:lnSpc>
            <a:spcBef>
              <a:spcPct val="0"/>
            </a:spcBef>
            <a:spcAft>
              <a:spcPct val="35000"/>
            </a:spcAft>
            <a:buNone/>
          </a:pPr>
          <a:r>
            <a:rPr lang="en-GB" sz="1400" b="1" kern="1200" dirty="0">
              <a:solidFill>
                <a:srgbClr val="FFFFFF"/>
              </a:solidFill>
              <a:latin typeface="Arial Nova" panose="020B0504020202020204" pitchFamily="34" charset="0"/>
              <a:ea typeface="+mn-ea"/>
              <a:cs typeface="+mn-cs"/>
            </a:rPr>
            <a:t>Supporting a Sustainable Future</a:t>
          </a:r>
        </a:p>
        <a:p>
          <a:pPr marL="0" lvl="0" indent="0" algn="ctr" defTabSz="622300">
            <a:lnSpc>
              <a:spcPct val="90000"/>
            </a:lnSpc>
            <a:spcBef>
              <a:spcPct val="0"/>
            </a:spcBef>
            <a:spcAft>
              <a:spcPct val="35000"/>
            </a:spcAft>
            <a:buNone/>
          </a:pPr>
          <a:endParaRPr lang="en-GB" sz="1400" b="1" kern="1200" dirty="0">
            <a:solidFill>
              <a:srgbClr val="FFFFFF"/>
            </a:solidFill>
            <a:latin typeface="Arial Nova" panose="020B0504020202020204" pitchFamily="34" charset="0"/>
            <a:ea typeface="+mn-ea"/>
            <a:cs typeface="+mn-cs"/>
          </a:endParaRPr>
        </a:p>
        <a:p>
          <a:pPr marL="0" lvl="0" indent="0" algn="ctr" defTabSz="622300">
            <a:lnSpc>
              <a:spcPct val="90000"/>
            </a:lnSpc>
            <a:spcBef>
              <a:spcPct val="0"/>
            </a:spcBef>
            <a:spcAft>
              <a:spcPct val="35000"/>
            </a:spcAft>
            <a:buNone/>
          </a:pPr>
          <a:r>
            <a:rPr lang="en-GB" sz="1400" b="1" kern="1200" dirty="0">
              <a:solidFill>
                <a:srgbClr val="FFFFFF"/>
              </a:solidFill>
              <a:latin typeface="Arial Nova" panose="020B0504020202020204" pitchFamily="34" charset="0"/>
              <a:ea typeface="+mn-ea"/>
              <a:cs typeface="+mn-cs"/>
            </a:rPr>
            <a:t>€303m</a:t>
          </a:r>
        </a:p>
        <a:p>
          <a:pPr marL="114300" lvl="1" indent="-114300" algn="l" defTabSz="622300">
            <a:lnSpc>
              <a:spcPct val="90000"/>
            </a:lnSpc>
            <a:spcBef>
              <a:spcPct val="0"/>
            </a:spcBef>
            <a:spcAft>
              <a:spcPct val="15000"/>
            </a:spcAft>
            <a:buChar char="•"/>
          </a:pPr>
          <a:endParaRPr lang="en-GB" sz="1400" kern="1200" dirty="0">
            <a:solidFill>
              <a:srgbClr val="FFFFFF"/>
            </a:solidFill>
            <a:latin typeface="Arial Nova" panose="020B0504020202020204" pitchFamily="34" charset="0"/>
            <a:ea typeface="+mn-ea"/>
            <a:cs typeface="+mn-cs"/>
          </a:endParaRPr>
        </a:p>
      </dsp:txBody>
      <dsp:txXfrm rot="5400000">
        <a:off x="7371599" y="76387"/>
        <a:ext cx="1663136" cy="1412006"/>
      </dsp:txXfrm>
    </dsp:sp>
    <dsp:sp modelId="{59823D60-23F0-4C03-BE13-FD3B217EC9EA}">
      <dsp:nvSpPr>
        <dsp:cNvPr id="0" name=""/>
        <dsp:cNvSpPr/>
      </dsp:nvSpPr>
      <dsp:spPr>
        <a:xfrm rot="16200000">
          <a:off x="9243497" y="-125564"/>
          <a:ext cx="1564778" cy="1815908"/>
        </a:xfrm>
        <a:prstGeom prst="roundRect">
          <a:avLst/>
        </a:prstGeom>
        <a:gradFill rotWithShape="1">
          <a:gsLst>
            <a:gs pos="0">
              <a:srgbClr val="545CA3">
                <a:satMod val="103000"/>
                <a:lumMod val="102000"/>
                <a:tint val="94000"/>
              </a:srgbClr>
            </a:gs>
            <a:gs pos="50000">
              <a:srgbClr val="545CA3">
                <a:satMod val="110000"/>
                <a:lumMod val="100000"/>
                <a:shade val="100000"/>
              </a:srgbClr>
            </a:gs>
            <a:gs pos="100000">
              <a:srgbClr val="545CA3">
                <a:lumMod val="99000"/>
                <a:satMod val="120000"/>
                <a:shade val="78000"/>
              </a:srgbClr>
            </a:gs>
          </a:gsLst>
          <a:lin ang="5400000" scaled="0"/>
        </a:gradFill>
        <a:ln>
          <a:noFill/>
        </a:ln>
        <a:effectLst>
          <a:outerShdw blurRad="57150" dist="19050" dir="5400000" algn="ctr" rotWithShape="0">
            <a:srgbClr val="000000">
              <a:alpha val="63000"/>
            </a:srgbClr>
          </a:outerShdw>
        </a:effectLst>
      </dsp:spPr>
      <dsp:style>
        <a:lnRef idx="0">
          <a:schemeClr val="dk1"/>
        </a:lnRef>
        <a:fillRef idx="3">
          <a:schemeClr val="dk1"/>
        </a:fillRef>
        <a:effectRef idx="3">
          <a:schemeClr val="dk1"/>
        </a:effectRef>
        <a:fontRef idx="minor">
          <a:schemeClr val="lt1"/>
        </a:fontRef>
      </dsp:style>
      <dsp:txBody>
        <a:bodyPr spcFirstLastPara="0" vert="horz" wrap="square" lIns="36000" tIns="0" rIns="0" bIns="0" numCol="1" spcCol="1270" anchor="t" anchorCtr="0">
          <a:noAutofit/>
        </a:bodyPr>
        <a:lstStyle/>
        <a:p>
          <a:pPr marL="0" lvl="0" indent="0" algn="ctr" defTabSz="622300">
            <a:lnSpc>
              <a:spcPct val="90000"/>
            </a:lnSpc>
            <a:spcBef>
              <a:spcPct val="0"/>
            </a:spcBef>
            <a:spcAft>
              <a:spcPct val="35000"/>
            </a:spcAft>
            <a:buNone/>
          </a:pPr>
          <a:r>
            <a:rPr lang="en-GB" sz="1400" b="1" kern="1200" dirty="0">
              <a:solidFill>
                <a:srgbClr val="FFFFFF"/>
              </a:solidFill>
              <a:latin typeface="Arial Nova" panose="020B0504020202020204" pitchFamily="34" charset="0"/>
              <a:ea typeface="+mn-ea"/>
              <a:cs typeface="+mn-cs"/>
            </a:rPr>
            <a:t>Theme 6 </a:t>
          </a:r>
        </a:p>
        <a:p>
          <a:pPr marL="0" lvl="0" indent="0" algn="ctr" defTabSz="622300">
            <a:lnSpc>
              <a:spcPct val="90000"/>
            </a:lnSpc>
            <a:spcBef>
              <a:spcPct val="0"/>
            </a:spcBef>
            <a:spcAft>
              <a:spcPct val="35000"/>
            </a:spcAft>
            <a:buNone/>
          </a:pPr>
          <a:r>
            <a:rPr lang="en-GB" sz="1400" b="1" kern="1200" dirty="0">
              <a:solidFill>
                <a:srgbClr val="FFFFFF"/>
              </a:solidFill>
              <a:latin typeface="Arial Nova" panose="020B0504020202020204" pitchFamily="34" charset="0"/>
              <a:ea typeface="+mn-ea"/>
              <a:cs typeface="+mn-cs"/>
            </a:rPr>
            <a:t>Building and Embedding Partnership and Collaboration</a:t>
          </a:r>
        </a:p>
        <a:p>
          <a:pPr marL="0" lvl="0" indent="0" algn="ctr" defTabSz="622300">
            <a:lnSpc>
              <a:spcPct val="150000"/>
            </a:lnSpc>
            <a:spcBef>
              <a:spcPct val="0"/>
            </a:spcBef>
            <a:spcAft>
              <a:spcPct val="35000"/>
            </a:spcAft>
            <a:buNone/>
          </a:pPr>
          <a:r>
            <a:rPr lang="en-GB" sz="1400" b="1" kern="1200" dirty="0">
              <a:solidFill>
                <a:srgbClr val="FFFFFF"/>
              </a:solidFill>
              <a:latin typeface="Arial Nova" panose="020B0504020202020204" pitchFamily="34" charset="0"/>
              <a:ea typeface="+mn-ea"/>
              <a:cs typeface="+mn-cs"/>
            </a:rPr>
            <a:t>€52m </a:t>
          </a:r>
        </a:p>
        <a:p>
          <a:pPr marL="114300" lvl="1" indent="-114300" algn="l" defTabSz="622300">
            <a:lnSpc>
              <a:spcPct val="90000"/>
            </a:lnSpc>
            <a:spcBef>
              <a:spcPct val="0"/>
            </a:spcBef>
            <a:spcAft>
              <a:spcPct val="15000"/>
            </a:spcAft>
            <a:buChar char="•"/>
          </a:pPr>
          <a:endParaRPr lang="en-GB" sz="1400" kern="1200" dirty="0">
            <a:solidFill>
              <a:srgbClr val="FFFFFF"/>
            </a:solidFill>
            <a:latin typeface="Arial Nova" panose="020B0504020202020204" pitchFamily="34" charset="0"/>
            <a:ea typeface="+mn-ea"/>
            <a:cs typeface="+mn-cs"/>
          </a:endParaRPr>
        </a:p>
      </dsp:txBody>
      <dsp:txXfrm rot="5400000">
        <a:off x="9194318" y="76387"/>
        <a:ext cx="1663136" cy="14120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1FEF1E-DC97-44C5-A3EB-D27D203A2C33}">
      <dsp:nvSpPr>
        <dsp:cNvPr id="0" name=""/>
        <dsp:cNvSpPr/>
      </dsp:nvSpPr>
      <dsp:spPr>
        <a:xfrm rot="16200000">
          <a:off x="-915247" y="915247"/>
          <a:ext cx="3658038" cy="1827542"/>
        </a:xfrm>
        <a:prstGeom prst="roundRect">
          <a:avLst/>
        </a:prstGeom>
        <a:gradFill rotWithShape="1">
          <a:gsLst>
            <a:gs pos="0">
              <a:srgbClr val="545CA3">
                <a:lumMod val="110000"/>
                <a:satMod val="105000"/>
                <a:tint val="67000"/>
              </a:srgbClr>
            </a:gs>
            <a:gs pos="50000">
              <a:srgbClr val="545CA3">
                <a:lumMod val="105000"/>
                <a:satMod val="103000"/>
                <a:tint val="73000"/>
              </a:srgbClr>
            </a:gs>
            <a:gs pos="100000">
              <a:srgbClr val="545CA3">
                <a:lumMod val="105000"/>
                <a:satMod val="109000"/>
                <a:tint val="81000"/>
              </a:srgbClr>
            </a:gs>
          </a:gsLst>
          <a:lin ang="5400000" scaled="0"/>
        </a:gradFill>
        <a:ln w="6350" cap="flat" cmpd="sng" algn="ctr">
          <a:solidFill>
            <a:srgbClr val="545CA3"/>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0" tIns="0" rIns="0" bIns="0" numCol="1" spcCol="1270" anchor="t" anchorCtr="0">
          <a:noAutofit/>
        </a:bodyPr>
        <a:lstStyle/>
        <a:p>
          <a:pPr marL="0" lvl="0" indent="0" algn="l" defTabSz="577850">
            <a:lnSpc>
              <a:spcPct val="90000"/>
            </a:lnSpc>
            <a:spcBef>
              <a:spcPct val="0"/>
            </a:spcBef>
            <a:spcAft>
              <a:spcPct val="35000"/>
            </a:spcAft>
            <a:buNone/>
          </a:pPr>
          <a:r>
            <a:rPr lang="en-GB" sz="1300" b="1" kern="1200" dirty="0">
              <a:solidFill>
                <a:srgbClr val="FFFFFF"/>
              </a:solidFill>
              <a:latin typeface="Arial Nova" panose="020B0504020202020204" pitchFamily="34" charset="0"/>
              <a:ea typeface="+mn-ea"/>
              <a:cs typeface="+mn-cs"/>
            </a:rPr>
            <a:t>1.1 Co-designed Local Community Peace Action Plans</a:t>
          </a:r>
        </a:p>
        <a:p>
          <a:pPr marL="0" lvl="0" indent="0" algn="l" defTabSz="577850">
            <a:lnSpc>
              <a:spcPct val="90000"/>
            </a:lnSpc>
            <a:spcBef>
              <a:spcPct val="0"/>
            </a:spcBef>
            <a:spcAft>
              <a:spcPct val="35000"/>
            </a:spcAft>
            <a:buNone/>
          </a:pPr>
          <a:endParaRPr lang="en-GB" sz="1300" b="1" kern="1200" dirty="0">
            <a:solidFill>
              <a:srgbClr val="FFFFFF"/>
            </a:solidFill>
            <a:latin typeface="Arial Nova" panose="020B0504020202020204" pitchFamily="34" charset="0"/>
            <a:ea typeface="+mn-ea"/>
            <a:cs typeface="+mn-cs"/>
          </a:endParaRPr>
        </a:p>
        <a:p>
          <a:pPr marL="0" lvl="0" indent="0" algn="l" defTabSz="577850">
            <a:lnSpc>
              <a:spcPct val="90000"/>
            </a:lnSpc>
            <a:spcBef>
              <a:spcPct val="0"/>
            </a:spcBef>
            <a:spcAft>
              <a:spcPct val="35000"/>
            </a:spcAft>
            <a:buNone/>
          </a:pPr>
          <a:r>
            <a:rPr lang="en-GB" sz="1300" b="1" kern="1200" dirty="0">
              <a:solidFill>
                <a:srgbClr val="FFFFFF"/>
              </a:solidFill>
              <a:latin typeface="Arial Nova" panose="020B0504020202020204" pitchFamily="34" charset="0"/>
              <a:ea typeface="+mn-ea"/>
              <a:cs typeface="+mn-cs"/>
            </a:rPr>
            <a:t>1.2 Empowering Communities</a:t>
          </a:r>
        </a:p>
        <a:p>
          <a:pPr marL="0" lvl="0" indent="0" algn="l" defTabSz="577850">
            <a:lnSpc>
              <a:spcPct val="90000"/>
            </a:lnSpc>
            <a:spcBef>
              <a:spcPct val="0"/>
            </a:spcBef>
            <a:spcAft>
              <a:spcPct val="35000"/>
            </a:spcAft>
            <a:buNone/>
          </a:pPr>
          <a:endParaRPr lang="en-GB" sz="1300" b="1" kern="1200" dirty="0">
            <a:solidFill>
              <a:srgbClr val="FFFFFF"/>
            </a:solidFill>
            <a:latin typeface="Arial Nova" panose="020B0504020202020204" pitchFamily="34" charset="0"/>
            <a:ea typeface="+mn-ea"/>
            <a:cs typeface="+mn-cs"/>
          </a:endParaRPr>
        </a:p>
        <a:p>
          <a:pPr marL="0" lvl="0" indent="0" algn="l" defTabSz="577850">
            <a:lnSpc>
              <a:spcPct val="90000"/>
            </a:lnSpc>
            <a:spcBef>
              <a:spcPct val="0"/>
            </a:spcBef>
            <a:spcAft>
              <a:spcPct val="35000"/>
            </a:spcAft>
            <a:buNone/>
          </a:pPr>
          <a:r>
            <a:rPr lang="en-GB" sz="1300" b="1" kern="1200" dirty="0">
              <a:solidFill>
                <a:srgbClr val="FFFFFF"/>
              </a:solidFill>
              <a:latin typeface="Arial Nova" panose="020B0504020202020204" pitchFamily="34" charset="0"/>
              <a:ea typeface="+mn-ea"/>
              <a:cs typeface="+mn-cs"/>
            </a:rPr>
            <a:t>1.3 Building Positive Relations</a:t>
          </a:r>
        </a:p>
        <a:p>
          <a:pPr marL="0" lvl="0" indent="0" algn="l" defTabSz="577850">
            <a:lnSpc>
              <a:spcPct val="90000"/>
            </a:lnSpc>
            <a:spcBef>
              <a:spcPct val="0"/>
            </a:spcBef>
            <a:spcAft>
              <a:spcPct val="35000"/>
            </a:spcAft>
            <a:buNone/>
          </a:pPr>
          <a:endParaRPr lang="en-GB" sz="1300" b="1" kern="1200" dirty="0">
            <a:solidFill>
              <a:srgbClr val="FFFFFF"/>
            </a:solidFill>
            <a:latin typeface="Arial Nova" panose="020B0504020202020204" pitchFamily="34" charset="0"/>
            <a:ea typeface="+mn-ea"/>
            <a:cs typeface="+mn-cs"/>
          </a:endParaRPr>
        </a:p>
        <a:p>
          <a:pPr marL="0" lvl="0" indent="0" algn="l" defTabSz="577850">
            <a:lnSpc>
              <a:spcPct val="90000"/>
            </a:lnSpc>
            <a:spcBef>
              <a:spcPct val="0"/>
            </a:spcBef>
            <a:spcAft>
              <a:spcPct val="35000"/>
            </a:spcAft>
            <a:buNone/>
          </a:pPr>
          <a:r>
            <a:rPr lang="en-GB" sz="1300" b="1" kern="1200" dirty="0">
              <a:solidFill>
                <a:srgbClr val="FFFFFF"/>
              </a:solidFill>
              <a:latin typeface="Arial Nova" panose="020B0504020202020204" pitchFamily="34" charset="0"/>
              <a:ea typeface="+mn-ea"/>
              <a:cs typeface="+mn-cs"/>
            </a:rPr>
            <a:t>1.4 Reimaging Communities</a:t>
          </a:r>
        </a:p>
      </dsp:txBody>
      <dsp:txXfrm rot="5400000">
        <a:off x="89214" y="89212"/>
        <a:ext cx="1649116" cy="3479612"/>
      </dsp:txXfrm>
    </dsp:sp>
    <dsp:sp modelId="{E2F5859C-771A-4614-BE5E-BA8F90B68A91}">
      <dsp:nvSpPr>
        <dsp:cNvPr id="0" name=""/>
        <dsp:cNvSpPr/>
      </dsp:nvSpPr>
      <dsp:spPr>
        <a:xfrm rot="16200000">
          <a:off x="934968" y="915247"/>
          <a:ext cx="3658038" cy="1827542"/>
        </a:xfrm>
        <a:prstGeom prst="roundRect">
          <a:avLst/>
        </a:prstGeom>
        <a:gradFill rotWithShape="1">
          <a:gsLst>
            <a:gs pos="100000">
              <a:srgbClr val="FFDD9C"/>
            </a:gs>
            <a:gs pos="100000">
              <a:srgbClr val="545CA3">
                <a:lumMod val="105000"/>
                <a:satMod val="103000"/>
                <a:tint val="73000"/>
              </a:srgbClr>
            </a:gs>
            <a:gs pos="100000">
              <a:srgbClr val="545CA3">
                <a:lumMod val="105000"/>
                <a:satMod val="109000"/>
                <a:tint val="81000"/>
              </a:srgbClr>
            </a:gs>
          </a:gsLst>
          <a:lin ang="5400000" scaled="0"/>
        </a:gradFill>
        <a:ln w="6350" cap="flat" cmpd="sng" algn="ctr">
          <a:solidFill>
            <a:srgbClr val="545CA3"/>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0" tIns="0" rIns="0" bIns="0" numCol="1" spcCol="1270" anchor="t" anchorCtr="0">
          <a:noAutofit/>
        </a:bodyPr>
        <a:lstStyle/>
        <a:p>
          <a:pPr marL="0" lvl="0" algn="ctr" defTabSz="533400">
            <a:lnSpc>
              <a:spcPct val="90000"/>
            </a:lnSpc>
            <a:spcBef>
              <a:spcPct val="0"/>
            </a:spcBef>
            <a:spcAft>
              <a:spcPct val="35000"/>
            </a:spcAft>
            <a:buNone/>
          </a:pPr>
          <a:r>
            <a:rPr lang="en-GB" sz="1300" b="1" kern="1200" dirty="0">
              <a:solidFill>
                <a:srgbClr val="545CA3"/>
              </a:solidFill>
              <a:latin typeface="Arial Nova" panose="020B0504020202020204" pitchFamily="34" charset="0"/>
              <a:ea typeface="+mn-ea"/>
              <a:cs typeface="+mn-cs"/>
            </a:rPr>
            <a:t>2.1 Programme Area SME Development and Transition</a:t>
          </a:r>
        </a:p>
        <a:p>
          <a:pPr marL="0" lvl="0" algn="l" defTabSz="533400">
            <a:lnSpc>
              <a:spcPct val="90000"/>
            </a:lnSpc>
            <a:spcBef>
              <a:spcPct val="0"/>
            </a:spcBef>
            <a:spcAft>
              <a:spcPct val="35000"/>
            </a:spcAft>
            <a:buNone/>
          </a:pPr>
          <a:endParaRPr lang="en-GB" sz="1300" b="1" kern="1200" dirty="0">
            <a:solidFill>
              <a:sysClr val="window" lastClr="FFFFFF"/>
            </a:solidFill>
            <a:latin typeface="Arial Nova" panose="020B0504020202020204" pitchFamily="34" charset="0"/>
            <a:ea typeface="+mn-ea"/>
            <a:cs typeface="+mn-cs"/>
          </a:endParaRPr>
        </a:p>
        <a:p>
          <a:pPr marL="0" lvl="0" indent="0" algn="ctr" defTabSz="533400">
            <a:lnSpc>
              <a:spcPct val="90000"/>
            </a:lnSpc>
            <a:spcBef>
              <a:spcPct val="0"/>
            </a:spcBef>
            <a:spcAft>
              <a:spcPct val="35000"/>
            </a:spcAft>
            <a:buNone/>
          </a:pPr>
          <a:r>
            <a:rPr lang="en-GB" sz="1300" b="1" kern="1200" dirty="0">
              <a:solidFill>
                <a:srgbClr val="545CA3"/>
              </a:solidFill>
              <a:latin typeface="Arial Nova" panose="020B0504020202020204" pitchFamily="34" charset="0"/>
              <a:ea typeface="+mn-ea"/>
              <a:cs typeface="+mn-cs"/>
            </a:rPr>
            <a:t>2.2 Programme Area Innovation Challenge Fund</a:t>
          </a:r>
        </a:p>
        <a:p>
          <a:pPr marL="0" lvl="0" algn="l" defTabSz="533400">
            <a:lnSpc>
              <a:spcPct val="90000"/>
            </a:lnSpc>
            <a:spcBef>
              <a:spcPct val="0"/>
            </a:spcBef>
            <a:spcAft>
              <a:spcPct val="35000"/>
            </a:spcAft>
            <a:buNone/>
          </a:pPr>
          <a:endParaRPr lang="en-GB" sz="1300" b="1" kern="1200" dirty="0">
            <a:solidFill>
              <a:sysClr val="window" lastClr="FFFFFF"/>
            </a:solidFill>
            <a:latin typeface="Arial Nova" panose="020B0504020202020204" pitchFamily="34" charset="0"/>
            <a:ea typeface="+mn-ea"/>
            <a:cs typeface="+mn-cs"/>
          </a:endParaRPr>
        </a:p>
        <a:p>
          <a:pPr marL="0" lvl="0" indent="0" algn="ctr" defTabSz="533400">
            <a:lnSpc>
              <a:spcPct val="90000"/>
            </a:lnSpc>
            <a:spcBef>
              <a:spcPct val="0"/>
            </a:spcBef>
            <a:spcAft>
              <a:spcPct val="35000"/>
            </a:spcAft>
            <a:buNone/>
          </a:pPr>
          <a:r>
            <a:rPr lang="en-GB" sz="1300" b="1" kern="1200" dirty="0">
              <a:solidFill>
                <a:srgbClr val="545CA3"/>
              </a:solidFill>
              <a:latin typeface="Arial Nova" panose="020B0504020202020204" pitchFamily="34" charset="0"/>
              <a:ea typeface="+mn-ea"/>
              <a:cs typeface="+mn-cs"/>
            </a:rPr>
            <a:t>2.3 Programme Area Skills Programme</a:t>
          </a:r>
        </a:p>
        <a:p>
          <a:pPr marL="0" lvl="0" algn="l" defTabSz="533400">
            <a:lnSpc>
              <a:spcPct val="90000"/>
            </a:lnSpc>
            <a:spcBef>
              <a:spcPct val="0"/>
            </a:spcBef>
            <a:spcAft>
              <a:spcPct val="35000"/>
            </a:spcAft>
            <a:buNone/>
          </a:pPr>
          <a:endParaRPr lang="en-GB" sz="1300" b="1" kern="1200" dirty="0">
            <a:solidFill>
              <a:sysClr val="window" lastClr="FFFFFF"/>
            </a:solidFill>
            <a:latin typeface="Arial Nova" panose="020B0504020202020204" pitchFamily="34" charset="0"/>
            <a:ea typeface="+mn-ea"/>
            <a:cs typeface="+mn-cs"/>
          </a:endParaRPr>
        </a:p>
        <a:p>
          <a:pPr marL="0" lvl="0" indent="0" algn="ctr" defTabSz="533400">
            <a:lnSpc>
              <a:spcPct val="90000"/>
            </a:lnSpc>
            <a:spcBef>
              <a:spcPct val="0"/>
            </a:spcBef>
            <a:spcAft>
              <a:spcPct val="35000"/>
            </a:spcAft>
            <a:buNone/>
          </a:pPr>
          <a:r>
            <a:rPr lang="en-GB" sz="1300" b="1" kern="1200" dirty="0">
              <a:solidFill>
                <a:srgbClr val="545CA3"/>
              </a:solidFill>
              <a:latin typeface="Arial Nova" panose="020B0504020202020204" pitchFamily="34" charset="0"/>
              <a:ea typeface="+mn-ea"/>
              <a:cs typeface="+mn-cs"/>
            </a:rPr>
            <a:t>2.4 Smart Towns and Villages</a:t>
          </a:r>
        </a:p>
      </dsp:txBody>
      <dsp:txXfrm rot="5400000">
        <a:off x="1939429" y="89212"/>
        <a:ext cx="1649116" cy="3479612"/>
      </dsp:txXfrm>
    </dsp:sp>
    <dsp:sp modelId="{0DC863C4-3284-40CC-9EA3-72E33848D2FD}">
      <dsp:nvSpPr>
        <dsp:cNvPr id="0" name=""/>
        <dsp:cNvSpPr/>
      </dsp:nvSpPr>
      <dsp:spPr>
        <a:xfrm rot="16200000">
          <a:off x="2800798" y="915247"/>
          <a:ext cx="3658038" cy="1827542"/>
        </a:xfrm>
        <a:prstGeom prst="roundRect">
          <a:avLst/>
        </a:prstGeom>
        <a:gradFill rotWithShape="1">
          <a:gsLst>
            <a:gs pos="0">
              <a:srgbClr val="545CA3">
                <a:lumMod val="110000"/>
                <a:satMod val="105000"/>
                <a:tint val="67000"/>
              </a:srgbClr>
            </a:gs>
            <a:gs pos="50000">
              <a:srgbClr val="545CA3">
                <a:lumMod val="105000"/>
                <a:satMod val="103000"/>
                <a:tint val="73000"/>
              </a:srgbClr>
            </a:gs>
            <a:gs pos="100000">
              <a:srgbClr val="545CA3">
                <a:lumMod val="105000"/>
                <a:satMod val="109000"/>
                <a:tint val="81000"/>
              </a:srgbClr>
            </a:gs>
          </a:gsLst>
          <a:lin ang="5400000" scaled="0"/>
        </a:gradFill>
        <a:ln w="6350" cap="flat" cmpd="sng" algn="ctr">
          <a:solidFill>
            <a:srgbClr val="545CA3"/>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0" tIns="0" rIns="0" bIns="0" numCol="1" spcCol="1270" anchor="t" anchorCtr="0">
          <a:noAutofit/>
        </a:bodyPr>
        <a:lstStyle/>
        <a:p>
          <a:pPr marL="0" lvl="0" indent="0" algn="l" defTabSz="533400">
            <a:lnSpc>
              <a:spcPct val="90000"/>
            </a:lnSpc>
            <a:spcBef>
              <a:spcPct val="0"/>
            </a:spcBef>
            <a:spcAft>
              <a:spcPct val="35000"/>
            </a:spcAft>
            <a:buNone/>
          </a:pPr>
          <a:r>
            <a:rPr lang="en-GB" sz="1300" b="1" kern="1200" dirty="0">
              <a:solidFill>
                <a:sysClr val="window" lastClr="FFFFFF"/>
              </a:solidFill>
              <a:latin typeface="Arial Nova" panose="020B0504020202020204" pitchFamily="34" charset="0"/>
              <a:ea typeface="+mn-ea"/>
              <a:cs typeface="+mn-cs"/>
            </a:rPr>
            <a:t>3.1 Shared Learning Together Education Programme</a:t>
          </a:r>
        </a:p>
        <a:p>
          <a:pPr marL="0" lvl="0" indent="0" algn="l" defTabSz="533400">
            <a:lnSpc>
              <a:spcPct val="90000"/>
            </a:lnSpc>
            <a:spcBef>
              <a:spcPct val="0"/>
            </a:spcBef>
            <a:spcAft>
              <a:spcPct val="35000"/>
            </a:spcAft>
            <a:buNone/>
          </a:pPr>
          <a:endParaRPr lang="en-GB" sz="1300" b="1" kern="1200" dirty="0">
            <a:solidFill>
              <a:sysClr val="window" lastClr="FFFFFF"/>
            </a:solidFill>
            <a:latin typeface="Arial Nova" panose="020B0504020202020204" pitchFamily="34" charset="0"/>
            <a:ea typeface="+mn-ea"/>
            <a:cs typeface="+mn-cs"/>
          </a:endParaRPr>
        </a:p>
        <a:p>
          <a:pPr marL="0" lvl="0" indent="0" algn="l" defTabSz="533400">
            <a:lnSpc>
              <a:spcPct val="90000"/>
            </a:lnSpc>
            <a:spcBef>
              <a:spcPct val="0"/>
            </a:spcBef>
            <a:spcAft>
              <a:spcPct val="35000"/>
            </a:spcAft>
            <a:buNone/>
          </a:pPr>
          <a:r>
            <a:rPr lang="en-GB" sz="1300" b="1" kern="1200" dirty="0">
              <a:solidFill>
                <a:sysClr val="window" lastClr="FFFFFF"/>
              </a:solidFill>
              <a:latin typeface="Arial Nova" panose="020B0504020202020204" pitchFamily="34" charset="0"/>
              <a:ea typeface="+mn-ea"/>
              <a:cs typeface="+mn-cs"/>
            </a:rPr>
            <a:t>3.2 PEACEPLUS Youth Programme</a:t>
          </a:r>
        </a:p>
        <a:p>
          <a:pPr marL="0" lvl="0" indent="0" algn="l" defTabSz="533400">
            <a:lnSpc>
              <a:spcPct val="90000"/>
            </a:lnSpc>
            <a:spcBef>
              <a:spcPct val="0"/>
            </a:spcBef>
            <a:spcAft>
              <a:spcPct val="35000"/>
            </a:spcAft>
            <a:buNone/>
          </a:pPr>
          <a:endParaRPr lang="en-GB" sz="1300" b="1" kern="1200" dirty="0">
            <a:solidFill>
              <a:sysClr val="window" lastClr="FFFFFF"/>
            </a:solidFill>
            <a:latin typeface="Arial Nova" panose="020B0504020202020204" pitchFamily="34" charset="0"/>
            <a:ea typeface="+mn-ea"/>
            <a:cs typeface="+mn-cs"/>
          </a:endParaRPr>
        </a:p>
        <a:p>
          <a:pPr marL="0" lvl="0" indent="0" algn="l" defTabSz="533400">
            <a:lnSpc>
              <a:spcPct val="90000"/>
            </a:lnSpc>
            <a:spcBef>
              <a:spcPct val="0"/>
            </a:spcBef>
            <a:spcAft>
              <a:spcPct val="35000"/>
            </a:spcAft>
            <a:buNone/>
          </a:pPr>
          <a:r>
            <a:rPr lang="en-GB" sz="1300" b="1" kern="1200" dirty="0">
              <a:solidFill>
                <a:sysClr val="window" lastClr="FFFFFF"/>
              </a:solidFill>
              <a:latin typeface="Arial Nova" panose="020B0504020202020204" pitchFamily="34" charset="0"/>
              <a:ea typeface="+mn-ea"/>
              <a:cs typeface="+mn-cs"/>
            </a:rPr>
            <a:t>3.3 Youth Mental Health</a:t>
          </a:r>
        </a:p>
        <a:p>
          <a:pPr marL="0" lvl="0" indent="0" algn="ctr" defTabSz="533400">
            <a:lnSpc>
              <a:spcPct val="90000"/>
            </a:lnSpc>
            <a:spcBef>
              <a:spcPct val="0"/>
            </a:spcBef>
            <a:spcAft>
              <a:spcPct val="35000"/>
            </a:spcAft>
            <a:buNone/>
          </a:pPr>
          <a:endParaRPr lang="en-GB" sz="1200" b="1" kern="1200" dirty="0">
            <a:solidFill>
              <a:sysClr val="window" lastClr="FFFFFF"/>
            </a:solidFill>
            <a:latin typeface="Arial Nova" panose="020B0504020202020204" pitchFamily="34" charset="0"/>
            <a:ea typeface="+mn-ea"/>
            <a:cs typeface="+mn-cs"/>
          </a:endParaRPr>
        </a:p>
        <a:p>
          <a:pPr marL="0" lvl="0" indent="0" algn="ctr" defTabSz="533400">
            <a:lnSpc>
              <a:spcPct val="90000"/>
            </a:lnSpc>
            <a:spcBef>
              <a:spcPct val="0"/>
            </a:spcBef>
            <a:spcAft>
              <a:spcPct val="35000"/>
            </a:spcAft>
            <a:buNone/>
          </a:pPr>
          <a:endParaRPr lang="en-GB" sz="1200" b="1" kern="1200" dirty="0">
            <a:solidFill>
              <a:sysClr val="window" lastClr="FFFFFF"/>
            </a:solidFill>
            <a:latin typeface="Arial Nova" panose="020B0504020202020204" pitchFamily="34" charset="0"/>
            <a:ea typeface="+mn-ea"/>
            <a:cs typeface="+mn-cs"/>
          </a:endParaRPr>
        </a:p>
      </dsp:txBody>
      <dsp:txXfrm rot="5400000">
        <a:off x="3805259" y="89212"/>
        <a:ext cx="1649116" cy="3479612"/>
      </dsp:txXfrm>
    </dsp:sp>
    <dsp:sp modelId="{5096A1B6-7851-49CE-B5A0-E01C398B0303}">
      <dsp:nvSpPr>
        <dsp:cNvPr id="0" name=""/>
        <dsp:cNvSpPr/>
      </dsp:nvSpPr>
      <dsp:spPr>
        <a:xfrm rot="16200000">
          <a:off x="4631879" y="915247"/>
          <a:ext cx="3658038" cy="1827542"/>
        </a:xfrm>
        <a:prstGeom prst="roundRect">
          <a:avLst/>
        </a:prstGeom>
        <a:gradFill flip="none" rotWithShape="1">
          <a:gsLst>
            <a:gs pos="100000">
              <a:srgbClr val="ABAECE"/>
            </a:gs>
            <a:gs pos="100000">
              <a:srgbClr val="ABAECE"/>
            </a:gs>
            <a:gs pos="100000">
              <a:srgbClr val="FFC000">
                <a:lumMod val="105000"/>
                <a:satMod val="109000"/>
                <a:tint val="81000"/>
              </a:srgbClr>
            </a:gs>
          </a:gsLst>
          <a:lin ang="5400000" scaled="0"/>
          <a:tileRect/>
        </a:gradFill>
        <a:ln w="6350" cap="flat" cmpd="sng" algn="ctr">
          <a:solidFill>
            <a:srgbClr val="ABAECE"/>
          </a:solidFill>
          <a:prstDash val="solid"/>
          <a:miter lim="800000"/>
        </a:ln>
        <a:effectLst/>
      </dsp:spPr>
      <dsp:style>
        <a:lnRef idx="1">
          <a:schemeClr val="accent4"/>
        </a:lnRef>
        <a:fillRef idx="2">
          <a:schemeClr val="accent4"/>
        </a:fillRef>
        <a:effectRef idx="1">
          <a:schemeClr val="accent4"/>
        </a:effectRef>
        <a:fontRef idx="minor">
          <a:schemeClr val="dk1"/>
        </a:fontRef>
      </dsp:style>
      <dsp:txBody>
        <a:bodyPr spcFirstLastPara="0" vert="horz" wrap="square" lIns="0" tIns="0" rIns="0" bIns="0" numCol="1" spcCol="1270" anchor="t" anchorCtr="0">
          <a:noAutofit/>
        </a:bodyPr>
        <a:lstStyle/>
        <a:p>
          <a:pPr marL="0" lvl="0" indent="0" algn="l" defTabSz="533400">
            <a:lnSpc>
              <a:spcPct val="90000"/>
            </a:lnSpc>
            <a:spcBef>
              <a:spcPct val="0"/>
            </a:spcBef>
            <a:spcAft>
              <a:spcPct val="35000"/>
            </a:spcAft>
            <a:buNone/>
          </a:pPr>
          <a:r>
            <a:rPr lang="en-GB" sz="1300" b="1" kern="1200" dirty="0">
              <a:solidFill>
                <a:sysClr val="window" lastClr="FFFFFF"/>
              </a:solidFill>
              <a:latin typeface="Arial Nova" panose="020B0504020202020204" pitchFamily="34" charset="0"/>
              <a:ea typeface="+mn-ea"/>
              <a:cs typeface="+mn-cs"/>
            </a:rPr>
            <a:t>4.1 Collaborative Health and Social Care</a:t>
          </a:r>
        </a:p>
        <a:p>
          <a:pPr marL="0" lvl="0" indent="0" algn="l" defTabSz="533400">
            <a:lnSpc>
              <a:spcPct val="90000"/>
            </a:lnSpc>
            <a:spcBef>
              <a:spcPct val="0"/>
            </a:spcBef>
            <a:spcAft>
              <a:spcPct val="35000"/>
            </a:spcAft>
            <a:buNone/>
          </a:pPr>
          <a:endParaRPr lang="en-GB" sz="1300" b="1" kern="1200" dirty="0">
            <a:solidFill>
              <a:srgbClr val="545CA3"/>
            </a:solidFill>
            <a:latin typeface="Arial Nova" panose="020B0504020202020204" pitchFamily="34" charset="0"/>
            <a:ea typeface="+mn-ea"/>
            <a:cs typeface="+mn-cs"/>
          </a:endParaRPr>
        </a:p>
        <a:p>
          <a:pPr marL="0" lvl="0" indent="0" algn="l" defTabSz="533400">
            <a:lnSpc>
              <a:spcPct val="90000"/>
            </a:lnSpc>
            <a:spcBef>
              <a:spcPct val="0"/>
            </a:spcBef>
            <a:spcAft>
              <a:spcPct val="35000"/>
            </a:spcAft>
            <a:buNone/>
          </a:pPr>
          <a:r>
            <a:rPr lang="en-GB" sz="1300" b="1" kern="1200" dirty="0">
              <a:solidFill>
                <a:sysClr val="window" lastClr="FFFFFF"/>
              </a:solidFill>
              <a:latin typeface="Arial Nova" panose="020B0504020202020204" pitchFamily="34" charset="0"/>
              <a:ea typeface="+mn-ea"/>
              <a:cs typeface="+mn-cs"/>
            </a:rPr>
            <a:t>4.2 Rural Regeneration and Social Inclusion</a:t>
          </a:r>
        </a:p>
        <a:p>
          <a:pPr marL="0" lvl="0" indent="0" algn="l" defTabSz="533400">
            <a:lnSpc>
              <a:spcPct val="90000"/>
            </a:lnSpc>
            <a:spcBef>
              <a:spcPct val="0"/>
            </a:spcBef>
            <a:spcAft>
              <a:spcPct val="35000"/>
            </a:spcAft>
            <a:buNone/>
          </a:pPr>
          <a:endParaRPr lang="en-GB" sz="1300" b="1" kern="1200" dirty="0">
            <a:solidFill>
              <a:srgbClr val="545CA3"/>
            </a:solidFill>
            <a:latin typeface="Arial Nova" panose="020B0504020202020204" pitchFamily="34" charset="0"/>
            <a:ea typeface="+mn-ea"/>
            <a:cs typeface="+mn-cs"/>
          </a:endParaRPr>
        </a:p>
        <a:p>
          <a:pPr marL="0" lvl="0" indent="0" algn="l" defTabSz="533400">
            <a:lnSpc>
              <a:spcPct val="90000"/>
            </a:lnSpc>
            <a:spcBef>
              <a:spcPct val="0"/>
            </a:spcBef>
            <a:spcAft>
              <a:spcPct val="35000"/>
            </a:spcAft>
            <a:buNone/>
          </a:pPr>
          <a:r>
            <a:rPr lang="en-GB" sz="1300" b="1" kern="1200" dirty="0">
              <a:solidFill>
                <a:sysClr val="window" lastClr="FFFFFF"/>
              </a:solidFill>
              <a:latin typeface="Arial Nova" panose="020B0504020202020204" pitchFamily="34" charset="0"/>
              <a:ea typeface="+mn-ea"/>
              <a:cs typeface="+mn-cs"/>
            </a:rPr>
            <a:t>4.3 Victims and Survivors</a:t>
          </a:r>
        </a:p>
      </dsp:txBody>
      <dsp:txXfrm rot="5400000">
        <a:off x="5636340" y="89212"/>
        <a:ext cx="1649116" cy="3479612"/>
      </dsp:txXfrm>
    </dsp:sp>
    <dsp:sp modelId="{632A4198-5AED-4D09-B244-94E22E15D13D}">
      <dsp:nvSpPr>
        <dsp:cNvPr id="0" name=""/>
        <dsp:cNvSpPr/>
      </dsp:nvSpPr>
      <dsp:spPr>
        <a:xfrm rot="16200000">
          <a:off x="6485603" y="915247"/>
          <a:ext cx="3658038" cy="1827542"/>
        </a:xfrm>
        <a:prstGeom prst="roundRect">
          <a:avLst/>
        </a:prstGeom>
        <a:gradFill rotWithShape="1">
          <a:gsLst>
            <a:gs pos="0">
              <a:srgbClr val="545CA3">
                <a:lumMod val="110000"/>
                <a:satMod val="105000"/>
                <a:tint val="67000"/>
              </a:srgbClr>
            </a:gs>
            <a:gs pos="4000">
              <a:srgbClr val="545CA3">
                <a:lumMod val="105000"/>
                <a:satMod val="103000"/>
                <a:tint val="73000"/>
              </a:srgbClr>
            </a:gs>
            <a:gs pos="0">
              <a:srgbClr val="9094C1"/>
            </a:gs>
            <a:gs pos="100000">
              <a:srgbClr val="545CA3">
                <a:lumMod val="105000"/>
                <a:satMod val="103000"/>
                <a:tint val="73000"/>
              </a:srgbClr>
            </a:gs>
            <a:gs pos="4000">
              <a:srgbClr val="545CA3">
                <a:lumMod val="105000"/>
                <a:satMod val="109000"/>
                <a:tint val="81000"/>
              </a:srgbClr>
            </a:gs>
          </a:gsLst>
          <a:lin ang="5400000" scaled="0"/>
        </a:gradFill>
        <a:ln w="6350" cap="flat" cmpd="sng" algn="ctr">
          <a:solidFill>
            <a:srgbClr val="545CA3"/>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0" tIns="0" rIns="0" bIns="0" numCol="1" spcCol="1270" anchor="t" anchorCtr="0">
          <a:noAutofit/>
        </a:bodyPr>
        <a:lstStyle/>
        <a:p>
          <a:pPr marL="0" lvl="0" indent="0" algn="l" defTabSz="533400">
            <a:lnSpc>
              <a:spcPct val="100000"/>
            </a:lnSpc>
            <a:spcBef>
              <a:spcPct val="0"/>
            </a:spcBef>
            <a:spcAft>
              <a:spcPts val="1000"/>
            </a:spcAft>
            <a:buNone/>
          </a:pPr>
          <a:r>
            <a:rPr lang="en-GB" sz="1300" b="1" kern="1200" dirty="0">
              <a:solidFill>
                <a:sysClr val="window" lastClr="FFFFFF"/>
              </a:solidFill>
              <a:latin typeface="Arial Nova" panose="020B0504020202020204" pitchFamily="34" charset="0"/>
              <a:ea typeface="+mn-ea"/>
              <a:cs typeface="+mn-cs"/>
            </a:rPr>
            <a:t>5.1 Biodiversity, Nature Recovery and Resilience</a:t>
          </a:r>
        </a:p>
        <a:p>
          <a:pPr marL="0" lvl="0" indent="0" algn="l" defTabSz="533400">
            <a:lnSpc>
              <a:spcPct val="100000"/>
            </a:lnSpc>
            <a:spcBef>
              <a:spcPct val="0"/>
            </a:spcBef>
            <a:spcAft>
              <a:spcPts val="1000"/>
            </a:spcAft>
            <a:buNone/>
          </a:pPr>
          <a:r>
            <a:rPr lang="en-GB" sz="1300" b="1" kern="1200" dirty="0">
              <a:solidFill>
                <a:sysClr val="window" lastClr="FFFFFF"/>
              </a:solidFill>
              <a:latin typeface="Arial Nova" panose="020B0504020202020204" pitchFamily="34" charset="0"/>
              <a:ea typeface="+mn-ea"/>
              <a:cs typeface="+mn-cs"/>
            </a:rPr>
            <a:t>5.2Marine and Coastal Management</a:t>
          </a:r>
        </a:p>
        <a:p>
          <a:pPr marL="0" lvl="0" indent="0" algn="l" defTabSz="533400">
            <a:lnSpc>
              <a:spcPct val="100000"/>
            </a:lnSpc>
            <a:spcBef>
              <a:spcPct val="0"/>
            </a:spcBef>
            <a:spcAft>
              <a:spcPts val="1000"/>
            </a:spcAft>
            <a:buNone/>
          </a:pPr>
          <a:r>
            <a:rPr lang="en-GB" sz="1300" b="1" kern="1200" dirty="0">
              <a:solidFill>
                <a:sysClr val="window" lastClr="FFFFFF"/>
              </a:solidFill>
              <a:latin typeface="Arial Nova" panose="020B0504020202020204" pitchFamily="34" charset="0"/>
              <a:ea typeface="+mn-ea"/>
              <a:cs typeface="+mn-cs"/>
            </a:rPr>
            <a:t>5.3 Water Quality and Catchment Management</a:t>
          </a:r>
        </a:p>
        <a:p>
          <a:pPr marL="0" lvl="0" indent="0" algn="l" defTabSz="533400">
            <a:lnSpc>
              <a:spcPct val="100000"/>
            </a:lnSpc>
            <a:spcBef>
              <a:spcPct val="0"/>
            </a:spcBef>
            <a:spcAft>
              <a:spcPts val="1000"/>
            </a:spcAft>
            <a:buNone/>
          </a:pPr>
          <a:r>
            <a:rPr lang="en-GB" sz="1300" b="1" kern="1200" dirty="0">
              <a:solidFill>
                <a:sysClr val="window" lastClr="FFFFFF"/>
              </a:solidFill>
              <a:latin typeface="Arial Nova" panose="020B0504020202020204" pitchFamily="34" charset="0"/>
              <a:ea typeface="+mn-ea"/>
              <a:cs typeface="+mn-cs"/>
            </a:rPr>
            <a:t>5.4 Water Quality Improvement Programme</a:t>
          </a:r>
        </a:p>
        <a:p>
          <a:pPr marL="0" lvl="0" indent="0" algn="l" defTabSz="533400">
            <a:lnSpc>
              <a:spcPct val="100000"/>
            </a:lnSpc>
            <a:spcBef>
              <a:spcPct val="0"/>
            </a:spcBef>
            <a:spcAft>
              <a:spcPts val="1000"/>
            </a:spcAft>
            <a:buNone/>
          </a:pPr>
          <a:r>
            <a:rPr lang="en-GB" sz="1300" b="1" kern="1200" dirty="0">
              <a:solidFill>
                <a:sysClr val="window" lastClr="FFFFFF"/>
              </a:solidFill>
              <a:latin typeface="Arial Nova" panose="020B0504020202020204" pitchFamily="34" charset="0"/>
              <a:ea typeface="+mn-ea"/>
              <a:cs typeface="+mn-cs"/>
            </a:rPr>
            <a:t>5.5 Geothermal</a:t>
          </a:r>
        </a:p>
        <a:p>
          <a:pPr marL="0" lvl="0" indent="0" algn="l" defTabSz="533400">
            <a:lnSpc>
              <a:spcPct val="100000"/>
            </a:lnSpc>
            <a:spcBef>
              <a:spcPct val="0"/>
            </a:spcBef>
            <a:spcAft>
              <a:spcPts val="1000"/>
            </a:spcAft>
            <a:buNone/>
          </a:pPr>
          <a:r>
            <a:rPr lang="en-GB" sz="1300" b="1" kern="1200" dirty="0">
              <a:solidFill>
                <a:sysClr val="window" lastClr="FFFFFF"/>
              </a:solidFill>
              <a:latin typeface="Arial Nova" panose="020B0504020202020204" pitchFamily="34" charset="0"/>
              <a:ea typeface="+mn-ea"/>
              <a:cs typeface="+mn-cs"/>
            </a:rPr>
            <a:t>5.6 Transport</a:t>
          </a:r>
        </a:p>
      </dsp:txBody>
      <dsp:txXfrm rot="5400000">
        <a:off x="7490064" y="89212"/>
        <a:ext cx="1649116" cy="3479612"/>
      </dsp:txXfrm>
    </dsp:sp>
    <dsp:sp modelId="{59823D60-23F0-4C03-BE13-FD3B217EC9EA}">
      <dsp:nvSpPr>
        <dsp:cNvPr id="0" name=""/>
        <dsp:cNvSpPr/>
      </dsp:nvSpPr>
      <dsp:spPr>
        <a:xfrm rot="16200000">
          <a:off x="8335816" y="915247"/>
          <a:ext cx="3658038" cy="1827542"/>
        </a:xfrm>
        <a:prstGeom prst="roundRect">
          <a:avLst/>
        </a:prstGeom>
        <a:gradFill rotWithShape="1">
          <a:gsLst>
            <a:gs pos="100000">
              <a:srgbClr val="545CA3">
                <a:lumMod val="110000"/>
                <a:satMod val="105000"/>
                <a:tint val="67000"/>
              </a:srgbClr>
            </a:gs>
            <a:gs pos="100000">
              <a:srgbClr val="9295C2"/>
            </a:gs>
            <a:gs pos="100000">
              <a:srgbClr val="9699C3"/>
            </a:gs>
            <a:gs pos="100000">
              <a:srgbClr val="545CA3">
                <a:lumMod val="105000"/>
                <a:satMod val="109000"/>
                <a:tint val="81000"/>
              </a:srgbClr>
            </a:gs>
          </a:gsLst>
          <a:lin ang="5400000" scaled="0"/>
        </a:gradFill>
        <a:ln w="6350" cap="flat" cmpd="sng" algn="ctr">
          <a:solidFill>
            <a:srgbClr val="545CA3"/>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82550" tIns="0" rIns="82550" bIns="0" numCol="1" spcCol="1270" anchor="t" anchorCtr="0">
          <a:noAutofit/>
        </a:bodyPr>
        <a:lstStyle/>
        <a:p>
          <a:pPr marL="0" lvl="0" indent="0" algn="l" defTabSz="533400">
            <a:lnSpc>
              <a:spcPct val="90000"/>
            </a:lnSpc>
            <a:spcBef>
              <a:spcPct val="0"/>
            </a:spcBef>
            <a:spcAft>
              <a:spcPct val="35000"/>
            </a:spcAft>
            <a:buNone/>
          </a:pPr>
          <a:r>
            <a:rPr lang="en-GB" sz="1300" b="1" kern="1200" dirty="0">
              <a:solidFill>
                <a:sysClr val="window" lastClr="FFFFFF"/>
              </a:solidFill>
              <a:latin typeface="Arial Nova" panose="020B0504020202020204" pitchFamily="34" charset="0"/>
              <a:ea typeface="+mn-ea"/>
              <a:cs typeface="+mn-cs"/>
            </a:rPr>
            <a:t>6.1 Strategic Planning</a:t>
          </a:r>
        </a:p>
        <a:p>
          <a:pPr marL="0" lvl="0" indent="0" algn="l" defTabSz="533400">
            <a:lnSpc>
              <a:spcPct val="90000"/>
            </a:lnSpc>
            <a:spcBef>
              <a:spcPct val="0"/>
            </a:spcBef>
            <a:spcAft>
              <a:spcPct val="35000"/>
            </a:spcAft>
            <a:buNone/>
          </a:pPr>
          <a:endParaRPr lang="en-GB" sz="1300" b="1" kern="1200" dirty="0">
            <a:solidFill>
              <a:sysClr val="window" lastClr="FFFFFF"/>
            </a:solidFill>
            <a:latin typeface="Arial Nova" panose="020B0504020202020204" pitchFamily="34" charset="0"/>
            <a:ea typeface="+mn-ea"/>
            <a:cs typeface="+mn-cs"/>
          </a:endParaRPr>
        </a:p>
        <a:p>
          <a:pPr marL="0" lvl="0" indent="0" algn="l" defTabSz="533400">
            <a:lnSpc>
              <a:spcPct val="90000"/>
            </a:lnSpc>
            <a:spcBef>
              <a:spcPct val="0"/>
            </a:spcBef>
            <a:spcAft>
              <a:spcPct val="35000"/>
            </a:spcAft>
            <a:buNone/>
          </a:pPr>
          <a:r>
            <a:rPr lang="en-GB" sz="1300" b="1" kern="1200" dirty="0">
              <a:solidFill>
                <a:sysClr val="window" lastClr="FFFFFF"/>
              </a:solidFill>
              <a:latin typeface="Arial Nova" panose="020B0504020202020204" pitchFamily="34" charset="0"/>
              <a:ea typeface="+mn-ea"/>
              <a:cs typeface="+mn-cs"/>
            </a:rPr>
            <a:t>6.2 Maintaining and Forging Relationships between Citizens</a:t>
          </a:r>
        </a:p>
      </dsp:txBody>
      <dsp:txXfrm rot="5400000">
        <a:off x="9340277" y="89212"/>
        <a:ext cx="1649116" cy="3479612"/>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A87775-D7BF-49CB-A05E-D6DE3E2D4EF8}" type="datetimeFigureOut">
              <a:rPr lang="en-GB" smtClean="0"/>
              <a:t>21/03/2023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C8F983-1A1C-460C-AF94-9F6C77E76E55}" type="slidenum">
              <a:rPr lang="en-GB" smtClean="0"/>
              <a:t>‹#›</a:t>
            </a:fld>
            <a:endParaRPr lang="en-GB"/>
          </a:p>
        </p:txBody>
      </p:sp>
    </p:spTree>
    <p:extLst>
      <p:ext uri="{BB962C8B-B14F-4D97-AF65-F5344CB8AC3E}">
        <p14:creationId xmlns:p14="http://schemas.microsoft.com/office/powerpoint/2010/main" val="5832512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FC8F983-1A1C-460C-AF94-9F6C77E76E55}" type="slidenum">
              <a:rPr lang="en-GB" smtClean="0"/>
              <a:t>1</a:t>
            </a:fld>
            <a:endParaRPr lang="en-GB"/>
          </a:p>
        </p:txBody>
      </p:sp>
    </p:spTree>
    <p:extLst>
      <p:ext uri="{BB962C8B-B14F-4D97-AF65-F5344CB8AC3E}">
        <p14:creationId xmlns:p14="http://schemas.microsoft.com/office/powerpoint/2010/main" val="32114733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29932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endParaRPr lang="en-GB" b="1"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BAE4E8-1ADA-4A40-959A-2F69D254896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69354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BAE4E8-1ADA-4A40-959A-2F69D254896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23819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BAE4E8-1ADA-4A40-959A-2F69D254896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98691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BAE4E8-1ADA-4A40-959A-2F69D254896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1173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BAE4E8-1ADA-4A40-959A-2F69D254896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17628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City Deals £800m</a:t>
            </a:r>
            <a:r>
              <a:rPr lang="en-GB" baseline="0" dirty="0"/>
              <a:t> in innovation and digital projects</a:t>
            </a: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BAE4E8-1ADA-4A40-959A-2F69D254896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69954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BAE4E8-1ADA-4A40-959A-2F69D254896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49764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endParaRPr lang="en-US" sz="1000" b="0" dirty="0">
              <a:effectLst/>
              <a:latin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BAE4E8-1ADA-4A40-959A-2F69D254896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97205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GB" sz="2400" b="1"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BAE4E8-1ADA-4A40-959A-2F69D254896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4239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**HOLDING SLIDE - AGENDA**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Good morning and thank you for joining us today.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We are delighted to welcome you to our thirteenth pre-application workshop for the PEACEPLUS Programme – Area 2.2 Innovation Challenge Fund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Similar support will continue be offered for the other areas of the Programme in the following weeks and months. Keep a look at our website and social channels for all updates.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Before we get into the main content of today’s workshops, I’ll take you briefly take you through the agenda…..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Then I will move onto providing an overview of Area 2.2, the Innovation Challenge Fund Programme.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Fiona Rooney will take you through the steps in building a strong proposal, and provide some broad parameters as to how things might roll out over the next six months.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There will also be an opportunity to ask questions at the end of the presentations and todays session, so please keep hold of your questions until the Q&amp;A section. All answers will be added to the FAQs on our website.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50396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70287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08901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75900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05208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00000"/>
              </a:lnSpc>
              <a:spcBef>
                <a:spcPts val="450"/>
              </a:spcBef>
              <a:spcAft>
                <a:spcPts val="1200"/>
              </a:spcAft>
              <a:buClrTx/>
              <a:buSzTx/>
              <a:buFont typeface="+mj-lt"/>
              <a:buAutoNum type="arabicPeriod"/>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Action 1:</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Research, development and innovation projects: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High-level cross-border research development and innovation projects, capable of demonstrating commerciality, which will contribute to Programme Area growth sectors including Life and Health Sciences; Renewable / Bio Energy; Advanced Manufacturing; Agri-food; Cyber Security; and Artificial Intelligence;</a:t>
            </a:r>
          </a:p>
          <a:p>
            <a:pPr marL="342900" marR="0" lvl="0" indent="-342900" algn="l" defTabSz="914400" rtl="0" eaLnBrk="1" fontAlgn="auto" latinLnBrk="0" hangingPunct="1">
              <a:lnSpc>
                <a:spcPct val="100000"/>
              </a:lnSpc>
              <a:spcBef>
                <a:spcPts val="450"/>
              </a:spcBef>
              <a:spcAft>
                <a:spcPts val="1200"/>
              </a:spcAft>
              <a:buClrTx/>
              <a:buSzTx/>
              <a:buFont typeface="+mj-lt"/>
              <a:buAutoNum type="arabicPeriod"/>
              <a:tabLst/>
              <a:defRPr/>
            </a:pPr>
            <a:endParaRPr kumimoji="0" lang="en-GB"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914400" rtl="0" eaLnBrk="1" fontAlgn="auto" latinLnBrk="0" hangingPunct="1">
              <a:lnSpc>
                <a:spcPct val="100000"/>
              </a:lnSpc>
              <a:spcBef>
                <a:spcPts val="0"/>
              </a:spcBef>
              <a:spcAft>
                <a:spcPts val="600"/>
              </a:spcAft>
              <a:buClrTx/>
              <a:buSzTx/>
              <a:buFont typeface="+mj-lt"/>
              <a:buAutoNum type="arabicPeriod"/>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Action 2: </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Advanced technologies applications: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Initiatives that support the application of advanced technologies across other sectoral areas; including the development of technology hubs, which assist enterprises of all scales to develop new products and or processes.  </a:t>
            </a:r>
            <a:endParaRPr kumimoji="0" lang="en-GB"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44201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16374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39213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30619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14438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549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40254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81167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23730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70035" marR="0" lvl="1" indent="0" algn="l" defTabSz="9400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Arial Nova" panose="020B0604020202020204" pitchFamily="34" charset="0"/>
                <a:ea typeface="+mn-ea"/>
                <a:cs typeface="Arial"/>
              </a:rPr>
              <a:t>Pre-development support includes:</a:t>
            </a:r>
            <a:endParaRPr kumimoji="0" lang="en-US" sz="1400" b="0" i="0" u="none" strike="noStrike" kern="1200" cap="none" spc="0" normalizeH="0" baseline="0" noProof="0" dirty="0">
              <a:ln>
                <a:noFill/>
              </a:ln>
              <a:solidFill>
                <a:srgbClr val="1F497D"/>
              </a:solidFill>
              <a:effectLst/>
              <a:uLnTx/>
              <a:uFillTx/>
              <a:latin typeface="Calibri"/>
              <a:ea typeface="+mn-ea"/>
              <a:cs typeface="+mn-cs"/>
            </a:endParaRPr>
          </a:p>
          <a:p>
            <a:pPr marL="763808" marR="0" lvl="1" indent="-293772" algn="l" defTabSz="940070" rtl="0" eaLnBrk="1" fontAlgn="auto" latinLnBrk="0" hangingPunct="1">
              <a:lnSpc>
                <a:spcPct val="100000"/>
              </a:lnSpc>
              <a:spcBef>
                <a:spcPts val="0"/>
              </a:spcBef>
              <a:spcAft>
                <a:spcPts val="0"/>
              </a:spcAft>
              <a:buClrTx/>
              <a:buSzTx/>
              <a:buFont typeface="Wingdings" pitchFamily="2" charset="2"/>
              <a:buChar char="Ø"/>
              <a:tabLst/>
              <a:defRPr/>
            </a:pPr>
            <a:r>
              <a:rPr kumimoji="0" lang="en-US" sz="1400" b="0" i="0" u="none" strike="noStrike" kern="1200" cap="none" spc="0" normalizeH="0" baseline="0" noProof="0" dirty="0">
                <a:ln>
                  <a:noFill/>
                </a:ln>
                <a:solidFill>
                  <a:srgbClr val="1F497D"/>
                </a:solidFill>
                <a:effectLst/>
                <a:uLnTx/>
                <a:uFillTx/>
                <a:latin typeface="Calibri"/>
                <a:ea typeface="+mn-ea"/>
                <a:cs typeface="+mn-cs"/>
              </a:rPr>
              <a:t>This is the chance to tell us about your idea and receive feedback;</a:t>
            </a:r>
          </a:p>
          <a:p>
            <a:pPr marL="763808" marR="0" lvl="1" indent="-293772" algn="l" defTabSz="940070" rtl="0" eaLnBrk="1" fontAlgn="auto" latinLnBrk="0" hangingPunct="1">
              <a:lnSpc>
                <a:spcPct val="100000"/>
              </a:lnSpc>
              <a:spcBef>
                <a:spcPts val="0"/>
              </a:spcBef>
              <a:spcAft>
                <a:spcPts val="0"/>
              </a:spcAft>
              <a:buClrTx/>
              <a:buSzTx/>
              <a:buFont typeface="Wingdings" pitchFamily="2" charset="2"/>
              <a:buChar char="Ø"/>
              <a:tabLst/>
              <a:defRPr/>
            </a:pPr>
            <a:r>
              <a:rPr kumimoji="0" lang="en-US" sz="1400" b="0" i="0" u="none" strike="noStrike" kern="1200" cap="none" spc="0" normalizeH="0" baseline="0" noProof="0" dirty="0">
                <a:ln>
                  <a:noFill/>
                </a:ln>
                <a:solidFill>
                  <a:srgbClr val="1F497D"/>
                </a:solidFill>
                <a:effectLst/>
                <a:uLnTx/>
                <a:uFillTx/>
                <a:latin typeface="Calibri"/>
                <a:ea typeface="+mn-ea"/>
                <a:cs typeface="+mn-cs"/>
              </a:rPr>
              <a:t>Receive advice on how your outline idea might be strengthened;</a:t>
            </a:r>
          </a:p>
          <a:p>
            <a:pPr marL="763808" marR="0" lvl="1" indent="-293772" algn="l" defTabSz="940070" rtl="0" eaLnBrk="1" fontAlgn="auto" latinLnBrk="0" hangingPunct="1">
              <a:lnSpc>
                <a:spcPct val="100000"/>
              </a:lnSpc>
              <a:spcBef>
                <a:spcPts val="0"/>
              </a:spcBef>
              <a:spcAft>
                <a:spcPts val="0"/>
              </a:spcAft>
              <a:buClrTx/>
              <a:buSzTx/>
              <a:buFont typeface="Wingdings" pitchFamily="2" charset="2"/>
              <a:buChar char="Ø"/>
              <a:tabLst/>
              <a:defRPr/>
            </a:pPr>
            <a:r>
              <a:rPr kumimoji="0" lang="en-US" sz="1400" b="0" i="0" u="none" strike="noStrike" kern="1200" cap="none" spc="0" normalizeH="0" baseline="0" noProof="0" dirty="0">
                <a:ln>
                  <a:noFill/>
                </a:ln>
                <a:solidFill>
                  <a:srgbClr val="1F497D"/>
                </a:solidFill>
                <a:effectLst/>
                <a:uLnTx/>
                <a:uFillTx/>
                <a:latin typeface="Calibri"/>
                <a:ea typeface="+mn-ea"/>
                <a:cs typeface="+mn-cs"/>
              </a:rPr>
              <a:t>Find out if this is the right investment area for you;</a:t>
            </a:r>
          </a:p>
          <a:p>
            <a:pPr marL="763808" marR="0" lvl="1" indent="-293772" algn="l" defTabSz="940070" rtl="0" eaLnBrk="1" fontAlgn="auto" latinLnBrk="0" hangingPunct="1">
              <a:lnSpc>
                <a:spcPct val="100000"/>
              </a:lnSpc>
              <a:spcBef>
                <a:spcPts val="0"/>
              </a:spcBef>
              <a:spcAft>
                <a:spcPts val="0"/>
              </a:spcAft>
              <a:buClrTx/>
              <a:buSzTx/>
              <a:buFont typeface="Wingdings" pitchFamily="2" charset="2"/>
              <a:buChar char="Ø"/>
              <a:tabLst/>
              <a:defRPr/>
            </a:pPr>
            <a:r>
              <a:rPr kumimoji="0" lang="en-US" sz="1400" b="0" i="0" u="none" strike="noStrike" kern="1200" cap="none" spc="0" normalizeH="0" baseline="0" noProof="0" dirty="0">
                <a:ln>
                  <a:noFill/>
                </a:ln>
                <a:solidFill>
                  <a:srgbClr val="1F497D"/>
                </a:solidFill>
                <a:effectLst/>
                <a:uLnTx/>
                <a:uFillTx/>
                <a:latin typeface="Calibri"/>
                <a:ea typeface="+mn-ea"/>
                <a:cs typeface="+mn-cs"/>
              </a:rPr>
              <a:t>Learn, early on, if Area 2.2 is or is not for you, and be signposted elsewhere;</a:t>
            </a:r>
          </a:p>
          <a:p>
            <a:pPr marL="763808" marR="0" lvl="1" indent="-293772" algn="l" defTabSz="940070" rtl="0" eaLnBrk="1" fontAlgn="auto" latinLnBrk="0" hangingPunct="1">
              <a:lnSpc>
                <a:spcPct val="100000"/>
              </a:lnSpc>
              <a:spcBef>
                <a:spcPts val="0"/>
              </a:spcBef>
              <a:spcAft>
                <a:spcPts val="0"/>
              </a:spcAft>
              <a:buClrTx/>
              <a:buSzTx/>
              <a:buFont typeface="Wingdings" pitchFamily="2" charset="2"/>
              <a:buChar char="Ø"/>
              <a:tabLst/>
              <a:defRPr/>
            </a:pPr>
            <a:r>
              <a:rPr kumimoji="0" lang="en-US" sz="1400" b="0" i="0" u="none" strike="noStrike" kern="1200" cap="none" spc="0" normalizeH="0" baseline="0" noProof="0" dirty="0">
                <a:ln>
                  <a:noFill/>
                </a:ln>
                <a:solidFill>
                  <a:srgbClr val="1F497D"/>
                </a:solidFill>
                <a:effectLst/>
                <a:uLnTx/>
                <a:uFillTx/>
                <a:latin typeface="Calibri"/>
                <a:ea typeface="+mn-ea"/>
                <a:cs typeface="+mn-cs"/>
              </a:rPr>
              <a:t>For those with strong concept notes, we will have one-to-ones to discuss how the project can be further developed.</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87380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497D"/>
                </a:solidFill>
                <a:effectLst/>
                <a:uLnTx/>
                <a:uFillTx/>
                <a:latin typeface="Calibri"/>
                <a:ea typeface="+mn-ea"/>
                <a:cs typeface="+mn-cs"/>
              </a:rPr>
              <a:t>The Concept Note is available from today.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497D"/>
                </a:solidFill>
                <a:effectLst/>
                <a:uLnTx/>
                <a:uFillTx/>
                <a:latin typeface="Calibri"/>
                <a:ea typeface="+mn-ea"/>
                <a:cs typeface="+mn-cs"/>
              </a:rPr>
              <a:t>If the idea shows promise you will be offered further support.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497D"/>
                </a:solidFill>
                <a:effectLst/>
                <a:uLnTx/>
                <a:uFillTx/>
                <a:latin typeface="Calibri"/>
                <a:ea typeface="+mn-ea"/>
                <a:cs typeface="+mn-cs"/>
              </a:rPr>
              <a:t>My contact email is on the Concept Note.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F497D"/>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497D"/>
                </a:solidFill>
                <a:effectLst/>
                <a:uLnTx/>
                <a:uFillTx/>
                <a:latin typeface="Calibri"/>
                <a:ea typeface="+mn-ea"/>
                <a:cs typeface="+mn-cs"/>
              </a:rPr>
              <a:t>The Concept Note:</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1200" b="0" i="0" u="none" strike="noStrike" kern="1200" cap="none" spc="0" normalizeH="0" baseline="0" noProof="0" dirty="0">
                <a:ln>
                  <a:noFill/>
                </a:ln>
                <a:solidFill>
                  <a:srgbClr val="1F497D"/>
                </a:solidFill>
                <a:effectLst/>
                <a:uLnTx/>
                <a:uFillTx/>
                <a:latin typeface="Calibri"/>
                <a:ea typeface="+mn-ea"/>
                <a:cs typeface="+mn-cs"/>
              </a:rPr>
              <a:t> covers some (but not all) of the questions that will be in the application-proper</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1200" b="0" i="0" u="none" strike="noStrike" kern="1200" cap="none" spc="0" normalizeH="0" baseline="0" noProof="0" dirty="0">
                <a:ln>
                  <a:noFill/>
                </a:ln>
                <a:solidFill>
                  <a:srgbClr val="1F497D"/>
                </a:solidFill>
                <a:effectLst/>
                <a:uLnTx/>
                <a:uFillTx/>
                <a:latin typeface="Calibri"/>
                <a:ea typeface="+mn-ea"/>
                <a:cs typeface="+mn-cs"/>
              </a:rPr>
              <a:t> will help you put in place the foundations of your project so you are better prepared when the call opens</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1200" b="0" i="0" u="none" strike="noStrike" kern="1200" cap="none" spc="0" normalizeH="0" baseline="0" noProof="0" dirty="0">
                <a:ln>
                  <a:noFill/>
                </a:ln>
                <a:solidFill>
                  <a:srgbClr val="1F497D"/>
                </a:solidFill>
                <a:effectLst/>
                <a:uLnTx/>
                <a:uFillTx/>
                <a:latin typeface="Calibri"/>
                <a:ea typeface="+mn-ea"/>
                <a:cs typeface="+mn-cs"/>
              </a:rPr>
              <a:t> is </a:t>
            </a:r>
            <a:r>
              <a:rPr kumimoji="0" lang="en-US" sz="1200" b="0" i="0" u="sng" strike="noStrike" kern="1200" cap="none" spc="0" normalizeH="0" baseline="0" noProof="0" dirty="0">
                <a:ln>
                  <a:noFill/>
                </a:ln>
                <a:solidFill>
                  <a:srgbClr val="1F497D"/>
                </a:solidFill>
                <a:effectLst/>
                <a:uLnTx/>
                <a:uFillTx/>
                <a:latin typeface="Calibri"/>
                <a:ea typeface="+mn-ea"/>
                <a:cs typeface="+mn-cs"/>
              </a:rPr>
              <a:t>not</a:t>
            </a:r>
            <a:r>
              <a:rPr kumimoji="0" lang="en-US" sz="1200" b="0" i="0" u="none" strike="noStrike" kern="1200" cap="none" spc="0" normalizeH="0" baseline="0" noProof="0" dirty="0">
                <a:ln>
                  <a:noFill/>
                </a:ln>
                <a:solidFill>
                  <a:srgbClr val="1F497D"/>
                </a:solidFill>
                <a:effectLst/>
                <a:uLnTx/>
                <a:uFillTx/>
                <a:latin typeface="Calibri"/>
                <a:ea typeface="+mn-ea"/>
                <a:cs typeface="+mn-cs"/>
              </a:rPr>
              <a:t> a formal application and so is not scored</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63188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For the next ten slides or so, I will focus on the concept note and some of the key questions it asks.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As I said earlier, the concept note does constitute part of the formal application process, although we do envisage that this should be a valuable step in making an application, and – should you choose to proceed – the work you put in at this stage will make for stronger, more robust project built on sound foundations.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72705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1F497D"/>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F497D"/>
                </a:solidFill>
                <a:effectLst/>
                <a:uLnTx/>
                <a:uFillTx/>
                <a:latin typeface="Calibri"/>
                <a:ea typeface="+mn-ea"/>
                <a:cs typeface="+mn-cs"/>
              </a:rPr>
              <a:t>The uncompleted form is short, 3 pages, with four pages of guidance.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1F497D"/>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F497D"/>
                </a:solidFill>
                <a:effectLst/>
                <a:uLnTx/>
                <a:uFillTx/>
                <a:latin typeface="Calibri"/>
                <a:ea typeface="+mn-ea"/>
                <a:cs typeface="+mn-cs"/>
              </a:rPr>
              <a:t>You are invited to provide high level project details and answer five questions in up to 500 words.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1F497D"/>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F497D"/>
                </a:solidFill>
                <a:effectLst/>
                <a:uLnTx/>
                <a:uFillTx/>
                <a:latin typeface="Calibri"/>
                <a:ea typeface="+mn-ea"/>
                <a:cs typeface="+mn-cs"/>
              </a:rPr>
              <a:t>Advice is available pre- and post-completion.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1F497D"/>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F497D"/>
                </a:solidFill>
                <a:effectLst/>
                <a:uLnTx/>
                <a:uFillTx/>
                <a:latin typeface="Calibri"/>
                <a:ea typeface="+mn-ea"/>
                <a:cs typeface="+mn-cs"/>
              </a:rPr>
              <a:t>Please complete and return it no later than DATE to </a:t>
            </a:r>
            <a:r>
              <a:rPr kumimoji="0" lang="en-GB" sz="2000" b="0" i="0" u="none" strike="noStrike" kern="1200" cap="none" spc="0" normalizeH="0" baseline="0" noProof="0" dirty="0" err="1">
                <a:ln>
                  <a:noFill/>
                </a:ln>
                <a:solidFill>
                  <a:prstClr val="black">
                    <a:lumMod val="75000"/>
                    <a:lumOff val="25000"/>
                  </a:prstClr>
                </a:solidFill>
                <a:effectLst/>
                <a:uLnTx/>
                <a:uFillTx/>
                <a:latin typeface="Arial Nova" panose="020B0504020202020204" pitchFamily="34" charset="0"/>
                <a:ea typeface="+mn-ea"/>
                <a:cs typeface="Arial" panose="020B0604020202020204" pitchFamily="34" charset="0"/>
              </a:rPr>
              <a:t>f</a:t>
            </a:r>
            <a:r>
              <a:rPr kumimoji="0" lang="en-GB" sz="2000" b="0" i="0" u="none" strike="noStrike" kern="1200" cap="none" spc="0" normalizeH="0" baseline="0" noProof="0" dirty="0" err="1">
                <a:ln>
                  <a:noFill/>
                </a:ln>
                <a:solidFill>
                  <a:srgbClr val="1F497D"/>
                </a:solidFill>
                <a:effectLst/>
                <a:uLnTx/>
                <a:uFillTx/>
                <a:latin typeface="Arial Nova" panose="020B0504020202020204" pitchFamily="34" charset="0"/>
                <a:ea typeface="+mn-ea"/>
                <a:cs typeface="Arial" panose="020B0604020202020204" pitchFamily="34" charset="0"/>
              </a:rPr>
              <a:t>iona.rooney@pinnaclegrowth.group</a:t>
            </a:r>
            <a:endParaRPr kumimoji="0" lang="en-GB" sz="2000" b="0" i="0" u="none" strike="noStrike" kern="1200" cap="none" spc="0" normalizeH="0" baseline="0" noProof="0" dirty="0">
              <a:ln>
                <a:noFill/>
              </a:ln>
              <a:solidFill>
                <a:srgbClr val="1F497D"/>
              </a:solidFill>
              <a:effectLst/>
              <a:uLnTx/>
              <a:uFillTx/>
              <a:latin typeface="Arial Nova" panose="020B05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1F497D"/>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F497D"/>
                </a:solidFill>
                <a:effectLst/>
                <a:uLnTx/>
                <a:uFillTx/>
                <a:latin typeface="Calibri"/>
                <a:ea typeface="+mn-ea"/>
                <a:cs typeface="+mn-cs"/>
              </a:rPr>
              <a:t>My role is to review, respond, and follow up (online meetings) with those that are strong.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1F497D"/>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F497D"/>
                </a:solidFill>
                <a:effectLst/>
                <a:uLnTx/>
                <a:uFillTx/>
                <a:latin typeface="Calibri"/>
                <a:ea typeface="+mn-ea"/>
                <a:cs typeface="+mn-cs"/>
              </a:rPr>
              <a:t>I’ll work closely with JS and respond to everyone. The sooner you can send me your note the better.</a:t>
            </a:r>
            <a:endParaRPr kumimoji="0" lang="en-US" sz="1200" b="0" i="0" u="none" strike="noStrike" kern="1200" cap="none" spc="0" normalizeH="0" baseline="0" noProof="0" dirty="0">
              <a:ln>
                <a:noFill/>
              </a:ln>
              <a:solidFill>
                <a:srgbClr val="1F497D"/>
              </a:solidFill>
              <a:effectLst/>
              <a:uLnTx/>
              <a:uFillTx/>
              <a:latin typeface="Calibri"/>
              <a:ea typeface="+mn-ea"/>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23552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The basic details on the form should be self-explanatory. I will not touch on those today.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Today, I will take you through the six main questions on the form.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1"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Calibri"/>
                <a:ea typeface="+mn-ea"/>
                <a:cs typeface="+mn-cs"/>
              </a:rPr>
              <a:t>Question one is about your project.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1"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3131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In this section I want to know:</a:t>
            </a:r>
            <a:endParaRPr kumimoji="0" lang="en-US" sz="1200" b="1" i="1"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1"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How your project </a:t>
            </a:r>
            <a:r>
              <a:rPr kumimoji="0" lang="en-US" sz="1200" b="0" i="0" u="none" strike="noStrike" kern="1200" cap="none" spc="0" normalizeH="0" baseline="0" noProof="0" dirty="0">
                <a:ln>
                  <a:noFill/>
                </a:ln>
                <a:solidFill>
                  <a:prstClr val="black"/>
                </a:solidFill>
                <a:effectLst/>
                <a:uLnTx/>
                <a:uFillTx/>
                <a:latin typeface="Calibri"/>
                <a:ea typeface="+mn-ea"/>
                <a:cs typeface="+mn-cs"/>
              </a:rPr>
              <a:t>aligns with what area 2.2 of PEACEPLUS is trying to achieve</a:t>
            </a: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a:ea typeface="+mn-ea"/>
                <a:cs typeface="+mn-cs"/>
              </a:rPr>
              <a:t>How has need been identified for this project?</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63828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70827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450"/>
              </a:spcBef>
              <a:spcAft>
                <a:spcPts val="12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Trebuchet MS" panose="020B0603020202020204" pitchFamily="34" charset="0"/>
                <a:cs typeface="Trebuchet MS" panose="020B0603020202020204" pitchFamily="34" charset="0"/>
              </a:rPr>
              <a:t>At a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Trebuchet MS" panose="020B0603020202020204" pitchFamily="34" charset="0"/>
                <a:cs typeface="Trebuchet MS" panose="020B0603020202020204" pitchFamily="34" charset="0"/>
              </a:rPr>
              <a:t>Programme</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Trebuchet MS" panose="020B0603020202020204" pitchFamily="34" charset="0"/>
                <a:cs typeface="Trebuchet MS" panose="020B0603020202020204" pitchFamily="34" charset="0"/>
              </a:rPr>
              <a:t> level for this Investment Area, the </a:t>
            </a: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Trebuchet MS" panose="020B0603020202020204" pitchFamily="34" charset="0"/>
                <a:cs typeface="Trebuchet MS" panose="020B0603020202020204" pitchFamily="34" charset="0"/>
              </a:rPr>
              <a:t>output indicators</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Trebuchet MS" panose="020B0603020202020204" pitchFamily="34" charset="0"/>
                <a:cs typeface="Trebuchet MS" panose="020B0603020202020204" pitchFamily="34" charset="0"/>
              </a:rPr>
              <a:t> are:</a:t>
            </a:r>
            <a:endParaRPr kumimoji="0" lang="en-GB" sz="1800" b="0" i="0" u="none" strike="noStrike" kern="1200" cap="none" spc="0" normalizeH="0" baseline="0" noProof="0" dirty="0">
              <a:ln>
                <a:noFill/>
              </a:ln>
              <a:solidFill>
                <a:prstClr val="black"/>
              </a:solidFill>
              <a:effectLst/>
              <a:uLnTx/>
              <a:uFillTx/>
              <a:latin typeface="Trebuchet MS" panose="020B0603020202020204" pitchFamily="34" charset="0"/>
              <a:ea typeface="Trebuchet MS" panose="020B0603020202020204" pitchFamily="34" charset="0"/>
              <a:cs typeface="Trebuchet MS" panose="020B0603020202020204" pitchFamily="34" charset="0"/>
            </a:endParaRPr>
          </a:p>
          <a:p>
            <a:pPr marL="342900" marR="0" lvl="0" indent="-342900" algn="l" defTabSz="914400" rtl="0" eaLnBrk="1" fontAlgn="base" latinLnBrk="0" hangingPunct="1">
              <a:lnSpc>
                <a:spcPct val="100000"/>
              </a:lnSpc>
              <a:spcBef>
                <a:spcPts val="0"/>
              </a:spcBef>
              <a:spcAft>
                <a:spcPts val="0"/>
              </a:spcAft>
              <a:buClrTx/>
              <a:buSzTx/>
              <a:buFont typeface="Symbol" panose="05050102010706020507" pitchFamily="18" charset="2"/>
              <a:buChar char=""/>
              <a:tabLst/>
              <a:defRPr/>
            </a:pPr>
            <a:r>
              <a:rPr kumimoji="0" lang="en-GB" sz="1800" b="1" i="0" u="sng"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36 research organisations participating in joint research projects.</a:t>
            </a: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Your project’s target will contribute to this output indicator. </a:t>
            </a: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Note:</a:t>
            </a:r>
            <a:r>
              <a:rPr kumimoji="0" lang="en-GB" sz="18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A joint research project includes at least one research organisation and another partner (such as an enterprise). A research organisation is considered once regardless how many times it receives support from operations in the same specific objective).</a:t>
            </a:r>
            <a:endPar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42900" marR="0" lvl="0" indent="-342900" algn="just" defTabSz="914400" rtl="0" eaLnBrk="1" fontAlgn="auto" latinLnBrk="0" hangingPunct="1">
              <a:lnSpc>
                <a:spcPct val="100000"/>
              </a:lnSpc>
              <a:spcBef>
                <a:spcPts val="450"/>
              </a:spcBef>
              <a:spcAft>
                <a:spcPts val="0"/>
              </a:spcAft>
              <a:buClrTx/>
              <a:buSzTx/>
              <a:buFont typeface="Symbol" panose="05050102010706020507" pitchFamily="18" charset="2"/>
              <a:buChar char=""/>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Trebuchet MS" panose="020B0603020202020204" pitchFamily="34" charset="0"/>
                <a:cs typeface="Trebuchet MS" panose="020B0603020202020204" pitchFamily="34" charset="0"/>
              </a:rPr>
              <a:t>96 Enterprises supported</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Trebuchet MS" panose="020B0603020202020204" pitchFamily="34" charset="0"/>
                <a:cs typeface="Trebuchet MS" panose="020B0603020202020204" pitchFamily="34" charset="0"/>
              </a:rPr>
              <a:t> (of which are: micro, small, medium &amp; large).</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Trebuchet MS" panose="020B0603020202020204" pitchFamily="34" charset="0"/>
                <a:cs typeface="Trebuchet MS" panose="020B0603020202020204" pitchFamily="34" charset="0"/>
              </a:rPr>
              <a:t> Your project’s target will contribute to this output indicator. </a:t>
            </a:r>
            <a:r>
              <a:rPr kumimoji="0" lang="en-US" sz="1800" b="1" i="1" u="none" strike="noStrike" kern="1200" cap="none" spc="0" normalizeH="0" baseline="0" noProof="0" dirty="0">
                <a:ln>
                  <a:noFill/>
                </a:ln>
                <a:solidFill>
                  <a:prstClr val="black"/>
                </a:solidFill>
                <a:effectLst/>
                <a:uLnTx/>
                <a:uFillTx/>
                <a:latin typeface="Arial" panose="020B0604020202020204" pitchFamily="34" charset="0"/>
                <a:ea typeface="Trebuchet MS" panose="020B0603020202020204" pitchFamily="34" charset="0"/>
                <a:cs typeface="Trebuchet MS" panose="020B0603020202020204" pitchFamily="34" charset="0"/>
              </a:rPr>
              <a:t>Note:</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Trebuchet MS" panose="020B0603020202020204" pitchFamily="34" charset="0"/>
                <a:cs typeface="Trebuchet MS" panose="020B0603020202020204" pitchFamily="34" charset="0"/>
              </a:rPr>
              <a:t> (Counts all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Trebuchet MS" panose="020B0603020202020204" pitchFamily="34" charset="0"/>
                <a:cs typeface="Trebuchet MS" panose="020B0603020202020204" pitchFamily="34" charset="0"/>
              </a:rPr>
              <a:t>entreprises</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Trebuchet MS" panose="020B0603020202020204" pitchFamily="34" charset="0"/>
                <a:cs typeface="Trebuchet MS" panose="020B0603020202020204" pitchFamily="34" charset="0"/>
              </a:rPr>
              <a:t> that receive monetary or in-kind support) </a:t>
            </a:r>
            <a:endParaRPr kumimoji="0" lang="en-GB" sz="1800" b="0" i="0" u="none" strike="noStrike" kern="1200" cap="none" spc="0" normalizeH="0" baseline="0" noProof="0" dirty="0">
              <a:ln>
                <a:noFill/>
              </a:ln>
              <a:solidFill>
                <a:prstClr val="black"/>
              </a:solidFill>
              <a:effectLst/>
              <a:uLnTx/>
              <a:uFillTx/>
              <a:latin typeface="Trebuchet MS" panose="020B0603020202020204" pitchFamily="34" charset="0"/>
              <a:ea typeface="Trebuchet MS" panose="020B0603020202020204" pitchFamily="34" charset="0"/>
              <a:cs typeface="Trebuchet MS" panose="020B0603020202020204" pitchFamily="34" charset="0"/>
            </a:endParaRPr>
          </a:p>
          <a:p>
            <a:pPr marL="342900" marR="0" lvl="0" indent="-342900" algn="just" defTabSz="914400" rtl="0" eaLnBrk="1" fontAlgn="auto" latinLnBrk="0" hangingPunct="1">
              <a:lnSpc>
                <a:spcPct val="100000"/>
              </a:lnSpc>
              <a:spcBef>
                <a:spcPts val="450"/>
              </a:spcBef>
              <a:spcAft>
                <a:spcPts val="0"/>
              </a:spcAft>
              <a:buClrTx/>
              <a:buSzTx/>
              <a:buFont typeface="Symbol" panose="05050102010706020507" pitchFamily="18" charset="2"/>
              <a:buChar char=""/>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Trebuchet MS" panose="020B0603020202020204" pitchFamily="34" charset="0"/>
                <a:cs typeface="Trebuchet MS" panose="020B0603020202020204" pitchFamily="34" charset="0"/>
              </a:rPr>
              <a:t>96 Enterprises with non-financial support.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Trebuchet MS" panose="020B0603020202020204" pitchFamily="34" charset="0"/>
                <a:cs typeface="Trebuchet MS" panose="020B0603020202020204" pitchFamily="34" charset="0"/>
              </a:rPr>
              <a:t>Your project’s target will contribute to this output indicator. </a:t>
            </a:r>
            <a:r>
              <a:rPr kumimoji="0" lang="en-US" sz="1800" b="1" i="1" u="none" strike="noStrike" kern="1200" cap="none" spc="0" normalizeH="0" baseline="0" noProof="0" dirty="0">
                <a:ln>
                  <a:noFill/>
                </a:ln>
                <a:solidFill>
                  <a:prstClr val="black"/>
                </a:solidFill>
                <a:effectLst/>
                <a:uLnTx/>
                <a:uFillTx/>
                <a:latin typeface="Arial" panose="020B0604020202020204" pitchFamily="34" charset="0"/>
                <a:ea typeface="Trebuchet MS" panose="020B0603020202020204" pitchFamily="34" charset="0"/>
                <a:cs typeface="Trebuchet MS" panose="020B0603020202020204" pitchFamily="34" charset="0"/>
              </a:rPr>
              <a:t>Note:</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Trebuchet MS" panose="020B0603020202020204" pitchFamily="34" charset="0"/>
                <a:cs typeface="Trebuchet MS" panose="020B0603020202020204" pitchFamily="34" charset="0"/>
              </a:rPr>
              <a:t> </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rebuchet MS" panose="020B0603020202020204" pitchFamily="34" charset="0"/>
              </a:rPr>
              <a:t>Research projects will include at least one research organisation and enterprise jointly participating in cross-border research activity.  </a:t>
            </a:r>
            <a:endParaRPr kumimoji="0" lang="en-GB" sz="1800" b="0" i="0" u="none" strike="noStrike" kern="1200" cap="none" spc="0" normalizeH="0" baseline="0" noProof="0" dirty="0">
              <a:ln>
                <a:noFill/>
              </a:ln>
              <a:solidFill>
                <a:prstClr val="black"/>
              </a:solidFill>
              <a:effectLst/>
              <a:uLnTx/>
              <a:uFillTx/>
              <a:latin typeface="Trebuchet MS" panose="020B0603020202020204" pitchFamily="34" charset="0"/>
              <a:ea typeface="Trebuchet MS" panose="020B0603020202020204" pitchFamily="34" charset="0"/>
              <a:cs typeface="Trebuchet MS" panose="020B0603020202020204" pitchFamily="34" charset="0"/>
            </a:endParaRPr>
          </a:p>
          <a:p>
            <a:pPr marL="523875" marR="0" lvl="0" indent="0" algn="just" defTabSz="914400" rtl="0" eaLnBrk="1" fontAlgn="auto" latinLnBrk="0" hangingPunct="1">
              <a:lnSpc>
                <a:spcPct val="100000"/>
              </a:lnSpc>
              <a:spcBef>
                <a:spcPts val="45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rebuchet MS" panose="020B0603020202020204" pitchFamily="34" charset="0"/>
              </a:rPr>
              <a:t> </a:t>
            </a:r>
            <a:endParaRPr kumimoji="0" lang="en-GB" sz="1800" b="0" i="0" u="none" strike="noStrike" kern="1200" cap="none" spc="0" normalizeH="0" baseline="0" noProof="0" dirty="0">
              <a:ln>
                <a:noFill/>
              </a:ln>
              <a:solidFill>
                <a:prstClr val="black"/>
              </a:solidFill>
              <a:effectLst/>
              <a:uLnTx/>
              <a:uFillTx/>
              <a:latin typeface="Trebuchet MS" panose="020B0603020202020204" pitchFamily="34" charset="0"/>
              <a:ea typeface="Trebuchet MS" panose="020B0603020202020204" pitchFamily="34" charset="0"/>
              <a:cs typeface="Trebuchet MS" panose="020B0603020202020204" pitchFamily="34" charset="0"/>
            </a:endParaRPr>
          </a:p>
          <a:p>
            <a:pPr marL="0" marR="0" lvl="0" indent="0" algn="just" defTabSz="914400" rtl="0" eaLnBrk="1" fontAlgn="auto" latinLnBrk="0" hangingPunct="1">
              <a:lnSpc>
                <a:spcPct val="100000"/>
              </a:lnSpc>
              <a:spcBef>
                <a:spcPts val="450"/>
              </a:spcBef>
              <a:spcAft>
                <a:spcPts val="12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Trebuchet MS" panose="020B0603020202020204" pitchFamily="34" charset="0"/>
              </a:rPr>
              <a:t>In all output indicator cases, an enterprise is counted once regardless how many times it receives support from operations in the same specific objective.</a:t>
            </a:r>
            <a:endParaRPr kumimoji="0" lang="en-GB" sz="1800" b="0" i="0" u="none" strike="noStrike" kern="1200" cap="none" spc="0" normalizeH="0" baseline="0" noProof="0" dirty="0">
              <a:ln>
                <a:noFill/>
              </a:ln>
              <a:solidFill>
                <a:prstClr val="black"/>
              </a:solidFill>
              <a:effectLst/>
              <a:uLnTx/>
              <a:uFillTx/>
              <a:latin typeface="Trebuchet MS" panose="020B0603020202020204" pitchFamily="34" charset="0"/>
              <a:ea typeface="Trebuchet MS" panose="020B0603020202020204" pitchFamily="34" charset="0"/>
              <a:cs typeface="Trebuchet MS" panose="020B0603020202020204" pitchFamily="34" charset="0"/>
            </a:endParaRPr>
          </a:p>
          <a:p>
            <a:pPr marL="342900" marR="0" lvl="0" indent="-342900" algn="just" defTabSz="914400" rtl="0" eaLnBrk="1" fontAlgn="auto" latinLnBrk="0" hangingPunct="1">
              <a:lnSpc>
                <a:spcPct val="100000"/>
              </a:lnSpc>
              <a:spcBef>
                <a:spcPts val="450"/>
              </a:spcBef>
              <a:spcAft>
                <a:spcPts val="120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Trebuchet MS" panose="020B0603020202020204" pitchFamily="34" charset="0"/>
                <a:cs typeface="Trebuchet MS" panose="020B0603020202020204" pitchFamily="34" charset="0"/>
              </a:rPr>
              <a:t>How many people will be engaged in your project?</a:t>
            </a:r>
            <a:endParaRPr kumimoji="0" lang="en-GB" sz="1800" b="0" i="0" u="none" strike="noStrike" kern="1200" cap="none" spc="0" normalizeH="0" baseline="0" noProof="0" dirty="0">
              <a:ln>
                <a:noFill/>
              </a:ln>
              <a:solidFill>
                <a:prstClr val="black"/>
              </a:solidFill>
              <a:effectLst/>
              <a:uLnTx/>
              <a:uFillTx/>
              <a:latin typeface="Trebuchet MS" panose="020B0603020202020204" pitchFamily="34" charset="0"/>
              <a:ea typeface="Trebuchet MS" panose="020B0603020202020204" pitchFamily="34" charset="0"/>
              <a:cs typeface="Trebuchet MS" panose="020B0603020202020204" pitchFamily="34" charset="0"/>
            </a:endParaRPr>
          </a:p>
          <a:p>
            <a:pPr marL="0" marR="0" lvl="0" indent="0" algn="just" defTabSz="914400" rtl="0" eaLnBrk="1" fontAlgn="auto" latinLnBrk="0" hangingPunct="1">
              <a:lnSpc>
                <a:spcPct val="100000"/>
              </a:lnSpc>
              <a:spcBef>
                <a:spcPts val="45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Trebuchet MS" panose="020B0603020202020204" pitchFamily="34" charset="0"/>
                <a:cs typeface="Trebuchet MS" panose="020B0603020202020204" pitchFamily="34" charset="0"/>
              </a:rPr>
              <a:t>At a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Trebuchet MS" panose="020B0603020202020204" pitchFamily="34" charset="0"/>
                <a:cs typeface="Trebuchet MS" panose="020B0603020202020204" pitchFamily="34" charset="0"/>
              </a:rPr>
              <a:t>Programme</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Trebuchet MS" panose="020B0603020202020204" pitchFamily="34" charset="0"/>
                <a:cs typeface="Trebuchet MS" panose="020B0603020202020204" pitchFamily="34" charset="0"/>
              </a:rPr>
              <a:t> level for this Investment Area, the </a:t>
            </a: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Trebuchet MS" panose="020B0603020202020204" pitchFamily="34" charset="0"/>
                <a:cs typeface="Trebuchet MS" panose="020B0603020202020204" pitchFamily="34" charset="0"/>
              </a:rPr>
              <a:t>result indicator</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Trebuchet MS" panose="020B0603020202020204" pitchFamily="34" charset="0"/>
                <a:cs typeface="Trebuchet MS" panose="020B0603020202020204" pitchFamily="34" charset="0"/>
              </a:rPr>
              <a:t> is:</a:t>
            </a:r>
            <a:endParaRPr kumimoji="0" lang="en-GB" sz="1800" b="0" i="0" u="none" strike="noStrike" kern="1200" cap="none" spc="0" normalizeH="0" baseline="0" noProof="0" dirty="0">
              <a:ln>
                <a:noFill/>
              </a:ln>
              <a:solidFill>
                <a:prstClr val="black"/>
              </a:solidFill>
              <a:effectLst/>
              <a:uLnTx/>
              <a:uFillTx/>
              <a:latin typeface="Trebuchet MS" panose="020B0603020202020204" pitchFamily="34" charset="0"/>
              <a:ea typeface="Trebuchet MS" panose="020B0603020202020204" pitchFamily="34" charset="0"/>
              <a:cs typeface="Trebuchet MS" panose="020B0603020202020204" pitchFamily="34" charset="0"/>
            </a:endParaRPr>
          </a:p>
          <a:p>
            <a:pPr marL="342900" marR="0" lvl="0" indent="-342900" algn="just" defTabSz="914400" rtl="0" eaLnBrk="1" fontAlgn="auto" latinLnBrk="0" hangingPunct="1">
              <a:lnSpc>
                <a:spcPct val="100000"/>
              </a:lnSpc>
              <a:spcBef>
                <a:spcPts val="450"/>
              </a:spcBef>
              <a:spcAft>
                <a:spcPts val="0"/>
              </a:spcAft>
              <a:buClrTx/>
              <a:buSzTx/>
              <a:buFont typeface="Symbol" panose="05050102010706020507" pitchFamily="18" charset="2"/>
              <a:buChar char=""/>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Trebuchet MS" panose="020B0603020202020204" pitchFamily="34" charset="0"/>
                <a:cs typeface="Trebuchet MS" panose="020B0603020202020204" pitchFamily="34" charset="0"/>
              </a:rPr>
              <a:t>82 enterprises (small and medium) to introduce new products or process innovation solutions.</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Trebuchet MS" panose="020B0603020202020204" pitchFamily="34" charset="0"/>
                <a:cs typeface="Trebuchet MS" panose="020B0603020202020204" pitchFamily="34" charset="0"/>
              </a:rPr>
              <a:t> Your project’s target will contribute to this result indicator. </a:t>
            </a:r>
            <a:r>
              <a:rPr kumimoji="0" lang="en-US" sz="1800" b="1" i="1" u="none" strike="noStrike" kern="1200" cap="none" spc="0" normalizeH="0" baseline="0" noProof="0" dirty="0">
                <a:ln>
                  <a:noFill/>
                </a:ln>
                <a:solidFill>
                  <a:prstClr val="black"/>
                </a:solidFill>
                <a:effectLst/>
                <a:uLnTx/>
                <a:uFillTx/>
                <a:latin typeface="Arial" panose="020B0604020202020204" pitchFamily="34" charset="0"/>
                <a:ea typeface="Trebuchet MS" panose="020B0603020202020204" pitchFamily="34" charset="0"/>
                <a:cs typeface="Trebuchet MS" panose="020B0603020202020204" pitchFamily="34" charset="0"/>
              </a:rPr>
              <a:t>Note:</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Trebuchet MS" panose="020B0603020202020204" pitchFamily="34" charset="0"/>
                <a:cs typeface="Trebuchet MS" panose="020B0603020202020204" pitchFamily="34" charset="0"/>
              </a:rPr>
              <a:t> Beneficiaries must relate to the new solutions developed and implemented upon the output indicator and can only be counted once they receive the course of the intervention, service or initiative i.e., an episode of care. </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rebuchet MS" panose="020B0603020202020204" pitchFamily="34" charset="0"/>
              </a:rPr>
              <a:t>The size of the enterprise supported is measured at the time of the application: micro enterprise, small enterprise, medium enterprise. </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Trebuchet MS" panose="020B0603020202020204" pitchFamily="34" charset="0"/>
                <a:cs typeface="Trebuchet MS" panose="020B0603020202020204" pitchFamily="34" charset="0"/>
              </a:rPr>
              <a:t> </a:t>
            </a:r>
            <a:endParaRPr kumimoji="0" lang="en-GB" sz="1800" b="0" i="0" u="none" strike="noStrike" kern="1200" cap="none" spc="0" normalizeH="0" baseline="0" noProof="0" dirty="0">
              <a:ln>
                <a:noFill/>
              </a:ln>
              <a:solidFill>
                <a:prstClr val="black"/>
              </a:solidFill>
              <a:effectLst/>
              <a:uLnTx/>
              <a:uFillTx/>
              <a:latin typeface="Trebuchet MS" panose="020B0603020202020204" pitchFamily="34" charset="0"/>
              <a:ea typeface="Trebuchet MS" panose="020B0603020202020204" pitchFamily="34" charset="0"/>
              <a:cs typeface="Trebuchet MS" panose="020B06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endPar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23746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87615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We have reached this point through a detailed process of collaboration with the Northern Ireland Executive, the Government of Ireland, the UK government, and the EU.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Together, we have drafted a new Programme that will contribute to a more peaceful, prosperous and stable society in Northern Ireland and the border region of Ireland. We believe it will leave a significant and lasting legacy.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It is an exciting programme which builds on the legacy of all previous PEACE and INTERREG programmes.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PEACEPLUS funding is </a:t>
            </a:r>
            <a:r>
              <a:rPr kumimoji="0" lang="en-GB" sz="1200" b="0" i="0" u="sng" strike="noStrike" kern="1200" cap="none" spc="0" normalizeH="0" baseline="0" noProof="0" dirty="0">
                <a:ln>
                  <a:noFill/>
                </a:ln>
                <a:solidFill>
                  <a:prstClr val="black"/>
                </a:solidFill>
                <a:effectLst/>
                <a:uLnTx/>
                <a:uFillTx/>
                <a:latin typeface="Calibri" panose="020F0502020204030204"/>
                <a:ea typeface="+mn-ea"/>
                <a:cs typeface="+mn-cs"/>
              </a:rPr>
              <a:t>distinct</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It will fund activities that promote peace and reconciliation and contribute to cross-border economic and territorial development.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1460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12349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15493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27156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I want to take a moment to underline the extent of the Lead Partner 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A Lead Partner will be an organisation who can handle the governance associated with a project of this size and value and can manage the outputs and results for the beneficiaries concerned.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In order to do that, they will be responsible for: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a:ea typeface="+mn-ea"/>
                <a:cs typeface="+mn-cs"/>
              </a:rPr>
              <a:t>Coordination</a:t>
            </a:r>
            <a:r>
              <a:rPr kumimoji="0" lang="en-GB" sz="1200" b="0" i="0" u="none" strike="noStrike" kern="1200" cap="none" spc="0" normalizeH="0" baseline="0" noProof="0" dirty="0">
                <a:ln>
                  <a:noFill/>
                </a:ln>
                <a:solidFill>
                  <a:prstClr val="black"/>
                </a:solidFill>
                <a:effectLst/>
                <a:uLnTx/>
                <a:uFillTx/>
                <a:latin typeface="Calibri"/>
                <a:ea typeface="+mn-ea"/>
                <a:cs typeface="+mn-cs"/>
              </a:rPr>
              <a:t> – submit application; assume responsibility for smooth implementation of entire project; coordinate all partners and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a:ea typeface="+mn-ea"/>
                <a:cs typeface="+mn-cs"/>
              </a:rPr>
              <a:t>Financial management</a:t>
            </a:r>
            <a:r>
              <a:rPr kumimoji="0" lang="en-GB" sz="1200" b="0" i="0" u="none" strike="noStrike" kern="1200" cap="none" spc="0" normalizeH="0" baseline="0" noProof="0" dirty="0">
                <a:ln>
                  <a:noFill/>
                </a:ln>
                <a:solidFill>
                  <a:prstClr val="black"/>
                </a:solidFill>
                <a:effectLst/>
                <a:uLnTx/>
                <a:uFillTx/>
                <a:latin typeface="Calibri"/>
                <a:ea typeface="+mn-ea"/>
                <a:cs typeface="+mn-cs"/>
              </a:rPr>
              <a:t> – ensures budget control, eligible and timely claims, sufficient cashflow, fund allocation to partners, accepts risk in the event of ineligibility and/or failure to meet targets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a:ea typeface="+mn-ea"/>
                <a:cs typeface="+mn-cs"/>
              </a:rPr>
              <a:t>Reporting</a:t>
            </a:r>
            <a:r>
              <a:rPr kumimoji="0" lang="en-GB" sz="1200" b="0" i="0" u="none" strike="noStrike" kern="1200" cap="none" spc="0" normalizeH="0" baseline="0" noProof="0" dirty="0">
                <a:ln>
                  <a:noFill/>
                </a:ln>
                <a:solidFill>
                  <a:prstClr val="black"/>
                </a:solidFill>
                <a:effectLst/>
                <a:uLnTx/>
                <a:uFillTx/>
                <a:latin typeface="Calibri"/>
                <a:ea typeface="+mn-ea"/>
                <a:cs typeface="+mn-cs"/>
              </a:rPr>
              <a:t> – Coordinates record keeping, oversees monitoring and evaluation, maintains records, ensures timely progress.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a:ea typeface="+mn-ea"/>
                <a:cs typeface="+mn-cs"/>
              </a:rPr>
              <a:t>Communication</a:t>
            </a:r>
            <a:r>
              <a:rPr kumimoji="0" lang="en-GB" sz="1200" b="0" i="0" u="none" strike="noStrike" kern="1200" cap="none" spc="0" normalizeH="0" baseline="0" noProof="0" dirty="0">
                <a:ln>
                  <a:noFill/>
                </a:ln>
                <a:solidFill>
                  <a:prstClr val="black"/>
                </a:solidFill>
                <a:effectLst/>
                <a:uLnTx/>
                <a:uFillTx/>
                <a:latin typeface="Calibri"/>
                <a:ea typeface="+mn-ea"/>
                <a:cs typeface="+mn-cs"/>
              </a:rPr>
              <a:t> – with partners, point of contact with SEUPB and with any other support that is put in place during implementation (for example, liaising with consultant appointed to assist with evaluation)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a:ea typeface="+mn-ea"/>
                <a:cs typeface="+mn-cs"/>
              </a:rPr>
              <a:t>Training</a:t>
            </a:r>
            <a:r>
              <a:rPr kumimoji="0" lang="en-GB" sz="1200" b="0" i="0" u="none" strike="noStrike" kern="1200" cap="none" spc="0" normalizeH="0" baseline="0" noProof="0" dirty="0">
                <a:ln>
                  <a:noFill/>
                </a:ln>
                <a:solidFill>
                  <a:prstClr val="black"/>
                </a:solidFill>
                <a:effectLst/>
                <a:uLnTx/>
                <a:uFillTx/>
                <a:latin typeface="Calibri"/>
                <a:ea typeface="+mn-ea"/>
                <a:cs typeface="+mn-cs"/>
              </a:rPr>
              <a:t> – rolling out any training, be it technical or related to the programme being delivered.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a:ea typeface="+mn-ea"/>
                <a:cs typeface="+mn-cs"/>
              </a:rPr>
              <a:t>Policies &amp; Procedures</a:t>
            </a:r>
            <a:r>
              <a:rPr kumimoji="0" lang="en-GB" sz="1200" b="0" i="0" u="none" strike="noStrike" kern="1200" cap="none" spc="0" normalizeH="0" baseline="0" noProof="0" dirty="0">
                <a:ln>
                  <a:noFill/>
                </a:ln>
                <a:solidFill>
                  <a:prstClr val="black"/>
                </a:solidFill>
                <a:effectLst/>
                <a:uLnTx/>
                <a:uFillTx/>
                <a:latin typeface="Calibri"/>
                <a:ea typeface="+mn-ea"/>
                <a:cs typeface="+mn-cs"/>
              </a:rPr>
              <a:t> – safeguarding, reliable systems, staff support.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sng" strike="noStrike" kern="1200" cap="none" spc="0" normalizeH="0" baseline="0" noProof="0" dirty="0">
                <a:ln>
                  <a:noFill/>
                </a:ln>
                <a:solidFill>
                  <a:prstClr val="black"/>
                </a:solidFill>
                <a:effectLst/>
                <a:uLnTx/>
                <a:uFillTx/>
                <a:latin typeface="Calibri"/>
                <a:ea typeface="+mn-ea"/>
                <a:cs typeface="+mn-cs"/>
              </a:rPr>
              <a:t>In short, the LP accepts overall responsibility for ensuring implementation of entire project, it is significant role.</a:t>
            </a: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0227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1400" b="0" i="0" u="none" strike="noStrike" kern="1200" cap="none" spc="0" normalizeH="0" baseline="0" noProof="0" dirty="0">
                <a:ln>
                  <a:noFill/>
                </a:ln>
                <a:solidFill>
                  <a:srgbClr val="1F497D"/>
                </a:solidFill>
                <a:effectLst/>
                <a:uLnTx/>
                <a:uFillTx/>
                <a:latin typeface="Calibri"/>
                <a:ea typeface="+mn-ea"/>
                <a:cs typeface="+mn-cs"/>
              </a:rPr>
              <a:t>Take this time to build your partnership: be clear on who is doing what; build a framework for communications;</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1400" b="0" i="0" u="none" strike="noStrike" kern="1200" cap="none" spc="0" normalizeH="0" baseline="0" noProof="0" dirty="0">
                <a:ln>
                  <a:noFill/>
                </a:ln>
                <a:solidFill>
                  <a:srgbClr val="1F497D"/>
                </a:solidFill>
                <a:effectLst/>
                <a:uLnTx/>
                <a:uFillTx/>
                <a:latin typeface="Calibri"/>
                <a:ea typeface="+mn-ea"/>
                <a:cs typeface="+mn-cs"/>
              </a:rPr>
              <a:t>Speak to other potential applicants: try not to cover the same patch; continue to learn from each other and share best practice.</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1400" b="0" i="0" u="none" strike="noStrike" kern="1200" cap="none" spc="0" normalizeH="0" baseline="0" noProof="0" dirty="0">
                <a:ln>
                  <a:noFill/>
                </a:ln>
                <a:solidFill>
                  <a:srgbClr val="1F497D"/>
                </a:solidFill>
                <a:effectLst/>
                <a:uLnTx/>
                <a:uFillTx/>
                <a:latin typeface="Calibri"/>
                <a:ea typeface="+mn-ea"/>
                <a:cs typeface="+mn-cs"/>
              </a:rPr>
              <a:t>Don’t bite off more than you can chew: can you really deliver on this scale, or might a project partner role or a small grants be better for you?</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1400" b="0" i="0" u="none" strike="noStrike" kern="1200" cap="none" spc="0" normalizeH="0" baseline="0" noProof="0" dirty="0">
                <a:ln>
                  <a:noFill/>
                </a:ln>
                <a:solidFill>
                  <a:srgbClr val="1F497D"/>
                </a:solidFill>
                <a:effectLst/>
                <a:uLnTx/>
                <a:uFillTx/>
                <a:latin typeface="Calibri"/>
                <a:ea typeface="+mn-ea"/>
                <a:cs typeface="+mn-cs"/>
              </a:rPr>
              <a:t>Think about finance: can you manage the cash flows required for projects of this size?</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1400" b="0" i="0" u="none" strike="noStrike" kern="1200" cap="none" spc="0" normalizeH="0" baseline="0" noProof="0" dirty="0">
                <a:ln>
                  <a:noFill/>
                </a:ln>
                <a:solidFill>
                  <a:srgbClr val="1F497D"/>
                </a:solidFill>
                <a:effectLst/>
                <a:uLnTx/>
                <a:uFillTx/>
                <a:latin typeface="Calibri"/>
                <a:ea typeface="+mn-ea"/>
                <a:cs typeface="+mn-cs"/>
              </a:rPr>
              <a:t>Have clarity of purpose: but it must have a laser-sharp focus on peace-building and good relations.</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1400" b="0" i="0" u="none" strike="noStrike" kern="1200" cap="none" spc="0" normalizeH="0" baseline="0" noProof="0" dirty="0">
                <a:ln>
                  <a:noFill/>
                </a:ln>
                <a:solidFill>
                  <a:srgbClr val="1F497D"/>
                </a:solidFill>
                <a:effectLst/>
                <a:uLnTx/>
                <a:uFillTx/>
                <a:latin typeface="Calibri"/>
                <a:ea typeface="+mn-ea"/>
                <a:cs typeface="+mn-cs"/>
              </a:rPr>
              <a:t>Think about how you are going to monitor your targets.</a:t>
            </a: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28739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55155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chemeClr val="tx2"/>
                </a:solidFill>
              </a:rPr>
              <a:t>Pre-Development Support: </a:t>
            </a:r>
            <a:r>
              <a:rPr lang="en-US" dirty="0">
                <a:solidFill>
                  <a:schemeClr val="tx2"/>
                </a:solidFill>
              </a:rPr>
              <a:t>Now available for Area 2.2, Innovation Challenge Fund</a:t>
            </a:r>
          </a:p>
          <a:p>
            <a:r>
              <a:rPr lang="en-US" b="1" dirty="0">
                <a:solidFill>
                  <a:schemeClr val="tx2"/>
                </a:solidFill>
              </a:rPr>
              <a:t>Concept Note</a:t>
            </a:r>
            <a:r>
              <a:rPr lang="en-US" dirty="0">
                <a:solidFill>
                  <a:schemeClr val="tx2"/>
                </a:solidFill>
              </a:rPr>
              <a:t>: Downloadable from website – complete and return as soon as you can – please come in sooner if you can as you will get faster feedback.</a:t>
            </a:r>
          </a:p>
          <a:p>
            <a:r>
              <a:rPr lang="en-US" b="1" dirty="0">
                <a:solidFill>
                  <a:schemeClr val="tx2"/>
                </a:solidFill>
              </a:rPr>
              <a:t>Feedback: </a:t>
            </a:r>
            <a:r>
              <a:rPr lang="en-US" dirty="0">
                <a:solidFill>
                  <a:schemeClr val="tx2"/>
                </a:solidFill>
              </a:rPr>
              <a:t>You’ll receive comments within 15 working days.</a:t>
            </a:r>
          </a:p>
          <a:p>
            <a:r>
              <a:rPr lang="en-US" b="1" dirty="0">
                <a:solidFill>
                  <a:schemeClr val="tx2"/>
                </a:solidFill>
              </a:rPr>
              <a:t>Support: </a:t>
            </a:r>
            <a:r>
              <a:rPr lang="en-US" dirty="0">
                <a:solidFill>
                  <a:schemeClr val="tx2"/>
                </a:solidFill>
              </a:rPr>
              <a:t>Further support will depend upon both the fit and quality of what is outlined in the concept note</a:t>
            </a:r>
          </a:p>
          <a:p>
            <a:r>
              <a:rPr lang="en-US" b="1" dirty="0">
                <a:solidFill>
                  <a:schemeClr val="tx2"/>
                </a:solidFill>
              </a:rPr>
              <a:t>Any Questions</a:t>
            </a:r>
            <a:r>
              <a:rPr lang="en-US" dirty="0">
                <a:solidFill>
                  <a:schemeClr val="tx2"/>
                </a:solidFill>
              </a:rPr>
              <a:t>: drop me an email</a:t>
            </a:r>
            <a:endParaRPr lang="en-US" dirty="0">
              <a:solidFill>
                <a:schemeClr val="tx2"/>
              </a:solidFill>
              <a:highlight>
                <a:srgbClr val="FFFF00"/>
              </a:highlight>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F2C4C6D7-DCB9-4B30-8A1F-3835771343D9}" type="slidenum">
              <a:rPr kumimoji="0" lang="en-GB"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59</a:t>
            </a:fld>
            <a:endParaRPr kumimoji="0" lang="en-GB" sz="12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29710816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In due course, call documents, programme rules, and a guide for applicants will all be made available.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These will be issued once the Cooperation Programme has been signed off. All should be consulted before completing the formal application form.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In the meantime, the Programme Overview is available on the SEUPB website.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85314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71286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87406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So how was PEACEPLUS developed?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It has been a long road in getting to this point, but, given the scale and scope of the Programme, it has been well worth 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 SEUPB commenced the PEACEPLUS development process in 2019. Since then, there has been considerable preparatory work, research, and stakeholder engagement.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This has included: public events, survey submissions, public consultation, and ongoing bi-lateral meetings with Governments north-south.</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35477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 Programme will: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continue to take the opportunities and address the needs arising from the peace process in order to boost economic growth and stimulate social and economic regeneration; and,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promote social inclusion, particularly for those at the margins of economic and social life.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 value of the programme, over seven years, is </a:t>
            </a:r>
            <a:r>
              <a:rPr kumimoji="0" lang="it-IT" sz="1200" b="0" i="0" u="sng" strike="noStrike" kern="0" cap="none" spc="0" normalizeH="0" baseline="0" noProof="0" dirty="0">
                <a:ln>
                  <a:noFill/>
                </a:ln>
                <a:solidFill>
                  <a:srgbClr val="44546A"/>
                </a:solidFill>
                <a:effectLst/>
                <a:uLnTx/>
                <a:uFillTx/>
                <a:latin typeface="Calibri" panose="020F0502020204030204"/>
                <a:ea typeface="+mn-ea"/>
                <a:cs typeface="+mn-cs"/>
              </a:rPr>
              <a:t>€1.144bn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 ERDF contribution (80%) has been matched by the UK and Irish governments. This means that applicants can apply for 100% of their project value.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It is a wide-ranging Programme with six themes and 22 investment areas.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sng" strike="noStrike" kern="1200" cap="none" spc="0" normalizeH="0" baseline="0" noProof="0" dirty="0">
                <a:ln>
                  <a:noFill/>
                </a:ln>
                <a:solidFill>
                  <a:prstClr val="black"/>
                </a:solidFill>
                <a:effectLst/>
                <a:uLnTx/>
                <a:uFillTx/>
                <a:latin typeface="Calibri" panose="020F0502020204030204"/>
                <a:ea typeface="+mn-ea"/>
                <a:cs typeface="+mn-cs"/>
              </a:rPr>
              <a:t>All investment areas have a sharp focus on the peace impacts and legacy they will leave.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Cross-community and cross-border collaboration is key to the programme, and all projects must have demonstrable peace impacts.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Commission rules allow for participation with partners outside the area of Northern Ireland and the Six Borders Counties. If you are considering partners from outside the region,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what matters is that the benefits of the project are significant for the Programme area.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66292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19540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65764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0663" y="811213"/>
            <a:ext cx="7202488" cy="4052887"/>
          </a:xfrm>
        </p:spPr>
      </p:sp>
      <p:sp>
        <p:nvSpPr>
          <p:cNvPr id="3" name="Notes Placeholder 2"/>
          <p:cNvSpPr>
            <a:spLocks noGrp="1"/>
          </p:cNvSpPr>
          <p:nvPr>
            <p:ph type="body" idx="1"/>
          </p:nvPr>
        </p:nvSpPr>
        <p:spPr/>
        <p:txBody>
          <a:bodyPr>
            <a:normAutofit/>
          </a:bodyPr>
          <a:lstStyle/>
          <a:p>
            <a:r>
              <a:rPr lang="en-GB" dirty="0"/>
              <a:t>Pink diamonds: Some key points where programme committees have a role in. </a:t>
            </a:r>
          </a:p>
          <a:p>
            <a:endParaRPr lang="en-GB" dirty="0"/>
          </a:p>
          <a:p>
            <a:endParaRPr lang="en-GB" dirty="0"/>
          </a:p>
          <a:p>
            <a:r>
              <a:rPr lang="en-GB" dirty="0"/>
              <a:t>All projects, regardless of the type (from previous slide) have the same project lifecycle</a:t>
            </a:r>
          </a:p>
          <a:p>
            <a:endParaRPr lang="en-GB" dirty="0"/>
          </a:p>
        </p:txBody>
      </p:sp>
      <p:sp>
        <p:nvSpPr>
          <p:cNvPr id="4" name="Slide Number Placeholder 3"/>
          <p:cNvSpPr>
            <a:spLocks noGrp="1"/>
          </p:cNvSpPr>
          <p:nvPr>
            <p:ph type="sldNum" sz="quarter" idx="10"/>
          </p:nvPr>
        </p:nvSpPr>
        <p:spPr/>
        <p:txBody>
          <a:bodyPr/>
          <a:lstStyle/>
          <a:p>
            <a:pPr marL="0" marR="0" lvl="0" indent="0" algn="r" defTabSz="465658" rtl="0" eaLnBrk="1" fontAlgn="base" latinLnBrk="0" hangingPunct="1">
              <a:lnSpc>
                <a:spcPct val="100000"/>
              </a:lnSpc>
              <a:spcBef>
                <a:spcPct val="0"/>
              </a:spcBef>
              <a:spcAft>
                <a:spcPct val="0"/>
              </a:spcAft>
              <a:buClrTx/>
              <a:buSzTx/>
              <a:buFontTx/>
              <a:buNone/>
              <a:tabLst/>
              <a:defRPr/>
            </a:pPr>
            <a:fld id="{F2C4C6D7-DCB9-4B30-8A1F-3835771343D9}" type="slidenum">
              <a:rPr kumimoji="0" lang="en-GB"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rPr>
              <a:pPr marL="0" marR="0" lvl="0" indent="0" algn="r" defTabSz="465658" rtl="0" eaLnBrk="1" fontAlgn="base" latinLnBrk="0" hangingPunct="1">
                <a:lnSpc>
                  <a:spcPct val="100000"/>
                </a:lnSpc>
                <a:spcBef>
                  <a:spcPct val="0"/>
                </a:spcBef>
                <a:spcAft>
                  <a:spcPct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1977187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5" Type="http://schemas.openxmlformats.org/officeDocument/2006/relationships/image" Target="../media/image11.png"/><Relationship Id="rId4" Type="http://schemas.openxmlformats.org/officeDocument/2006/relationships/image" Target="../media/image10.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090B7-EB7F-80F6-561E-A2A8457A7C9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C5F542F-5C4B-51FF-0B00-54A4554C52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7103A1E-F17E-D0E3-91C6-FD87CFEFFD6A}"/>
              </a:ext>
            </a:extLst>
          </p:cNvPr>
          <p:cNvSpPr>
            <a:spLocks noGrp="1"/>
          </p:cNvSpPr>
          <p:nvPr>
            <p:ph type="dt" sz="half" idx="10"/>
          </p:nvPr>
        </p:nvSpPr>
        <p:spPr/>
        <p:txBody>
          <a:bodyPr/>
          <a:lstStyle/>
          <a:p>
            <a:fld id="{DFF5AA1F-E9E2-4E3C-94D0-B382479B1C70}" type="datetimeFigureOut">
              <a:rPr lang="en-GB" smtClean="0"/>
              <a:t>21/03/2023</a:t>
            </a:fld>
            <a:endParaRPr lang="en-GB"/>
          </a:p>
        </p:txBody>
      </p:sp>
      <p:sp>
        <p:nvSpPr>
          <p:cNvPr id="5" name="Footer Placeholder 4">
            <a:extLst>
              <a:ext uri="{FF2B5EF4-FFF2-40B4-BE49-F238E27FC236}">
                <a16:creationId xmlns:a16="http://schemas.microsoft.com/office/drawing/2014/main" id="{CC5EDD67-48DD-5BDB-D332-E4C931A4AF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374649E-8692-89B4-FA99-429A47B75C2F}"/>
              </a:ext>
            </a:extLst>
          </p:cNvPr>
          <p:cNvSpPr>
            <a:spLocks noGrp="1"/>
          </p:cNvSpPr>
          <p:nvPr>
            <p:ph type="sldNum" sz="quarter" idx="12"/>
          </p:nvPr>
        </p:nvSpPr>
        <p:spPr/>
        <p:txBody>
          <a:bodyPr/>
          <a:lstStyle/>
          <a:p>
            <a:fld id="{3F8454CC-F092-4E14-83F1-4A7EA0F3EFBD}" type="slidenum">
              <a:rPr lang="en-GB" smtClean="0"/>
              <a:t>‹#›</a:t>
            </a:fld>
            <a:endParaRPr lang="en-GB"/>
          </a:p>
        </p:txBody>
      </p:sp>
    </p:spTree>
    <p:extLst>
      <p:ext uri="{BB962C8B-B14F-4D97-AF65-F5344CB8AC3E}">
        <p14:creationId xmlns:p14="http://schemas.microsoft.com/office/powerpoint/2010/main" val="3550078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4B3E3-E6D1-D887-5A2C-25624162CAA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4D1D933-917C-679C-0F40-8984B843065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A932955-3531-CB5B-011E-F557D8614F09}"/>
              </a:ext>
            </a:extLst>
          </p:cNvPr>
          <p:cNvSpPr>
            <a:spLocks noGrp="1"/>
          </p:cNvSpPr>
          <p:nvPr>
            <p:ph type="dt" sz="half" idx="10"/>
          </p:nvPr>
        </p:nvSpPr>
        <p:spPr/>
        <p:txBody>
          <a:bodyPr/>
          <a:lstStyle/>
          <a:p>
            <a:fld id="{DFF5AA1F-E9E2-4E3C-94D0-B382479B1C70}" type="datetimeFigureOut">
              <a:rPr lang="en-GB" smtClean="0"/>
              <a:t>21/03/2023</a:t>
            </a:fld>
            <a:endParaRPr lang="en-GB"/>
          </a:p>
        </p:txBody>
      </p:sp>
      <p:sp>
        <p:nvSpPr>
          <p:cNvPr id="5" name="Footer Placeholder 4">
            <a:extLst>
              <a:ext uri="{FF2B5EF4-FFF2-40B4-BE49-F238E27FC236}">
                <a16:creationId xmlns:a16="http://schemas.microsoft.com/office/drawing/2014/main" id="{A2512ABF-D75C-5A7D-446C-11D1A24698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8BCEEFF-DC1C-EC73-EA25-B923B0AC89AF}"/>
              </a:ext>
            </a:extLst>
          </p:cNvPr>
          <p:cNvSpPr>
            <a:spLocks noGrp="1"/>
          </p:cNvSpPr>
          <p:nvPr>
            <p:ph type="sldNum" sz="quarter" idx="12"/>
          </p:nvPr>
        </p:nvSpPr>
        <p:spPr/>
        <p:txBody>
          <a:bodyPr/>
          <a:lstStyle/>
          <a:p>
            <a:fld id="{3F8454CC-F092-4E14-83F1-4A7EA0F3EFBD}" type="slidenum">
              <a:rPr lang="en-GB" smtClean="0"/>
              <a:t>‹#›</a:t>
            </a:fld>
            <a:endParaRPr lang="en-GB"/>
          </a:p>
        </p:txBody>
      </p:sp>
    </p:spTree>
    <p:extLst>
      <p:ext uri="{BB962C8B-B14F-4D97-AF65-F5344CB8AC3E}">
        <p14:creationId xmlns:p14="http://schemas.microsoft.com/office/powerpoint/2010/main" val="2542586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B0AE23-CC82-1EB5-8C05-0C660AED966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B578943-300E-3B9A-3EC4-80CC7C22B2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4D24878-1339-18C0-7A38-E516D9706DA3}"/>
              </a:ext>
            </a:extLst>
          </p:cNvPr>
          <p:cNvSpPr>
            <a:spLocks noGrp="1"/>
          </p:cNvSpPr>
          <p:nvPr>
            <p:ph type="dt" sz="half" idx="10"/>
          </p:nvPr>
        </p:nvSpPr>
        <p:spPr/>
        <p:txBody>
          <a:bodyPr/>
          <a:lstStyle/>
          <a:p>
            <a:fld id="{DFF5AA1F-E9E2-4E3C-94D0-B382479B1C70}" type="datetimeFigureOut">
              <a:rPr lang="en-GB" smtClean="0"/>
              <a:t>21/03/2023</a:t>
            </a:fld>
            <a:endParaRPr lang="en-GB"/>
          </a:p>
        </p:txBody>
      </p:sp>
      <p:sp>
        <p:nvSpPr>
          <p:cNvPr id="5" name="Footer Placeholder 4">
            <a:extLst>
              <a:ext uri="{FF2B5EF4-FFF2-40B4-BE49-F238E27FC236}">
                <a16:creationId xmlns:a16="http://schemas.microsoft.com/office/drawing/2014/main" id="{8F14A84B-1E41-4D7B-68B2-9E1AC97D1BC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BEEEB47-0E84-DF00-48D2-EAFB2CAB0833}"/>
              </a:ext>
            </a:extLst>
          </p:cNvPr>
          <p:cNvSpPr>
            <a:spLocks noGrp="1"/>
          </p:cNvSpPr>
          <p:nvPr>
            <p:ph type="sldNum" sz="quarter" idx="12"/>
          </p:nvPr>
        </p:nvSpPr>
        <p:spPr/>
        <p:txBody>
          <a:bodyPr/>
          <a:lstStyle/>
          <a:p>
            <a:fld id="{3F8454CC-F092-4E14-83F1-4A7EA0F3EFBD}" type="slidenum">
              <a:rPr lang="en-GB" smtClean="0"/>
              <a:t>‹#›</a:t>
            </a:fld>
            <a:endParaRPr lang="en-GB"/>
          </a:p>
        </p:txBody>
      </p:sp>
    </p:spTree>
    <p:extLst>
      <p:ext uri="{BB962C8B-B14F-4D97-AF65-F5344CB8AC3E}">
        <p14:creationId xmlns:p14="http://schemas.microsoft.com/office/powerpoint/2010/main" val="1077063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ba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44181"/>
            <a:ext cx="12227933" cy="3456000"/>
          </a:xfrm>
          <a:prstGeom prst="rect">
            <a:avLst/>
          </a:prstGeom>
        </p:spPr>
      </p:pic>
      <p:pic>
        <p:nvPicPr>
          <p:cNvPr id="9" name="Picture 8" descr="icons.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5172" y="4187056"/>
            <a:ext cx="10301656" cy="1360420"/>
          </a:xfrm>
          <a:prstGeom prst="rect">
            <a:avLst/>
          </a:prstGeom>
        </p:spPr>
      </p:pic>
      <p:pic>
        <p:nvPicPr>
          <p:cNvPr id="10" name="Picture 9" descr="seup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733447" y="5910055"/>
            <a:ext cx="2587956" cy="698183"/>
          </a:xfrm>
          <a:prstGeom prst="rect">
            <a:avLst/>
          </a:prstGeom>
        </p:spPr>
      </p:pic>
      <p:sp>
        <p:nvSpPr>
          <p:cNvPr id="2" name="Title 1"/>
          <p:cNvSpPr>
            <a:spLocks noGrp="1"/>
          </p:cNvSpPr>
          <p:nvPr userDrawn="1">
            <p:ph type="ctrTitle"/>
          </p:nvPr>
        </p:nvSpPr>
        <p:spPr>
          <a:xfrm>
            <a:off x="914400" y="1432596"/>
            <a:ext cx="10363200" cy="2033158"/>
          </a:xfrm>
        </p:spPr>
        <p:txBody>
          <a:bodyPr/>
          <a:lstStyle>
            <a:lvl1pPr algn="ctr">
              <a:defRPr sz="3400" b="1" i="0">
                <a:solidFill>
                  <a:schemeClr val="bg1"/>
                </a:solidFill>
                <a:latin typeface="Arial"/>
                <a:cs typeface="Arial"/>
              </a:defRPr>
            </a:lvl1pPr>
          </a:lstStyle>
          <a:p>
            <a:r>
              <a:rPr lang="en-GB" dirty="0"/>
              <a:t>Click to edit Master title style</a:t>
            </a:r>
            <a:endParaRPr lang="en-US" dirty="0"/>
          </a:p>
        </p:txBody>
      </p:sp>
    </p:spTree>
    <p:extLst>
      <p:ext uri="{BB962C8B-B14F-4D97-AF65-F5344CB8AC3E}">
        <p14:creationId xmlns:p14="http://schemas.microsoft.com/office/powerpoint/2010/main" val="22190799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609600" y="1908041"/>
            <a:ext cx="10972800" cy="447920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descr="bar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025" y="6595288"/>
            <a:ext cx="12278543" cy="317451"/>
          </a:xfrm>
          <a:prstGeom prst="rect">
            <a:avLst/>
          </a:prstGeom>
        </p:spPr>
      </p:pic>
      <p:pic>
        <p:nvPicPr>
          <p:cNvPr id="11" name="Picture 10" descr="inside icons.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83980" y="591591"/>
            <a:ext cx="2385641" cy="397821"/>
          </a:xfrm>
          <a:prstGeom prst="rect">
            <a:avLst/>
          </a:prstGeom>
        </p:spPr>
      </p:pic>
      <p:pic>
        <p:nvPicPr>
          <p:cNvPr id="10" name="Picture 9" descr="newbar.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1563808"/>
            <a:ext cx="12192000" cy="106680"/>
          </a:xfrm>
          <a:prstGeom prst="rect">
            <a:avLst/>
          </a:prstGeom>
        </p:spPr>
      </p:pic>
    </p:spTree>
    <p:extLst>
      <p:ext uri="{BB962C8B-B14F-4D97-AF65-F5344CB8AC3E}">
        <p14:creationId xmlns:p14="http://schemas.microsoft.com/office/powerpoint/2010/main" val="6982007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a:defRPr/>
            </a:lvl1pPr>
          </a:lstStyle>
          <a:p>
            <a:fld id="{439C31EE-DB05-4180-B21B-2A246E7D5E67}" type="datetimeFigureOut">
              <a:rPr lang="en-US"/>
              <a:pPr/>
              <a:t>3/21/2023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E3B3112D-A9F2-4AB3-9C10-9B0503019A6D}" type="slidenum">
              <a:rPr lang="en-US"/>
              <a:pPr/>
              <a:t>‹#›</a:t>
            </a:fld>
            <a:endParaRPr lang="en-US" dirty="0"/>
          </a:p>
        </p:txBody>
      </p:sp>
    </p:spTree>
    <p:extLst>
      <p:ext uri="{BB962C8B-B14F-4D97-AF65-F5344CB8AC3E}">
        <p14:creationId xmlns:p14="http://schemas.microsoft.com/office/powerpoint/2010/main" val="41003133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a:defRPr/>
            </a:lvl1pPr>
          </a:lstStyle>
          <a:p>
            <a:fld id="{10D0285F-B82F-4F19-BBCF-3CEC72A0F76B}" type="datetimeFigureOut">
              <a:rPr lang="en-US"/>
              <a:pPr/>
              <a:t>3/21/2023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fld id="{4B0CAE67-4219-4C73-9F6B-08D547B9D208}" type="slidenum">
              <a:rPr lang="en-US"/>
              <a:pPr/>
              <a:t>‹#›</a:t>
            </a:fld>
            <a:endParaRPr lang="en-US" dirty="0"/>
          </a:p>
        </p:txBody>
      </p:sp>
    </p:spTree>
    <p:extLst>
      <p:ext uri="{BB962C8B-B14F-4D97-AF65-F5344CB8AC3E}">
        <p14:creationId xmlns:p14="http://schemas.microsoft.com/office/powerpoint/2010/main" val="15351600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a:defRPr/>
            </a:lvl1pPr>
          </a:lstStyle>
          <a:p>
            <a:fld id="{A037BE0A-E232-4D6D-A219-602A8DB1D858}" type="datetimeFigureOut">
              <a:rPr lang="en-US"/>
              <a:pPr/>
              <a:t>3/21/2023</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fld id="{3AF522C1-8003-4A42-9542-D8A668AB3D98}" type="slidenum">
              <a:rPr lang="en-US"/>
              <a:pPr/>
              <a:t>‹#›</a:t>
            </a:fld>
            <a:endParaRPr lang="en-US" dirty="0"/>
          </a:p>
        </p:txBody>
      </p:sp>
    </p:spTree>
    <p:extLst>
      <p:ext uri="{BB962C8B-B14F-4D97-AF65-F5344CB8AC3E}">
        <p14:creationId xmlns:p14="http://schemas.microsoft.com/office/powerpoint/2010/main" val="36850298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a:defRPr/>
            </a:lvl1pPr>
          </a:lstStyle>
          <a:p>
            <a:fld id="{15EF3D81-CE90-443C-A1A7-AC77212DCC96}" type="datetimeFigureOut">
              <a:rPr lang="en-US"/>
              <a:pPr/>
              <a:t>3/21/2023</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fld id="{ED73C405-3F2D-4DC2-91CA-CC5102B8734F}" type="slidenum">
              <a:rPr lang="en-US"/>
              <a:pPr/>
              <a:t>‹#›</a:t>
            </a:fld>
            <a:endParaRPr lang="en-US" dirty="0"/>
          </a:p>
        </p:txBody>
      </p:sp>
    </p:spTree>
    <p:extLst>
      <p:ext uri="{BB962C8B-B14F-4D97-AF65-F5344CB8AC3E}">
        <p14:creationId xmlns:p14="http://schemas.microsoft.com/office/powerpoint/2010/main" val="5594192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9FA09294-A5E0-41F0-BC05-F7E37507FDFA}" type="datetimeFigureOut">
              <a:rPr lang="en-US"/>
              <a:pPr/>
              <a:t>3/21/2023</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fld id="{C672A632-46B8-41F7-BFF4-5A7BC67235AF}" type="slidenum">
              <a:rPr lang="en-US"/>
              <a:pPr/>
              <a:t>‹#›</a:t>
            </a:fld>
            <a:endParaRPr lang="en-US" dirty="0"/>
          </a:p>
        </p:txBody>
      </p:sp>
    </p:spTree>
    <p:extLst>
      <p:ext uri="{BB962C8B-B14F-4D97-AF65-F5344CB8AC3E}">
        <p14:creationId xmlns:p14="http://schemas.microsoft.com/office/powerpoint/2010/main" val="16310724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fld id="{3BC97260-9C8D-4E48-A5C4-3CA2F1056913}" type="datetimeFigureOut">
              <a:rPr lang="en-US"/>
              <a:pPr/>
              <a:t>3/21/2023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fld id="{64F9D8CC-5227-48FE-B9DA-B2E24676AD51}" type="slidenum">
              <a:rPr lang="en-US"/>
              <a:pPr/>
              <a:t>‹#›</a:t>
            </a:fld>
            <a:endParaRPr lang="en-US" dirty="0"/>
          </a:p>
        </p:txBody>
      </p:sp>
    </p:spTree>
    <p:extLst>
      <p:ext uri="{BB962C8B-B14F-4D97-AF65-F5344CB8AC3E}">
        <p14:creationId xmlns:p14="http://schemas.microsoft.com/office/powerpoint/2010/main" val="2743043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0DCA3-9ECF-C679-3F52-8AF2DF77C6E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71AEED-D82E-42AC-6B06-1F2EFA902B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089763F-50C9-C84C-25A0-A1CCE3FBD009}"/>
              </a:ext>
            </a:extLst>
          </p:cNvPr>
          <p:cNvSpPr>
            <a:spLocks noGrp="1"/>
          </p:cNvSpPr>
          <p:nvPr>
            <p:ph type="dt" sz="half" idx="10"/>
          </p:nvPr>
        </p:nvSpPr>
        <p:spPr/>
        <p:txBody>
          <a:bodyPr/>
          <a:lstStyle/>
          <a:p>
            <a:fld id="{DFF5AA1F-E9E2-4E3C-94D0-B382479B1C70}" type="datetimeFigureOut">
              <a:rPr lang="en-GB" smtClean="0"/>
              <a:t>21/03/2023</a:t>
            </a:fld>
            <a:endParaRPr lang="en-GB"/>
          </a:p>
        </p:txBody>
      </p:sp>
      <p:sp>
        <p:nvSpPr>
          <p:cNvPr id="5" name="Footer Placeholder 4">
            <a:extLst>
              <a:ext uri="{FF2B5EF4-FFF2-40B4-BE49-F238E27FC236}">
                <a16:creationId xmlns:a16="http://schemas.microsoft.com/office/drawing/2014/main" id="{CEFB2AB6-4F11-DA04-E327-83B9CE01C95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9D7DC10-0B23-73CC-57C7-5D6358E18F9A}"/>
              </a:ext>
            </a:extLst>
          </p:cNvPr>
          <p:cNvSpPr>
            <a:spLocks noGrp="1"/>
          </p:cNvSpPr>
          <p:nvPr>
            <p:ph type="sldNum" sz="quarter" idx="12"/>
          </p:nvPr>
        </p:nvSpPr>
        <p:spPr/>
        <p:txBody>
          <a:bodyPr/>
          <a:lstStyle/>
          <a:p>
            <a:fld id="{3F8454CC-F092-4E14-83F1-4A7EA0F3EFBD}" type="slidenum">
              <a:rPr lang="en-GB" smtClean="0"/>
              <a:t>‹#›</a:t>
            </a:fld>
            <a:endParaRPr lang="en-GB"/>
          </a:p>
        </p:txBody>
      </p:sp>
    </p:spTree>
    <p:extLst>
      <p:ext uri="{BB962C8B-B14F-4D97-AF65-F5344CB8AC3E}">
        <p14:creationId xmlns:p14="http://schemas.microsoft.com/office/powerpoint/2010/main" val="16477755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fld id="{38EB9765-B570-4D43-9FE0-6D19F186405E}" type="datetimeFigureOut">
              <a:rPr lang="en-US"/>
              <a:pPr/>
              <a:t>3/21/2023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fld id="{27FAEFB6-8DAF-4201-BFEF-D30C3F5E9D6F}" type="slidenum">
              <a:rPr lang="en-US"/>
              <a:pPr/>
              <a:t>‹#›</a:t>
            </a:fld>
            <a:endParaRPr lang="en-US" dirty="0"/>
          </a:p>
        </p:txBody>
      </p:sp>
    </p:spTree>
    <p:extLst>
      <p:ext uri="{BB962C8B-B14F-4D97-AF65-F5344CB8AC3E}">
        <p14:creationId xmlns:p14="http://schemas.microsoft.com/office/powerpoint/2010/main" val="16835960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fld id="{A03C5E0E-E7E4-4D39-8D4D-61A4CFA5940B}" type="datetimeFigureOut">
              <a:rPr lang="en-US"/>
              <a:pPr/>
              <a:t>3/21/2023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6D33836B-3DA2-4FAE-8B97-9944B1E4A0EE}" type="slidenum">
              <a:rPr lang="en-US"/>
              <a:pPr/>
              <a:t>‹#›</a:t>
            </a:fld>
            <a:endParaRPr lang="en-US" dirty="0"/>
          </a:p>
        </p:txBody>
      </p:sp>
    </p:spTree>
    <p:extLst>
      <p:ext uri="{BB962C8B-B14F-4D97-AF65-F5344CB8AC3E}">
        <p14:creationId xmlns:p14="http://schemas.microsoft.com/office/powerpoint/2010/main" val="5553057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fld id="{D0BDBEF4-75AD-4194-A051-4A2D622F9459}" type="datetimeFigureOut">
              <a:rPr lang="en-US"/>
              <a:pPr/>
              <a:t>3/21/2023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6A1AAF47-CE58-4590-96C0-4F8A31C64F4D}" type="slidenum">
              <a:rPr lang="en-US"/>
              <a:pPr/>
              <a:t>‹#›</a:t>
            </a:fld>
            <a:endParaRPr lang="en-US" dirty="0"/>
          </a:p>
        </p:txBody>
      </p:sp>
    </p:spTree>
    <p:extLst>
      <p:ext uri="{BB962C8B-B14F-4D97-AF65-F5344CB8AC3E}">
        <p14:creationId xmlns:p14="http://schemas.microsoft.com/office/powerpoint/2010/main" val="6054813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arge Text + Image 1">
    <p:spTree>
      <p:nvGrpSpPr>
        <p:cNvPr id="1" name=""/>
        <p:cNvGrpSpPr/>
        <p:nvPr/>
      </p:nvGrpSpPr>
      <p:grpSpPr>
        <a:xfrm>
          <a:off x="0" y="0"/>
          <a:ext cx="0" cy="0"/>
          <a:chOff x="0" y="0"/>
          <a:chExt cx="0" cy="0"/>
        </a:xfrm>
      </p:grpSpPr>
      <p:sp>
        <p:nvSpPr>
          <p:cNvPr id="11" name="Content Placeholder 3">
            <a:extLst>
              <a:ext uri="{FF2B5EF4-FFF2-40B4-BE49-F238E27FC236}">
                <a16:creationId xmlns:a16="http://schemas.microsoft.com/office/drawing/2014/main" id="{870FAFB7-DC63-4BA0-B70C-E92629052CB5}"/>
              </a:ext>
            </a:extLst>
          </p:cNvPr>
          <p:cNvSpPr>
            <a:spLocks noGrp="1"/>
          </p:cNvSpPr>
          <p:nvPr>
            <p:ph sz="half" idx="2" hasCustomPrompt="1"/>
          </p:nvPr>
        </p:nvSpPr>
        <p:spPr>
          <a:xfrm>
            <a:off x="6177281" y="0"/>
            <a:ext cx="6014719" cy="6858000"/>
          </a:xfrm>
          <a:prstGeom prst="rect">
            <a:avLst/>
          </a:prstGeom>
          <a:solidFill>
            <a:schemeClr val="accent6">
              <a:lumMod val="75000"/>
            </a:schemeClr>
          </a:solidFill>
        </p:spPr>
        <p:txBody>
          <a:bodyPr anchor="ctr"/>
          <a:lstStyle>
            <a:lvl1pPr marL="0" indent="0" algn="ctr">
              <a:buNone/>
              <a:defRPr sz="2400">
                <a:solidFill>
                  <a:schemeClr val="tx1"/>
                </a:solidFill>
                <a:latin typeface="Favorit" panose="02000006030000020004" pitchFamily="50" charset="0"/>
                <a:ea typeface="Favorit" panose="02000006030000020004" pitchFamily="50" charset="0"/>
              </a:defRPr>
            </a:lvl1pPr>
          </a:lstStyle>
          <a:p>
            <a:pPr lvl="0"/>
            <a:r>
              <a:rPr lang="en-US"/>
              <a:t>PLACE IMAGE HERE</a:t>
            </a:r>
          </a:p>
          <a:p>
            <a:pPr lvl="0"/>
            <a:endParaRPr lang="en-US"/>
          </a:p>
          <a:p>
            <a:pPr lvl="0"/>
            <a:endParaRPr lang="en-US"/>
          </a:p>
          <a:p>
            <a:pPr lvl="0"/>
            <a:endParaRPr lang="en-US"/>
          </a:p>
        </p:txBody>
      </p:sp>
      <p:sp>
        <p:nvSpPr>
          <p:cNvPr id="8" name="Text Placeholder 5">
            <a:extLst>
              <a:ext uri="{FF2B5EF4-FFF2-40B4-BE49-F238E27FC236}">
                <a16:creationId xmlns:a16="http://schemas.microsoft.com/office/drawing/2014/main" id="{53A96703-1E08-418C-97DA-ED8BFADD5A2F}"/>
              </a:ext>
            </a:extLst>
          </p:cNvPr>
          <p:cNvSpPr>
            <a:spLocks noGrp="1"/>
          </p:cNvSpPr>
          <p:nvPr>
            <p:ph type="body" sz="quarter" idx="11" hasCustomPrompt="1"/>
          </p:nvPr>
        </p:nvSpPr>
        <p:spPr>
          <a:xfrm>
            <a:off x="515937" y="1520825"/>
            <a:ext cx="5498784" cy="4787899"/>
          </a:xfrm>
          <a:prstGeom prst="rect">
            <a:avLst/>
          </a:prstGeom>
        </p:spPr>
        <p:txBody>
          <a:bodyPr lIns="0" tIns="0" rIns="0" bIns="0"/>
          <a:lstStyle>
            <a:lvl1pPr>
              <a:lnSpc>
                <a:spcPct val="130000"/>
              </a:lnSpc>
              <a:defRPr lang="en-GB" sz="3200" b="0" i="0" smtClean="0">
                <a:solidFill>
                  <a:schemeClr val="accent3"/>
                </a:solidFill>
                <a:effectLst/>
                <a:latin typeface="Favorit" panose="02000006030000020004" pitchFamily="50" charset="0"/>
                <a:ea typeface="Favorit" panose="02000006030000020004" pitchFamily="50" charset="0"/>
              </a:defRPr>
            </a:lvl1pPr>
          </a:lstStyle>
          <a:p>
            <a:pPr lvl="0"/>
            <a:r>
              <a:rPr lang="en-US"/>
              <a:t>[BODY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Maecenas in </a:t>
            </a:r>
            <a:r>
              <a:rPr lang="en-US" err="1"/>
              <a:t>purus</a:t>
            </a:r>
            <a:r>
              <a:rPr lang="en-US"/>
              <a:t> id </a:t>
            </a:r>
            <a:r>
              <a:rPr lang="en-US" err="1"/>
              <a:t>turpis</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15" name="Text Placeholder 5">
            <a:extLst>
              <a:ext uri="{FF2B5EF4-FFF2-40B4-BE49-F238E27FC236}">
                <a16:creationId xmlns:a16="http://schemas.microsoft.com/office/drawing/2014/main" id="{52CE6030-D1DA-44D7-82C9-4CB6916CEB17}"/>
              </a:ext>
            </a:extLst>
          </p:cNvPr>
          <p:cNvSpPr>
            <a:spLocks noGrp="1"/>
          </p:cNvSpPr>
          <p:nvPr>
            <p:ph type="body" sz="quarter" idx="10" hasCustomPrompt="1"/>
          </p:nvPr>
        </p:nvSpPr>
        <p:spPr>
          <a:xfrm>
            <a:off x="515937" y="549274"/>
            <a:ext cx="5508625" cy="792163"/>
          </a:xfrm>
          <a:prstGeom prst="rect">
            <a:avLst/>
          </a:prstGeom>
        </p:spPr>
        <p:txBody>
          <a:bodyPr lIns="0" tIns="0" rIns="0" bIns="0"/>
          <a:lstStyle>
            <a:lvl1pPr>
              <a:defRPr sz="2400">
                <a:solidFill>
                  <a:schemeClr val="tx1"/>
                </a:solidFill>
                <a:latin typeface="Favorit" panose="02000006030000020004" pitchFamily="50" charset="0"/>
                <a:ea typeface="Favorit" panose="02000006030000020004" pitchFamily="50" charset="0"/>
              </a:defRPr>
            </a:lvl1pPr>
          </a:lstStyle>
          <a:p>
            <a:pPr lvl="0"/>
            <a:r>
              <a:rPr lang="en-US"/>
              <a:t>[SLIDE TITLE]</a:t>
            </a:r>
            <a:endParaRPr lang="en-GB"/>
          </a:p>
        </p:txBody>
      </p:sp>
      <p:sp>
        <p:nvSpPr>
          <p:cNvPr id="12" name="Text Placeholder 2">
            <a:extLst>
              <a:ext uri="{FF2B5EF4-FFF2-40B4-BE49-F238E27FC236}">
                <a16:creationId xmlns:a16="http://schemas.microsoft.com/office/drawing/2014/main" id="{48CA2B7A-50F3-4055-B4D8-9CE55F9D80BB}"/>
              </a:ext>
            </a:extLst>
          </p:cNvPr>
          <p:cNvSpPr>
            <a:spLocks noGrp="1"/>
          </p:cNvSpPr>
          <p:nvPr>
            <p:ph type="body" sz="quarter" idx="14" hasCustomPrompt="1"/>
          </p:nvPr>
        </p:nvSpPr>
        <p:spPr>
          <a:xfrm>
            <a:off x="4295774" y="6462237"/>
            <a:ext cx="1728788" cy="120950"/>
          </a:xfrm>
          <a:prstGeom prst="rect">
            <a:avLst/>
          </a:prstGeom>
        </p:spPr>
        <p:txBody>
          <a:bodyPr lIns="0" tIns="0" rIns="0" bIns="0"/>
          <a:lstStyle>
            <a:lvl1pPr>
              <a:defRPr sz="800">
                <a:solidFill>
                  <a:schemeClr val="tx1"/>
                </a:solidFill>
                <a:latin typeface="Favorit" panose="02000006030000020004" pitchFamily="50" charset="0"/>
                <a:ea typeface="Favorit" panose="02000006030000020004" pitchFamily="50" charset="0"/>
              </a:defRPr>
            </a:lvl1pPr>
          </a:lstStyle>
          <a:p>
            <a:pPr lvl="0"/>
            <a:r>
              <a:rPr lang="en-US"/>
              <a:t>Source: Lorem Ipsum</a:t>
            </a:r>
            <a:endParaRPr lang="en-GB"/>
          </a:p>
        </p:txBody>
      </p:sp>
    </p:spTree>
    <p:extLst>
      <p:ext uri="{BB962C8B-B14F-4D97-AF65-F5344CB8AC3E}">
        <p14:creationId xmlns:p14="http://schemas.microsoft.com/office/powerpoint/2010/main" val="37541043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Large Text + Image 1">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53A96703-1E08-418C-97DA-ED8BFADD5A2F}"/>
              </a:ext>
            </a:extLst>
          </p:cNvPr>
          <p:cNvSpPr>
            <a:spLocks noGrp="1"/>
          </p:cNvSpPr>
          <p:nvPr>
            <p:ph type="body" sz="quarter" idx="11" hasCustomPrompt="1"/>
          </p:nvPr>
        </p:nvSpPr>
        <p:spPr>
          <a:xfrm>
            <a:off x="515937" y="1520825"/>
            <a:ext cx="3635376" cy="4787899"/>
          </a:xfrm>
          <a:prstGeom prst="rect">
            <a:avLst/>
          </a:prstGeom>
        </p:spPr>
        <p:txBody>
          <a:bodyPr lIns="0" tIns="0" rIns="0" bIns="0"/>
          <a:lstStyle>
            <a:lvl1pPr>
              <a:lnSpc>
                <a:spcPct val="130000"/>
              </a:lnSpc>
              <a:defRPr lang="en-GB" sz="2400" b="0" i="0" smtClean="0">
                <a:solidFill>
                  <a:schemeClr val="accent3"/>
                </a:solidFill>
                <a:effectLst/>
                <a:latin typeface="Favorit" panose="02000006030000020004" pitchFamily="50" charset="0"/>
                <a:ea typeface="Favorit" panose="02000006030000020004" pitchFamily="50" charset="0"/>
              </a:defRPr>
            </a:lvl1pPr>
          </a:lstStyle>
          <a:p>
            <a:pPr lvl="0"/>
            <a:r>
              <a:rPr lang="en-US"/>
              <a:t>[INTRO Lorem ipsum dolor sit </a:t>
            </a:r>
            <a:r>
              <a:rPr lang="en-US" err="1"/>
              <a:t>amet</a:t>
            </a:r>
            <a:r>
              <a:rPr lang="en-US"/>
              <a:t>, </a:t>
            </a:r>
            <a:r>
              <a:rPr lang="en-US" err="1"/>
              <a:t>consectetur</a:t>
            </a:r>
            <a:r>
              <a:rPr lang="en-US"/>
              <a:t> </a:t>
            </a:r>
            <a:r>
              <a:rPr lang="en-US" err="1"/>
              <a:t>adipiscing</a:t>
            </a:r>
            <a:r>
              <a:rPr lang="en-US"/>
              <a:t> </a:t>
            </a:r>
            <a:r>
              <a:rPr lang="en-US" err="1"/>
              <a:t>elit</a:t>
            </a:r>
            <a:r>
              <a:rPr lang="en-US"/>
              <a:t>. Maecenas in </a:t>
            </a:r>
            <a:r>
              <a:rPr lang="en-US" err="1"/>
              <a:t>purus</a:t>
            </a:r>
            <a:r>
              <a:rPr lang="en-US"/>
              <a:t> id </a:t>
            </a:r>
            <a:r>
              <a:rPr lang="en-US" err="1"/>
              <a:t>turpis</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15" name="Text Placeholder 5">
            <a:extLst>
              <a:ext uri="{FF2B5EF4-FFF2-40B4-BE49-F238E27FC236}">
                <a16:creationId xmlns:a16="http://schemas.microsoft.com/office/drawing/2014/main" id="{52CE6030-D1DA-44D7-82C9-4CB6916CEB17}"/>
              </a:ext>
            </a:extLst>
          </p:cNvPr>
          <p:cNvSpPr>
            <a:spLocks noGrp="1"/>
          </p:cNvSpPr>
          <p:nvPr>
            <p:ph type="body" sz="quarter" idx="10" hasCustomPrompt="1"/>
          </p:nvPr>
        </p:nvSpPr>
        <p:spPr>
          <a:xfrm>
            <a:off x="515937" y="549274"/>
            <a:ext cx="5508625" cy="792163"/>
          </a:xfrm>
          <a:prstGeom prst="rect">
            <a:avLst/>
          </a:prstGeom>
        </p:spPr>
        <p:txBody>
          <a:bodyPr lIns="0" tIns="0" rIns="0" bIns="0"/>
          <a:lstStyle>
            <a:lvl1pPr>
              <a:defRPr sz="2400">
                <a:solidFill>
                  <a:schemeClr val="tx1"/>
                </a:solidFill>
                <a:latin typeface="Favorit" panose="02000006030000020004" pitchFamily="50" charset="0"/>
                <a:ea typeface="Favorit" panose="02000006030000020004" pitchFamily="50" charset="0"/>
              </a:defRPr>
            </a:lvl1pPr>
          </a:lstStyle>
          <a:p>
            <a:pPr lvl="0"/>
            <a:r>
              <a:rPr lang="en-US"/>
              <a:t>[SLIDE TITLE]</a:t>
            </a:r>
            <a:endParaRPr lang="en-GB"/>
          </a:p>
        </p:txBody>
      </p:sp>
      <p:sp>
        <p:nvSpPr>
          <p:cNvPr id="12" name="Text Placeholder 5">
            <a:extLst>
              <a:ext uri="{FF2B5EF4-FFF2-40B4-BE49-F238E27FC236}">
                <a16:creationId xmlns:a16="http://schemas.microsoft.com/office/drawing/2014/main" id="{0DEE4B80-353B-40EB-9BDC-3917A25FB772}"/>
              </a:ext>
            </a:extLst>
          </p:cNvPr>
          <p:cNvSpPr>
            <a:spLocks noGrp="1"/>
          </p:cNvSpPr>
          <p:nvPr>
            <p:ph type="body" sz="quarter" idx="13" hasCustomPrompt="1"/>
          </p:nvPr>
        </p:nvSpPr>
        <p:spPr>
          <a:xfrm>
            <a:off x="5232400" y="1520826"/>
            <a:ext cx="6408736" cy="4787898"/>
          </a:xfrm>
          <a:prstGeom prst="rect">
            <a:avLst/>
          </a:prstGeom>
        </p:spPr>
        <p:txBody>
          <a:bodyPr lIns="0" tIns="0" rIns="0" bIns="0"/>
          <a:lstStyle>
            <a:lvl1pPr marL="0" marR="0" indent="0" defTabSz="914400" eaLnBrk="1" fontAlgn="auto" latinLnBrk="0" hangingPunct="1">
              <a:lnSpc>
                <a:spcPct val="130000"/>
              </a:lnSpc>
              <a:spcBef>
                <a:spcPts val="0"/>
              </a:spcBef>
              <a:spcAft>
                <a:spcPts val="1200"/>
              </a:spcAft>
              <a:buClrTx/>
              <a:buSzTx/>
              <a:buFontTx/>
              <a:buNone/>
              <a:tabLst/>
              <a:defRPr lang="en-GB" sz="1800" b="0" i="0" smtClean="0">
                <a:solidFill>
                  <a:schemeClr val="tx1"/>
                </a:solidFill>
                <a:effectLst/>
                <a:latin typeface="FreightText Pro Book" panose="02000603060000020004" pitchFamily="50" charset="0"/>
              </a:defRPr>
            </a:lvl1pPr>
          </a:lstStyle>
          <a:p>
            <a:pPr lvl="0"/>
            <a:r>
              <a:rPr lang="en-US"/>
              <a:t>[Body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Maecenas in </a:t>
            </a:r>
            <a:r>
              <a:rPr lang="en-US" err="1"/>
              <a:t>purus</a:t>
            </a:r>
            <a:r>
              <a:rPr lang="en-US"/>
              <a:t> id </a:t>
            </a:r>
            <a:r>
              <a:rPr lang="en-US" err="1"/>
              <a:t>turpis</a:t>
            </a:r>
            <a:r>
              <a:rPr lang="en-US"/>
              <a:t> </a:t>
            </a:r>
            <a:r>
              <a:rPr lang="en-US" err="1"/>
              <a:t>scelerisque</a:t>
            </a:r>
            <a:r>
              <a:rPr lang="en-US"/>
              <a:t> fermentum.]</a:t>
            </a:r>
          </a:p>
          <a:p>
            <a:pPr marL="0" marR="0" lvl="0" indent="0" defTabSz="914400" eaLnBrk="1" fontAlgn="auto" latinLnBrk="0" hangingPunct="1">
              <a:lnSpc>
                <a:spcPct val="130000"/>
              </a:lnSpc>
              <a:spcBef>
                <a:spcPts val="0"/>
              </a:spcBef>
              <a:spcAft>
                <a:spcPts val="1200"/>
              </a:spcAft>
              <a:buClrTx/>
              <a:buSzTx/>
              <a:buFontTx/>
              <a:buNone/>
              <a:tabLst/>
              <a:defRPr/>
            </a:pPr>
            <a:r>
              <a:rPr lang="en-US"/>
              <a:t>[Body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Maecenas in </a:t>
            </a:r>
            <a:r>
              <a:rPr lang="en-US" err="1"/>
              <a:t>purus</a:t>
            </a:r>
            <a:r>
              <a:rPr lang="en-US"/>
              <a:t> id </a:t>
            </a:r>
            <a:r>
              <a:rPr lang="en-US" err="1"/>
              <a:t>turpis</a:t>
            </a:r>
            <a:r>
              <a:rPr lang="en-US"/>
              <a:t> </a:t>
            </a:r>
            <a:r>
              <a:rPr lang="en-US" err="1"/>
              <a:t>scelerisque</a:t>
            </a:r>
            <a:r>
              <a:rPr lang="en-US"/>
              <a:t> fermentum.]</a:t>
            </a:r>
            <a:endParaRPr lang="en-GB"/>
          </a:p>
          <a:p>
            <a:pPr marL="0" marR="0" lvl="0" indent="0" defTabSz="914400" eaLnBrk="1" fontAlgn="auto" latinLnBrk="0" hangingPunct="1">
              <a:lnSpc>
                <a:spcPct val="130000"/>
              </a:lnSpc>
              <a:spcBef>
                <a:spcPts val="0"/>
              </a:spcBef>
              <a:spcAft>
                <a:spcPts val="1200"/>
              </a:spcAft>
              <a:buClrTx/>
              <a:buSzTx/>
              <a:buFontTx/>
              <a:buNone/>
              <a:tabLst/>
              <a:defRPr/>
            </a:pPr>
            <a:r>
              <a:rPr lang="en-US"/>
              <a:t>[Body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Maecenas in </a:t>
            </a:r>
            <a:r>
              <a:rPr lang="en-US" err="1"/>
              <a:t>purus</a:t>
            </a:r>
            <a:r>
              <a:rPr lang="en-US"/>
              <a:t> id </a:t>
            </a:r>
            <a:r>
              <a:rPr lang="en-US" err="1"/>
              <a:t>turpis</a:t>
            </a:r>
            <a:r>
              <a:rPr lang="en-US"/>
              <a:t> </a:t>
            </a:r>
            <a:r>
              <a:rPr lang="en-US" err="1"/>
              <a:t>scelerisque</a:t>
            </a:r>
            <a:r>
              <a:rPr lang="en-US"/>
              <a:t> fermentum.]</a:t>
            </a:r>
          </a:p>
          <a:p>
            <a:pPr marL="0" marR="0" lvl="0" indent="0" defTabSz="914400" eaLnBrk="1" fontAlgn="auto" latinLnBrk="0" hangingPunct="1">
              <a:lnSpc>
                <a:spcPct val="130000"/>
              </a:lnSpc>
              <a:spcBef>
                <a:spcPts val="0"/>
              </a:spcBef>
              <a:spcAft>
                <a:spcPts val="1200"/>
              </a:spcAft>
              <a:buClrTx/>
              <a:buSzTx/>
              <a:buFontTx/>
              <a:buNone/>
              <a:tabLst/>
              <a:defRPr/>
            </a:pPr>
            <a:r>
              <a:rPr lang="en-US"/>
              <a:t>[Body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Maecenas in </a:t>
            </a:r>
            <a:r>
              <a:rPr lang="en-US" err="1"/>
              <a:t>purus</a:t>
            </a:r>
            <a:r>
              <a:rPr lang="en-US"/>
              <a:t> id </a:t>
            </a:r>
            <a:r>
              <a:rPr lang="en-US" err="1"/>
              <a:t>turpis</a:t>
            </a:r>
            <a:r>
              <a:rPr lang="en-US"/>
              <a:t> </a:t>
            </a:r>
            <a:r>
              <a:rPr lang="en-US" err="1"/>
              <a:t>scelerisque</a:t>
            </a:r>
            <a:r>
              <a:rPr lang="en-US"/>
              <a:t> fermentum.]</a:t>
            </a:r>
            <a:endParaRPr lang="en-GB"/>
          </a:p>
          <a:p>
            <a:pPr marL="0" marR="0" lvl="0" indent="0" defTabSz="914400" eaLnBrk="1" fontAlgn="auto" latinLnBrk="0" hangingPunct="1">
              <a:lnSpc>
                <a:spcPct val="130000"/>
              </a:lnSpc>
              <a:spcBef>
                <a:spcPts val="0"/>
              </a:spcBef>
              <a:spcAft>
                <a:spcPts val="1200"/>
              </a:spcAft>
              <a:buClrTx/>
              <a:buSzTx/>
              <a:buFontTx/>
              <a:buNone/>
              <a:tabLst/>
              <a:defRPr/>
            </a:pPr>
            <a:r>
              <a:rPr lang="en-US"/>
              <a:t>[Body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Maecenas in </a:t>
            </a:r>
            <a:r>
              <a:rPr lang="en-US" err="1"/>
              <a:t>purus</a:t>
            </a:r>
            <a:r>
              <a:rPr lang="en-US"/>
              <a:t> id </a:t>
            </a:r>
            <a:r>
              <a:rPr lang="en-US" err="1"/>
              <a:t>turpis</a:t>
            </a:r>
            <a:r>
              <a:rPr lang="en-US"/>
              <a:t> </a:t>
            </a:r>
            <a:r>
              <a:rPr lang="en-US" err="1"/>
              <a:t>scelerisque</a:t>
            </a:r>
            <a:r>
              <a:rPr lang="en-US"/>
              <a:t> fermentum.]</a:t>
            </a:r>
            <a:endParaRPr lang="en-GB"/>
          </a:p>
          <a:p>
            <a:pPr lvl="0"/>
            <a:endParaRPr lang="en-GB"/>
          </a:p>
        </p:txBody>
      </p:sp>
      <p:sp>
        <p:nvSpPr>
          <p:cNvPr id="11" name="Text Placeholder 2">
            <a:extLst>
              <a:ext uri="{FF2B5EF4-FFF2-40B4-BE49-F238E27FC236}">
                <a16:creationId xmlns:a16="http://schemas.microsoft.com/office/drawing/2014/main" id="{D0458C13-79E2-43C3-B33A-7AE5C8EF5128}"/>
              </a:ext>
            </a:extLst>
          </p:cNvPr>
          <p:cNvSpPr>
            <a:spLocks noGrp="1"/>
          </p:cNvSpPr>
          <p:nvPr>
            <p:ph type="body" sz="quarter" idx="15" hasCustomPrompt="1"/>
          </p:nvPr>
        </p:nvSpPr>
        <p:spPr>
          <a:xfrm>
            <a:off x="9912350" y="6462237"/>
            <a:ext cx="1728788" cy="120950"/>
          </a:xfrm>
          <a:prstGeom prst="rect">
            <a:avLst/>
          </a:prstGeom>
        </p:spPr>
        <p:txBody>
          <a:bodyPr lIns="0" tIns="0" rIns="0" bIns="0"/>
          <a:lstStyle>
            <a:lvl1pPr>
              <a:defRPr sz="800">
                <a:solidFill>
                  <a:schemeClr val="tx1"/>
                </a:solidFill>
                <a:latin typeface="Favorit" panose="02000006030000020004" pitchFamily="50" charset="0"/>
                <a:ea typeface="Favorit" panose="02000006030000020004" pitchFamily="50" charset="0"/>
              </a:defRPr>
            </a:lvl1pPr>
          </a:lstStyle>
          <a:p>
            <a:pPr lvl="0"/>
            <a:r>
              <a:rPr lang="en-US"/>
              <a:t>Source: Lorem Ipsum</a:t>
            </a:r>
            <a:endParaRPr lang="en-GB"/>
          </a:p>
        </p:txBody>
      </p:sp>
    </p:spTree>
    <p:extLst>
      <p:ext uri="{BB962C8B-B14F-4D97-AF65-F5344CB8AC3E}">
        <p14:creationId xmlns:p14="http://schemas.microsoft.com/office/powerpoint/2010/main" val="10072144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53A96703-1E08-418C-97DA-ED8BFADD5A2F}"/>
              </a:ext>
            </a:extLst>
          </p:cNvPr>
          <p:cNvSpPr>
            <a:spLocks noGrp="1"/>
          </p:cNvSpPr>
          <p:nvPr>
            <p:ph type="body" sz="quarter" idx="11" hasCustomPrompt="1"/>
          </p:nvPr>
        </p:nvSpPr>
        <p:spPr>
          <a:xfrm>
            <a:off x="515937" y="1520826"/>
            <a:ext cx="5508626" cy="828674"/>
          </a:xfrm>
          <a:prstGeom prst="rect">
            <a:avLst/>
          </a:prstGeom>
        </p:spPr>
        <p:txBody>
          <a:bodyPr lIns="0" tIns="0" rIns="0" bIns="0"/>
          <a:lstStyle>
            <a:lvl1pPr>
              <a:defRPr lang="en-GB" sz="1800" b="0" i="0" smtClean="0">
                <a:solidFill>
                  <a:schemeClr val="accent3"/>
                </a:solidFill>
                <a:effectLst/>
                <a:latin typeface="Favorit" panose="02000006030000020004" pitchFamily="50" charset="0"/>
                <a:ea typeface="Favorit" panose="02000006030000020004" pitchFamily="50" charset="0"/>
              </a:defRPr>
            </a:lvl1pPr>
          </a:lstStyle>
          <a:p>
            <a:pPr lvl="0"/>
            <a:r>
              <a:rPr lang="en-US"/>
              <a:t>[INTRO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9" name="Text Placeholder 5">
            <a:extLst>
              <a:ext uri="{FF2B5EF4-FFF2-40B4-BE49-F238E27FC236}">
                <a16:creationId xmlns:a16="http://schemas.microsoft.com/office/drawing/2014/main" id="{D7100EA5-83A0-436E-8828-5BC9C26F99B6}"/>
              </a:ext>
            </a:extLst>
          </p:cNvPr>
          <p:cNvSpPr>
            <a:spLocks noGrp="1"/>
          </p:cNvSpPr>
          <p:nvPr>
            <p:ph type="body" sz="quarter" idx="12" hasCustomPrompt="1"/>
          </p:nvPr>
        </p:nvSpPr>
        <p:spPr>
          <a:xfrm>
            <a:off x="515937" y="2528889"/>
            <a:ext cx="5508625" cy="3779836"/>
          </a:xfrm>
          <a:prstGeom prst="rect">
            <a:avLst/>
          </a:prstGeom>
        </p:spPr>
        <p:txBody>
          <a:bodyPr lIns="0" tIns="0" rIns="0" bIns="0"/>
          <a:lstStyle>
            <a:lvl1pPr>
              <a:lnSpc>
                <a:spcPct val="130000"/>
              </a:lnSpc>
              <a:spcBef>
                <a:spcPts val="0"/>
              </a:spcBef>
              <a:spcAft>
                <a:spcPts val="1200"/>
              </a:spcAft>
              <a:defRPr lang="en-GB" sz="1800" b="0" i="0" smtClean="0">
                <a:solidFill>
                  <a:schemeClr val="tx1"/>
                </a:solidFill>
                <a:effectLst/>
                <a:latin typeface="FreightText Pro Book" panose="02000603060000020004" pitchFamily="50" charset="0"/>
              </a:defRPr>
            </a:lvl1pPr>
          </a:lstStyle>
          <a:p>
            <a:pPr lvl="0"/>
            <a:r>
              <a:rPr lang="en-US"/>
              <a:t>[Body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Maecenas in </a:t>
            </a:r>
            <a:r>
              <a:rPr lang="en-US" err="1"/>
              <a:t>purus</a:t>
            </a:r>
            <a:r>
              <a:rPr lang="en-US"/>
              <a:t> id </a:t>
            </a:r>
            <a:r>
              <a:rPr lang="en-US" err="1"/>
              <a:t>turpis</a:t>
            </a:r>
            <a:r>
              <a:rPr lang="en-US"/>
              <a:t> </a:t>
            </a:r>
            <a:r>
              <a:rPr lang="en-US" err="1"/>
              <a:t>scelerisque</a:t>
            </a:r>
            <a:r>
              <a:rPr lang="en-US"/>
              <a:t> fermentum. </a:t>
            </a:r>
            <a:r>
              <a:rPr lang="en-US" err="1"/>
              <a:t>Fusce</a:t>
            </a:r>
            <a:r>
              <a:rPr lang="en-US"/>
              <a:t> non </a:t>
            </a:r>
            <a:r>
              <a:rPr lang="en-US" err="1"/>
              <a:t>suscipit</a:t>
            </a:r>
            <a:r>
              <a:rPr lang="en-US"/>
              <a:t> </a:t>
            </a:r>
            <a:r>
              <a:rPr lang="en-US" err="1"/>
              <a:t>arcu</a:t>
            </a:r>
            <a:r>
              <a:rPr lang="en-US"/>
              <a:t>. </a:t>
            </a:r>
            <a:r>
              <a:rPr lang="en-US" err="1"/>
              <a:t>Mauris</a:t>
            </a:r>
            <a:r>
              <a:rPr lang="en-US"/>
              <a:t> </a:t>
            </a:r>
            <a:r>
              <a:rPr lang="en-US" err="1"/>
              <a:t>auctor</a:t>
            </a:r>
            <a:r>
              <a:rPr lang="en-US"/>
              <a:t> </a:t>
            </a:r>
            <a:r>
              <a:rPr lang="en-US" err="1"/>
              <a:t>nibh</a:t>
            </a:r>
            <a:r>
              <a:rPr lang="en-US"/>
              <a:t> in nisi </a:t>
            </a:r>
            <a:r>
              <a:rPr lang="en-US" err="1"/>
              <a:t>placerat</a:t>
            </a:r>
            <a:r>
              <a:rPr lang="en-US"/>
              <a:t> </a:t>
            </a:r>
            <a:r>
              <a:rPr lang="en-US" err="1"/>
              <a:t>consequat</a:t>
            </a:r>
            <a:r>
              <a:rPr lang="en-US"/>
              <a:t>. </a:t>
            </a:r>
            <a:r>
              <a:rPr lang="en-US" err="1"/>
              <a:t>Phasellus</a:t>
            </a:r>
            <a:r>
              <a:rPr lang="en-US"/>
              <a:t> </a:t>
            </a:r>
            <a:r>
              <a:rPr lang="en-US" err="1"/>
              <a:t>feugiat</a:t>
            </a:r>
            <a:r>
              <a:rPr lang="en-US"/>
              <a:t> ipsum </a:t>
            </a:r>
            <a:r>
              <a:rPr lang="en-US" err="1"/>
              <a:t>lectus</a:t>
            </a:r>
            <a:r>
              <a:rPr lang="en-US"/>
              <a:t>, a </a:t>
            </a:r>
            <a:r>
              <a:rPr lang="en-US" err="1"/>
              <a:t>finibus</a:t>
            </a:r>
            <a:r>
              <a:rPr lang="en-US"/>
              <a:t> ex </a:t>
            </a:r>
            <a:r>
              <a:rPr lang="en-US" err="1"/>
              <a:t>malesuada</a:t>
            </a:r>
            <a:r>
              <a:rPr lang="en-US"/>
              <a:t> </a:t>
            </a:r>
            <a:r>
              <a:rPr lang="en-US" err="1"/>
              <a:t>ut.</a:t>
            </a:r>
            <a:r>
              <a:rPr lang="en-US"/>
              <a:t> </a:t>
            </a:r>
            <a:r>
              <a:rPr lang="en-US" err="1"/>
              <a:t>Proin</a:t>
            </a:r>
            <a:r>
              <a:rPr lang="en-US"/>
              <a:t> a libero vitae ligula </a:t>
            </a:r>
            <a:r>
              <a:rPr lang="en-US" err="1"/>
              <a:t>imperdiet</a:t>
            </a:r>
            <a:r>
              <a:rPr lang="en-US"/>
              <a:t> </a:t>
            </a:r>
            <a:r>
              <a:rPr lang="en-US" err="1"/>
              <a:t>congue</a:t>
            </a:r>
            <a:r>
              <a:rPr lang="en-US"/>
              <a:t> </a:t>
            </a:r>
            <a:r>
              <a:rPr lang="en-US" err="1"/>
              <a:t>eu</a:t>
            </a:r>
            <a:r>
              <a:rPr lang="en-US"/>
              <a:t> in magna.</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Maecenas in </a:t>
            </a:r>
            <a:r>
              <a:rPr lang="en-US" err="1"/>
              <a:t>purus</a:t>
            </a:r>
            <a:r>
              <a:rPr lang="en-US"/>
              <a:t> id </a:t>
            </a:r>
            <a:r>
              <a:rPr lang="en-US" err="1"/>
              <a:t>turpis</a:t>
            </a:r>
            <a:r>
              <a:rPr lang="en-US"/>
              <a:t> </a:t>
            </a:r>
            <a:r>
              <a:rPr lang="en-US" err="1"/>
              <a:t>scelerisque</a:t>
            </a:r>
            <a:r>
              <a:rPr lang="en-US"/>
              <a:t> fermentum. </a:t>
            </a:r>
            <a:r>
              <a:rPr lang="en-US" err="1"/>
              <a:t>Fusce</a:t>
            </a:r>
            <a:r>
              <a:rPr lang="en-US"/>
              <a:t> non </a:t>
            </a:r>
            <a:r>
              <a:rPr lang="en-US" err="1"/>
              <a:t>suscipit</a:t>
            </a:r>
            <a:r>
              <a:rPr lang="en-US"/>
              <a:t> </a:t>
            </a:r>
            <a:r>
              <a:rPr lang="en-US" err="1"/>
              <a:t>arcu</a:t>
            </a:r>
            <a:r>
              <a:rPr lang="en-US"/>
              <a:t>. </a:t>
            </a:r>
            <a:r>
              <a:rPr lang="en-US" err="1"/>
              <a:t>Mauris</a:t>
            </a:r>
            <a:r>
              <a:rPr lang="en-US"/>
              <a:t> </a:t>
            </a:r>
            <a:r>
              <a:rPr lang="en-US" err="1"/>
              <a:t>auctor</a:t>
            </a:r>
            <a:r>
              <a:rPr lang="en-US"/>
              <a:t> </a:t>
            </a:r>
            <a:r>
              <a:rPr lang="en-US" err="1"/>
              <a:t>nibh</a:t>
            </a:r>
            <a:r>
              <a:rPr lang="en-US"/>
              <a:t> in nisi </a:t>
            </a:r>
            <a:r>
              <a:rPr lang="en-US" err="1"/>
              <a:t>placerat</a:t>
            </a:r>
            <a:r>
              <a:rPr lang="en-US"/>
              <a:t> </a:t>
            </a:r>
            <a:r>
              <a:rPr lang="en-US" err="1"/>
              <a:t>consequat</a:t>
            </a:r>
            <a:r>
              <a:rPr lang="en-US"/>
              <a:t>.]</a:t>
            </a:r>
            <a:endParaRPr lang="en-GB"/>
          </a:p>
        </p:txBody>
      </p:sp>
      <p:sp>
        <p:nvSpPr>
          <p:cNvPr id="10" name="Text Placeholder 5">
            <a:extLst>
              <a:ext uri="{FF2B5EF4-FFF2-40B4-BE49-F238E27FC236}">
                <a16:creationId xmlns:a16="http://schemas.microsoft.com/office/drawing/2014/main" id="{5D67564C-FBEB-4B99-94A4-103662AA569B}"/>
              </a:ext>
            </a:extLst>
          </p:cNvPr>
          <p:cNvSpPr>
            <a:spLocks noGrp="1"/>
          </p:cNvSpPr>
          <p:nvPr>
            <p:ph type="body" sz="quarter" idx="13" hasCustomPrompt="1"/>
          </p:nvPr>
        </p:nvSpPr>
        <p:spPr>
          <a:xfrm>
            <a:off x="6167438" y="1520826"/>
            <a:ext cx="5473698" cy="4787898"/>
          </a:xfrm>
          <a:prstGeom prst="rect">
            <a:avLst/>
          </a:prstGeom>
        </p:spPr>
        <p:txBody>
          <a:bodyPr lIns="0" tIns="0" rIns="0" bIns="0"/>
          <a:lstStyle>
            <a:lvl1pPr>
              <a:lnSpc>
                <a:spcPct val="130000"/>
              </a:lnSpc>
              <a:spcBef>
                <a:spcPts val="0"/>
              </a:spcBef>
              <a:spcAft>
                <a:spcPts val="1200"/>
              </a:spcAft>
              <a:defRPr lang="en-GB" sz="1800" b="0" i="0" smtClean="0">
                <a:solidFill>
                  <a:schemeClr val="tx1"/>
                </a:solidFill>
                <a:effectLst/>
                <a:latin typeface="FreightText Pro Book" panose="02000603060000020004" pitchFamily="50" charset="0"/>
              </a:defRPr>
            </a:lvl1pPr>
          </a:lstStyle>
          <a:p>
            <a:pPr lvl="0"/>
            <a:r>
              <a:rPr lang="en-US"/>
              <a:t>[Body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Maecenas in </a:t>
            </a:r>
            <a:r>
              <a:rPr lang="en-US" err="1"/>
              <a:t>purus</a:t>
            </a:r>
            <a:r>
              <a:rPr lang="en-US"/>
              <a:t> id </a:t>
            </a:r>
            <a:r>
              <a:rPr lang="en-US" err="1"/>
              <a:t>turpis</a:t>
            </a:r>
            <a:r>
              <a:rPr lang="en-US"/>
              <a:t> </a:t>
            </a:r>
            <a:r>
              <a:rPr lang="en-US" err="1"/>
              <a:t>scelerisque</a:t>
            </a:r>
            <a:r>
              <a:rPr lang="en-US"/>
              <a:t> fermentum. </a:t>
            </a:r>
            <a:r>
              <a:rPr lang="en-US" err="1"/>
              <a:t>Fusce</a:t>
            </a:r>
            <a:r>
              <a:rPr lang="en-US"/>
              <a:t> non </a:t>
            </a:r>
            <a:r>
              <a:rPr lang="en-US" err="1"/>
              <a:t>suscipit</a:t>
            </a:r>
            <a:r>
              <a:rPr lang="en-US"/>
              <a:t> </a:t>
            </a:r>
            <a:r>
              <a:rPr lang="en-US" err="1"/>
              <a:t>arcu</a:t>
            </a:r>
            <a:r>
              <a:rPr lang="en-US"/>
              <a:t>. </a:t>
            </a:r>
            <a:r>
              <a:rPr lang="en-US" err="1"/>
              <a:t>Mauris</a:t>
            </a:r>
            <a:r>
              <a:rPr lang="en-US"/>
              <a:t> </a:t>
            </a:r>
            <a:r>
              <a:rPr lang="en-US" err="1"/>
              <a:t>auctor</a:t>
            </a:r>
            <a:r>
              <a:rPr lang="en-US"/>
              <a:t> </a:t>
            </a:r>
            <a:r>
              <a:rPr lang="en-US" err="1"/>
              <a:t>nibh</a:t>
            </a:r>
            <a:r>
              <a:rPr lang="en-US"/>
              <a:t> in nisi </a:t>
            </a:r>
            <a:r>
              <a:rPr lang="en-US" err="1"/>
              <a:t>placerat</a:t>
            </a:r>
            <a:r>
              <a:rPr lang="en-US"/>
              <a:t> </a:t>
            </a:r>
            <a:r>
              <a:rPr lang="en-US" err="1"/>
              <a:t>consequat</a:t>
            </a:r>
            <a:r>
              <a:rPr lang="en-US"/>
              <a:t>. </a:t>
            </a:r>
            <a:r>
              <a:rPr lang="en-US" err="1"/>
              <a:t>Phasellus</a:t>
            </a:r>
            <a:r>
              <a:rPr lang="en-US"/>
              <a:t> </a:t>
            </a:r>
            <a:r>
              <a:rPr lang="en-US" err="1"/>
              <a:t>feugiat</a:t>
            </a:r>
            <a:r>
              <a:rPr lang="en-US"/>
              <a:t> ipsum </a:t>
            </a:r>
            <a:r>
              <a:rPr lang="en-US" err="1"/>
              <a:t>lectus</a:t>
            </a:r>
            <a:r>
              <a:rPr lang="en-US"/>
              <a:t>, a </a:t>
            </a:r>
            <a:r>
              <a:rPr lang="en-US" err="1"/>
              <a:t>finibus</a:t>
            </a:r>
            <a:r>
              <a:rPr lang="en-US"/>
              <a:t> ex </a:t>
            </a:r>
            <a:r>
              <a:rPr lang="en-US" err="1"/>
              <a:t>malesuada</a:t>
            </a:r>
            <a:r>
              <a:rPr lang="en-US"/>
              <a:t> </a:t>
            </a:r>
            <a:r>
              <a:rPr lang="en-US" err="1"/>
              <a:t>ut.</a:t>
            </a:r>
            <a:r>
              <a:rPr lang="en-US"/>
              <a:t> </a:t>
            </a:r>
            <a:r>
              <a:rPr lang="en-US" err="1"/>
              <a:t>Proin</a:t>
            </a:r>
            <a:r>
              <a:rPr lang="en-US"/>
              <a:t> a libero vitae ligula </a:t>
            </a:r>
            <a:r>
              <a:rPr lang="en-US" err="1"/>
              <a:t>imperdiet</a:t>
            </a:r>
            <a:r>
              <a:rPr lang="en-US"/>
              <a:t> </a:t>
            </a:r>
            <a:r>
              <a:rPr lang="en-US" err="1"/>
              <a:t>congue</a:t>
            </a:r>
            <a:r>
              <a:rPr lang="en-US"/>
              <a:t> </a:t>
            </a:r>
            <a:r>
              <a:rPr lang="en-US" err="1"/>
              <a:t>eu</a:t>
            </a:r>
            <a:r>
              <a:rPr lang="en-US"/>
              <a:t> in magna.</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Maecenas in </a:t>
            </a:r>
            <a:r>
              <a:rPr lang="en-US" err="1"/>
              <a:t>purus</a:t>
            </a:r>
            <a:r>
              <a:rPr lang="en-US"/>
              <a:t> id </a:t>
            </a:r>
            <a:r>
              <a:rPr lang="en-US" err="1"/>
              <a:t>turpis</a:t>
            </a:r>
            <a:r>
              <a:rPr lang="en-US"/>
              <a:t> </a:t>
            </a:r>
            <a:r>
              <a:rPr lang="en-US" err="1"/>
              <a:t>scelerisque</a:t>
            </a:r>
            <a:r>
              <a:rPr lang="en-US"/>
              <a:t> fermentum. </a:t>
            </a:r>
            <a:r>
              <a:rPr lang="en-US" err="1"/>
              <a:t>Fusce</a:t>
            </a:r>
            <a:r>
              <a:rPr lang="en-US"/>
              <a:t> non </a:t>
            </a:r>
            <a:r>
              <a:rPr lang="en-US" err="1"/>
              <a:t>suscipit</a:t>
            </a:r>
            <a:r>
              <a:rPr lang="en-US"/>
              <a:t> </a:t>
            </a:r>
            <a:r>
              <a:rPr lang="en-US" err="1"/>
              <a:t>arcu</a:t>
            </a:r>
            <a:r>
              <a:rPr lang="en-US"/>
              <a:t>. </a:t>
            </a:r>
            <a:r>
              <a:rPr lang="en-US" err="1"/>
              <a:t>Mauris</a:t>
            </a:r>
            <a:r>
              <a:rPr lang="en-US"/>
              <a:t> </a:t>
            </a:r>
            <a:r>
              <a:rPr lang="en-US" err="1"/>
              <a:t>auctor</a:t>
            </a:r>
            <a:r>
              <a:rPr lang="en-US"/>
              <a:t> </a:t>
            </a:r>
            <a:r>
              <a:rPr lang="en-US" err="1"/>
              <a:t>nibh</a:t>
            </a:r>
            <a:r>
              <a:rPr lang="en-US"/>
              <a:t> in nisi </a:t>
            </a:r>
            <a:r>
              <a:rPr lang="en-US" err="1"/>
              <a:t>placerat</a:t>
            </a:r>
            <a:r>
              <a:rPr lang="en-US"/>
              <a:t> </a:t>
            </a:r>
            <a:r>
              <a:rPr lang="en-US" err="1"/>
              <a:t>consequat</a:t>
            </a:r>
            <a:r>
              <a:rPr lang="en-US"/>
              <a:t>.]</a:t>
            </a:r>
            <a:endParaRPr lang="en-GB"/>
          </a:p>
        </p:txBody>
      </p:sp>
      <p:sp>
        <p:nvSpPr>
          <p:cNvPr id="16" name="Text Placeholder 5">
            <a:extLst>
              <a:ext uri="{FF2B5EF4-FFF2-40B4-BE49-F238E27FC236}">
                <a16:creationId xmlns:a16="http://schemas.microsoft.com/office/drawing/2014/main" id="{9D58CA61-6F98-42B7-8D11-8D7A45E9F351}"/>
              </a:ext>
            </a:extLst>
          </p:cNvPr>
          <p:cNvSpPr>
            <a:spLocks noGrp="1"/>
          </p:cNvSpPr>
          <p:nvPr>
            <p:ph type="body" sz="quarter" idx="10" hasCustomPrompt="1"/>
          </p:nvPr>
        </p:nvSpPr>
        <p:spPr>
          <a:xfrm>
            <a:off x="515937" y="549274"/>
            <a:ext cx="7380287" cy="792163"/>
          </a:xfrm>
          <a:prstGeom prst="rect">
            <a:avLst/>
          </a:prstGeom>
        </p:spPr>
        <p:txBody>
          <a:bodyPr lIns="0" tIns="0" rIns="0" bIns="0"/>
          <a:lstStyle>
            <a:lvl1pPr>
              <a:defRPr sz="2400">
                <a:solidFill>
                  <a:schemeClr val="tx1"/>
                </a:solidFill>
                <a:latin typeface="Favorit" panose="02000006030000020004" pitchFamily="50" charset="0"/>
                <a:ea typeface="Favorit" panose="02000006030000020004" pitchFamily="50" charset="0"/>
              </a:defRPr>
            </a:lvl1pPr>
          </a:lstStyle>
          <a:p>
            <a:pPr lvl="0"/>
            <a:r>
              <a:rPr lang="en-US"/>
              <a:t>[SLIDE TITLE]</a:t>
            </a:r>
            <a:endParaRPr lang="en-GB"/>
          </a:p>
        </p:txBody>
      </p:sp>
      <p:sp>
        <p:nvSpPr>
          <p:cNvPr id="12" name="Text Placeholder 2">
            <a:extLst>
              <a:ext uri="{FF2B5EF4-FFF2-40B4-BE49-F238E27FC236}">
                <a16:creationId xmlns:a16="http://schemas.microsoft.com/office/drawing/2014/main" id="{71E518BE-1309-46CF-B126-BB19D0556CDD}"/>
              </a:ext>
            </a:extLst>
          </p:cNvPr>
          <p:cNvSpPr>
            <a:spLocks noGrp="1"/>
          </p:cNvSpPr>
          <p:nvPr>
            <p:ph type="body" sz="quarter" idx="15" hasCustomPrompt="1"/>
          </p:nvPr>
        </p:nvSpPr>
        <p:spPr>
          <a:xfrm>
            <a:off x="9912350" y="6462237"/>
            <a:ext cx="1728788" cy="120950"/>
          </a:xfrm>
          <a:prstGeom prst="rect">
            <a:avLst/>
          </a:prstGeom>
        </p:spPr>
        <p:txBody>
          <a:bodyPr lIns="0" tIns="0" rIns="0" bIns="0"/>
          <a:lstStyle>
            <a:lvl1pPr>
              <a:defRPr sz="800">
                <a:solidFill>
                  <a:schemeClr val="tx1"/>
                </a:solidFill>
                <a:latin typeface="Favorit" panose="02000006030000020004" pitchFamily="50" charset="0"/>
                <a:ea typeface="Favorit" panose="02000006030000020004" pitchFamily="50" charset="0"/>
              </a:defRPr>
            </a:lvl1pPr>
          </a:lstStyle>
          <a:p>
            <a:pPr lvl="0"/>
            <a:r>
              <a:rPr lang="en-US"/>
              <a:t>Source: Lorem Ipsum</a:t>
            </a:r>
            <a:endParaRPr lang="en-GB"/>
          </a:p>
        </p:txBody>
      </p:sp>
    </p:spTree>
    <p:extLst>
      <p:ext uri="{BB962C8B-B14F-4D97-AF65-F5344CB8AC3E}">
        <p14:creationId xmlns:p14="http://schemas.microsoft.com/office/powerpoint/2010/main" val="18650518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Text + Image 1">
    <p:spTree>
      <p:nvGrpSpPr>
        <p:cNvPr id="1" name=""/>
        <p:cNvGrpSpPr/>
        <p:nvPr/>
      </p:nvGrpSpPr>
      <p:grpSpPr>
        <a:xfrm>
          <a:off x="0" y="0"/>
          <a:ext cx="0" cy="0"/>
          <a:chOff x="0" y="0"/>
          <a:chExt cx="0" cy="0"/>
        </a:xfrm>
      </p:grpSpPr>
      <p:sp>
        <p:nvSpPr>
          <p:cNvPr id="10" name="Content Placeholder 3">
            <a:extLst>
              <a:ext uri="{FF2B5EF4-FFF2-40B4-BE49-F238E27FC236}">
                <a16:creationId xmlns:a16="http://schemas.microsoft.com/office/drawing/2014/main" id="{D1A99683-B17B-4857-A395-06BE62B90BC3}"/>
              </a:ext>
            </a:extLst>
          </p:cNvPr>
          <p:cNvSpPr>
            <a:spLocks noGrp="1"/>
          </p:cNvSpPr>
          <p:nvPr>
            <p:ph sz="half" idx="2" hasCustomPrompt="1"/>
          </p:nvPr>
        </p:nvSpPr>
        <p:spPr>
          <a:xfrm>
            <a:off x="7104063" y="0"/>
            <a:ext cx="5087937" cy="6858000"/>
          </a:xfrm>
          <a:prstGeom prst="rect">
            <a:avLst/>
          </a:prstGeom>
          <a:solidFill>
            <a:schemeClr val="accent6">
              <a:lumMod val="75000"/>
            </a:schemeClr>
          </a:solidFill>
        </p:spPr>
        <p:txBody>
          <a:bodyPr anchor="ctr"/>
          <a:lstStyle>
            <a:lvl1pPr marL="0" indent="0" algn="ctr">
              <a:buNone/>
              <a:defRPr sz="2400">
                <a:solidFill>
                  <a:schemeClr val="tx1"/>
                </a:solidFill>
                <a:latin typeface="Favorit" panose="02000006030000020004" pitchFamily="50" charset="0"/>
                <a:ea typeface="Favorit" panose="02000006030000020004" pitchFamily="50" charset="0"/>
              </a:defRPr>
            </a:lvl1pPr>
          </a:lstStyle>
          <a:p>
            <a:pPr lvl="0"/>
            <a:r>
              <a:rPr lang="en-US"/>
              <a:t>PLACE IMAGE HERE</a:t>
            </a:r>
          </a:p>
          <a:p>
            <a:pPr lvl="0"/>
            <a:endParaRPr lang="en-US"/>
          </a:p>
          <a:p>
            <a:pPr lvl="0"/>
            <a:endParaRPr lang="en-US"/>
          </a:p>
          <a:p>
            <a:pPr lvl="0"/>
            <a:endParaRPr lang="en-US"/>
          </a:p>
        </p:txBody>
      </p:sp>
      <p:sp>
        <p:nvSpPr>
          <p:cNvPr id="8" name="Text Placeholder 5">
            <a:extLst>
              <a:ext uri="{FF2B5EF4-FFF2-40B4-BE49-F238E27FC236}">
                <a16:creationId xmlns:a16="http://schemas.microsoft.com/office/drawing/2014/main" id="{53A96703-1E08-418C-97DA-ED8BFADD5A2F}"/>
              </a:ext>
            </a:extLst>
          </p:cNvPr>
          <p:cNvSpPr>
            <a:spLocks noGrp="1"/>
          </p:cNvSpPr>
          <p:nvPr>
            <p:ph type="body" sz="quarter" idx="11" hasCustomPrompt="1"/>
          </p:nvPr>
        </p:nvSpPr>
        <p:spPr>
          <a:xfrm>
            <a:off x="515938" y="1520825"/>
            <a:ext cx="5508625" cy="828675"/>
          </a:xfrm>
          <a:prstGeom prst="rect">
            <a:avLst/>
          </a:prstGeom>
        </p:spPr>
        <p:txBody>
          <a:bodyPr lIns="0" tIns="0" rIns="0" bIns="0"/>
          <a:lstStyle>
            <a:lvl1pPr>
              <a:defRPr lang="en-GB" sz="1800" b="0" i="0" smtClean="0">
                <a:solidFill>
                  <a:schemeClr val="accent3"/>
                </a:solidFill>
                <a:effectLst/>
                <a:latin typeface="Favorit" panose="02000006030000020004" pitchFamily="50" charset="0"/>
                <a:ea typeface="Favorit" panose="02000006030000020004" pitchFamily="50" charset="0"/>
              </a:defRPr>
            </a:lvl1pPr>
          </a:lstStyle>
          <a:p>
            <a:pPr lvl="0"/>
            <a:r>
              <a:rPr lang="en-US"/>
              <a:t>[INTRO Lorem ipsum dolor sit </a:t>
            </a:r>
            <a:r>
              <a:rPr lang="en-US" err="1"/>
              <a:t>amet</a:t>
            </a:r>
            <a:r>
              <a:rPr lang="en-US"/>
              <a:t>, </a:t>
            </a:r>
            <a:r>
              <a:rPr lang="en-US" err="1"/>
              <a:t>consectetur</a:t>
            </a:r>
            <a:r>
              <a:rPr lang="en-US"/>
              <a:t> </a:t>
            </a:r>
            <a:r>
              <a:rPr lang="en-US" err="1"/>
              <a:t>adipiscing</a:t>
            </a:r>
            <a:r>
              <a:rPr lang="en-US"/>
              <a:t> </a:t>
            </a:r>
            <a:r>
              <a:rPr lang="en-US" err="1"/>
              <a:t>elit</a:t>
            </a:r>
            <a:r>
              <a:rPr lang="en-US"/>
              <a:t>. Maecenas in </a:t>
            </a:r>
            <a:r>
              <a:rPr lang="en-US" err="1"/>
              <a:t>purus</a:t>
            </a:r>
            <a:r>
              <a:rPr lang="en-US"/>
              <a:t> id </a:t>
            </a:r>
            <a:r>
              <a:rPr lang="en-US" err="1"/>
              <a:t>turpis</a:t>
            </a:r>
            <a:r>
              <a:rPr lang="en-US"/>
              <a:t>.]</a:t>
            </a:r>
            <a:endParaRPr lang="en-GB"/>
          </a:p>
        </p:txBody>
      </p:sp>
      <p:sp>
        <p:nvSpPr>
          <p:cNvPr id="9" name="Text Placeholder 5">
            <a:extLst>
              <a:ext uri="{FF2B5EF4-FFF2-40B4-BE49-F238E27FC236}">
                <a16:creationId xmlns:a16="http://schemas.microsoft.com/office/drawing/2014/main" id="{D7100EA5-83A0-436E-8828-5BC9C26F99B6}"/>
              </a:ext>
            </a:extLst>
          </p:cNvPr>
          <p:cNvSpPr>
            <a:spLocks noGrp="1"/>
          </p:cNvSpPr>
          <p:nvPr>
            <p:ph type="body" sz="quarter" idx="12" hasCustomPrompt="1"/>
          </p:nvPr>
        </p:nvSpPr>
        <p:spPr>
          <a:xfrm>
            <a:off x="515938" y="2528888"/>
            <a:ext cx="5508625" cy="3779837"/>
          </a:xfrm>
          <a:prstGeom prst="rect">
            <a:avLst/>
          </a:prstGeom>
        </p:spPr>
        <p:txBody>
          <a:bodyPr lIns="0" tIns="0" rIns="0" bIns="0"/>
          <a:lstStyle>
            <a:lvl1pPr>
              <a:lnSpc>
                <a:spcPct val="130000"/>
              </a:lnSpc>
              <a:spcBef>
                <a:spcPts val="0"/>
              </a:spcBef>
              <a:spcAft>
                <a:spcPts val="1200"/>
              </a:spcAft>
              <a:defRPr lang="en-GB" sz="1800" b="0" i="0" smtClean="0">
                <a:solidFill>
                  <a:schemeClr val="tx1"/>
                </a:solidFill>
                <a:effectLst/>
                <a:latin typeface="FreightText Pro Book" panose="02000603060000020004" pitchFamily="50" charset="0"/>
              </a:defRPr>
            </a:lvl1pPr>
          </a:lstStyle>
          <a:p>
            <a:pPr lvl="0"/>
            <a:r>
              <a:rPr lang="en-US"/>
              <a:t>[Body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Maecenas in </a:t>
            </a:r>
            <a:r>
              <a:rPr lang="en-US" err="1"/>
              <a:t>purus</a:t>
            </a:r>
            <a:r>
              <a:rPr lang="en-US"/>
              <a:t> id </a:t>
            </a:r>
            <a:r>
              <a:rPr lang="en-US" err="1"/>
              <a:t>turpis</a:t>
            </a:r>
            <a:r>
              <a:rPr lang="en-US"/>
              <a:t> </a:t>
            </a:r>
            <a:r>
              <a:rPr lang="en-US" err="1"/>
              <a:t>scelerisque</a:t>
            </a:r>
            <a:r>
              <a:rPr lang="en-US"/>
              <a:t> fermentum. </a:t>
            </a:r>
            <a:r>
              <a:rPr lang="en-US" err="1"/>
              <a:t>Fusce</a:t>
            </a:r>
            <a:r>
              <a:rPr lang="en-US"/>
              <a:t> non </a:t>
            </a:r>
            <a:r>
              <a:rPr lang="en-US" err="1"/>
              <a:t>suscipit</a:t>
            </a:r>
            <a:r>
              <a:rPr lang="en-US"/>
              <a:t> </a:t>
            </a:r>
            <a:r>
              <a:rPr lang="en-US" err="1"/>
              <a:t>arcu</a:t>
            </a:r>
            <a:r>
              <a:rPr lang="en-US"/>
              <a:t>. </a:t>
            </a:r>
            <a:r>
              <a:rPr lang="en-US" err="1"/>
              <a:t>Mauris</a:t>
            </a:r>
            <a:r>
              <a:rPr lang="en-US"/>
              <a:t> </a:t>
            </a:r>
            <a:r>
              <a:rPr lang="en-US" err="1"/>
              <a:t>auctor</a:t>
            </a:r>
            <a:r>
              <a:rPr lang="en-US"/>
              <a:t> </a:t>
            </a:r>
            <a:r>
              <a:rPr lang="en-US" err="1"/>
              <a:t>nibh</a:t>
            </a:r>
            <a:r>
              <a:rPr lang="en-US"/>
              <a:t> in nisi </a:t>
            </a:r>
            <a:r>
              <a:rPr lang="en-US" err="1"/>
              <a:t>placerat</a:t>
            </a:r>
            <a:r>
              <a:rPr lang="en-US"/>
              <a:t> </a:t>
            </a:r>
            <a:r>
              <a:rPr lang="en-US" err="1"/>
              <a:t>consequat</a:t>
            </a:r>
            <a:r>
              <a:rPr lang="en-US"/>
              <a:t>. </a:t>
            </a:r>
            <a:r>
              <a:rPr lang="en-US" err="1"/>
              <a:t>Phasellus</a:t>
            </a:r>
            <a:r>
              <a:rPr lang="en-US"/>
              <a:t> </a:t>
            </a:r>
            <a:r>
              <a:rPr lang="en-US" err="1"/>
              <a:t>feugiat</a:t>
            </a:r>
            <a:r>
              <a:rPr lang="en-US"/>
              <a:t> ipsum </a:t>
            </a:r>
            <a:r>
              <a:rPr lang="en-US" err="1"/>
              <a:t>lectus</a:t>
            </a:r>
            <a:r>
              <a:rPr lang="en-US"/>
              <a:t>, a </a:t>
            </a:r>
            <a:r>
              <a:rPr lang="en-US" err="1"/>
              <a:t>finibus</a:t>
            </a:r>
            <a:r>
              <a:rPr lang="en-US"/>
              <a:t> ex </a:t>
            </a:r>
            <a:r>
              <a:rPr lang="en-US" err="1"/>
              <a:t>malesuada</a:t>
            </a:r>
            <a:r>
              <a:rPr lang="en-US"/>
              <a:t> </a:t>
            </a:r>
            <a:r>
              <a:rPr lang="en-US" err="1"/>
              <a:t>ut.</a:t>
            </a:r>
            <a:r>
              <a:rPr lang="en-US"/>
              <a:t> </a:t>
            </a:r>
            <a:r>
              <a:rPr lang="en-US" err="1"/>
              <a:t>Proin</a:t>
            </a:r>
            <a:r>
              <a:rPr lang="en-US"/>
              <a:t> a libero vitae ligula </a:t>
            </a:r>
            <a:r>
              <a:rPr lang="en-US" err="1"/>
              <a:t>imperdiet</a:t>
            </a:r>
            <a:r>
              <a:rPr lang="en-US"/>
              <a:t> </a:t>
            </a:r>
            <a:r>
              <a:rPr lang="en-US" err="1"/>
              <a:t>congue</a:t>
            </a:r>
            <a:r>
              <a:rPr lang="en-US"/>
              <a:t> </a:t>
            </a:r>
            <a:r>
              <a:rPr lang="en-US" err="1"/>
              <a:t>eu</a:t>
            </a:r>
            <a:r>
              <a:rPr lang="en-US"/>
              <a:t> in magna.</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Maecenas in </a:t>
            </a:r>
            <a:r>
              <a:rPr lang="en-US" err="1"/>
              <a:t>purus</a:t>
            </a:r>
            <a:r>
              <a:rPr lang="en-US"/>
              <a:t> id </a:t>
            </a:r>
            <a:r>
              <a:rPr lang="en-US" err="1"/>
              <a:t>turpis</a:t>
            </a:r>
            <a:r>
              <a:rPr lang="en-US"/>
              <a:t> </a:t>
            </a:r>
            <a:r>
              <a:rPr lang="en-US" err="1"/>
              <a:t>scelerisque</a:t>
            </a:r>
            <a:r>
              <a:rPr lang="en-US"/>
              <a:t> fermentum. </a:t>
            </a:r>
            <a:r>
              <a:rPr lang="en-US" err="1"/>
              <a:t>Fusce</a:t>
            </a:r>
            <a:r>
              <a:rPr lang="en-US"/>
              <a:t> non </a:t>
            </a:r>
            <a:r>
              <a:rPr lang="en-US" err="1"/>
              <a:t>suscipit</a:t>
            </a:r>
            <a:r>
              <a:rPr lang="en-US"/>
              <a:t> </a:t>
            </a:r>
            <a:r>
              <a:rPr lang="en-US" err="1"/>
              <a:t>arcu</a:t>
            </a:r>
            <a:r>
              <a:rPr lang="en-US"/>
              <a:t>. </a:t>
            </a:r>
            <a:r>
              <a:rPr lang="en-US" err="1"/>
              <a:t>Mauris</a:t>
            </a:r>
            <a:r>
              <a:rPr lang="en-US"/>
              <a:t> </a:t>
            </a:r>
            <a:r>
              <a:rPr lang="en-US" err="1"/>
              <a:t>auctor</a:t>
            </a:r>
            <a:r>
              <a:rPr lang="en-US"/>
              <a:t> </a:t>
            </a:r>
            <a:r>
              <a:rPr lang="en-US" err="1"/>
              <a:t>nibh</a:t>
            </a:r>
            <a:r>
              <a:rPr lang="en-US"/>
              <a:t> in nisi </a:t>
            </a:r>
            <a:r>
              <a:rPr lang="en-US" err="1"/>
              <a:t>placerat</a:t>
            </a:r>
            <a:r>
              <a:rPr lang="en-US"/>
              <a:t> </a:t>
            </a:r>
            <a:r>
              <a:rPr lang="en-US" err="1"/>
              <a:t>consequat</a:t>
            </a:r>
            <a:r>
              <a:rPr lang="en-US"/>
              <a:t>.]</a:t>
            </a:r>
            <a:endParaRPr lang="en-GB"/>
          </a:p>
        </p:txBody>
      </p:sp>
      <p:sp>
        <p:nvSpPr>
          <p:cNvPr id="16" name="Text Placeholder 5">
            <a:extLst>
              <a:ext uri="{FF2B5EF4-FFF2-40B4-BE49-F238E27FC236}">
                <a16:creationId xmlns:a16="http://schemas.microsoft.com/office/drawing/2014/main" id="{633BE0FA-196B-4C0D-9EAC-AB13AA7B36EB}"/>
              </a:ext>
            </a:extLst>
          </p:cNvPr>
          <p:cNvSpPr>
            <a:spLocks noGrp="1"/>
          </p:cNvSpPr>
          <p:nvPr>
            <p:ph type="body" sz="quarter" idx="10" hasCustomPrompt="1"/>
          </p:nvPr>
        </p:nvSpPr>
        <p:spPr>
          <a:xfrm>
            <a:off x="515937" y="549274"/>
            <a:ext cx="7380287" cy="792163"/>
          </a:xfrm>
          <a:prstGeom prst="rect">
            <a:avLst/>
          </a:prstGeom>
        </p:spPr>
        <p:txBody>
          <a:bodyPr lIns="0" tIns="0" rIns="0" bIns="0"/>
          <a:lstStyle>
            <a:lvl1pPr>
              <a:defRPr sz="2400">
                <a:solidFill>
                  <a:schemeClr val="tx1"/>
                </a:solidFill>
                <a:latin typeface="Favorit" panose="02000006030000020004" pitchFamily="50" charset="0"/>
                <a:ea typeface="Favorit" panose="02000006030000020004" pitchFamily="50" charset="0"/>
              </a:defRPr>
            </a:lvl1pPr>
          </a:lstStyle>
          <a:p>
            <a:pPr lvl="0"/>
            <a:r>
              <a:rPr lang="en-US"/>
              <a:t>[SLIDE TITLE]</a:t>
            </a:r>
            <a:endParaRPr lang="en-GB"/>
          </a:p>
        </p:txBody>
      </p:sp>
      <p:sp>
        <p:nvSpPr>
          <p:cNvPr id="12" name="Text Placeholder 2">
            <a:extLst>
              <a:ext uri="{FF2B5EF4-FFF2-40B4-BE49-F238E27FC236}">
                <a16:creationId xmlns:a16="http://schemas.microsoft.com/office/drawing/2014/main" id="{50ADA54F-7586-421D-8F4C-86368272D8B1}"/>
              </a:ext>
            </a:extLst>
          </p:cNvPr>
          <p:cNvSpPr>
            <a:spLocks noGrp="1"/>
          </p:cNvSpPr>
          <p:nvPr>
            <p:ph type="body" sz="quarter" idx="14" hasCustomPrompt="1"/>
          </p:nvPr>
        </p:nvSpPr>
        <p:spPr>
          <a:xfrm>
            <a:off x="5232400" y="6462237"/>
            <a:ext cx="1728788" cy="120950"/>
          </a:xfrm>
          <a:prstGeom prst="rect">
            <a:avLst/>
          </a:prstGeom>
        </p:spPr>
        <p:txBody>
          <a:bodyPr lIns="0" tIns="0" rIns="0" bIns="0"/>
          <a:lstStyle>
            <a:lvl1pPr>
              <a:defRPr sz="800">
                <a:solidFill>
                  <a:schemeClr val="tx1"/>
                </a:solidFill>
                <a:latin typeface="Favorit" panose="02000006030000020004" pitchFamily="50" charset="0"/>
                <a:ea typeface="Favorit" panose="02000006030000020004" pitchFamily="50" charset="0"/>
              </a:defRPr>
            </a:lvl1pPr>
          </a:lstStyle>
          <a:p>
            <a:pPr lvl="0"/>
            <a:r>
              <a:rPr lang="en-US"/>
              <a:t>Source: Lorem Ipsum</a:t>
            </a:r>
            <a:endParaRPr lang="en-GB"/>
          </a:p>
        </p:txBody>
      </p:sp>
    </p:spTree>
    <p:extLst>
      <p:ext uri="{BB962C8B-B14F-4D97-AF65-F5344CB8AC3E}">
        <p14:creationId xmlns:p14="http://schemas.microsoft.com/office/powerpoint/2010/main" val="30855541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 Image 2">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53A96703-1E08-418C-97DA-ED8BFADD5A2F}"/>
              </a:ext>
            </a:extLst>
          </p:cNvPr>
          <p:cNvSpPr>
            <a:spLocks noGrp="1"/>
          </p:cNvSpPr>
          <p:nvPr>
            <p:ph type="body" sz="quarter" idx="11" hasCustomPrompt="1"/>
          </p:nvPr>
        </p:nvSpPr>
        <p:spPr>
          <a:xfrm>
            <a:off x="515939" y="1520825"/>
            <a:ext cx="5508624" cy="828675"/>
          </a:xfrm>
          <a:prstGeom prst="rect">
            <a:avLst/>
          </a:prstGeom>
        </p:spPr>
        <p:txBody>
          <a:bodyPr lIns="0" tIns="0" rIns="0" bIns="0"/>
          <a:lstStyle>
            <a:lvl1pPr>
              <a:defRPr lang="en-GB" sz="1800" b="0" i="0" smtClean="0">
                <a:solidFill>
                  <a:schemeClr val="accent3"/>
                </a:solidFill>
                <a:effectLst/>
                <a:latin typeface="Favorit" panose="02000006030000020004" pitchFamily="50" charset="0"/>
                <a:ea typeface="Favorit" panose="02000006030000020004" pitchFamily="50" charset="0"/>
              </a:defRPr>
            </a:lvl1pPr>
          </a:lstStyle>
          <a:p>
            <a:pPr lvl="0"/>
            <a:r>
              <a:rPr lang="en-US"/>
              <a:t>[INTRO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9" name="Text Placeholder 5">
            <a:extLst>
              <a:ext uri="{FF2B5EF4-FFF2-40B4-BE49-F238E27FC236}">
                <a16:creationId xmlns:a16="http://schemas.microsoft.com/office/drawing/2014/main" id="{D7100EA5-83A0-436E-8828-5BC9C26F99B6}"/>
              </a:ext>
            </a:extLst>
          </p:cNvPr>
          <p:cNvSpPr>
            <a:spLocks noGrp="1"/>
          </p:cNvSpPr>
          <p:nvPr>
            <p:ph type="body" sz="quarter" idx="12" hasCustomPrompt="1"/>
          </p:nvPr>
        </p:nvSpPr>
        <p:spPr>
          <a:xfrm>
            <a:off x="515939" y="2528889"/>
            <a:ext cx="5508624" cy="3779836"/>
          </a:xfrm>
          <a:prstGeom prst="rect">
            <a:avLst/>
          </a:prstGeom>
        </p:spPr>
        <p:txBody>
          <a:bodyPr lIns="0" tIns="0" rIns="0" bIns="0"/>
          <a:lstStyle>
            <a:lvl1pPr>
              <a:lnSpc>
                <a:spcPct val="130000"/>
              </a:lnSpc>
              <a:spcBef>
                <a:spcPts val="0"/>
              </a:spcBef>
              <a:spcAft>
                <a:spcPts val="1200"/>
              </a:spcAft>
              <a:defRPr lang="en-GB" sz="1800" b="0" i="0" smtClean="0">
                <a:solidFill>
                  <a:schemeClr val="tx1"/>
                </a:solidFill>
                <a:effectLst/>
                <a:latin typeface="FreightText Pro Book" panose="02000603060000020004" pitchFamily="50" charset="0"/>
              </a:defRPr>
            </a:lvl1pPr>
          </a:lstStyle>
          <a:p>
            <a:pPr lvl="0"/>
            <a:r>
              <a:rPr lang="en-US"/>
              <a:t>[Body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Maecenas in </a:t>
            </a:r>
            <a:r>
              <a:rPr lang="en-US" err="1"/>
              <a:t>purus</a:t>
            </a:r>
            <a:r>
              <a:rPr lang="en-US"/>
              <a:t> id </a:t>
            </a:r>
            <a:r>
              <a:rPr lang="en-US" err="1"/>
              <a:t>turpis</a:t>
            </a:r>
            <a:r>
              <a:rPr lang="en-US"/>
              <a:t> </a:t>
            </a:r>
            <a:r>
              <a:rPr lang="en-US" err="1"/>
              <a:t>scelerisque</a:t>
            </a:r>
            <a:r>
              <a:rPr lang="en-US"/>
              <a:t> fermentum. </a:t>
            </a:r>
            <a:r>
              <a:rPr lang="en-US" err="1"/>
              <a:t>Fusce</a:t>
            </a:r>
            <a:r>
              <a:rPr lang="en-US"/>
              <a:t> non </a:t>
            </a:r>
            <a:r>
              <a:rPr lang="en-US" err="1"/>
              <a:t>suscipit</a:t>
            </a:r>
            <a:r>
              <a:rPr lang="en-US"/>
              <a:t> </a:t>
            </a:r>
            <a:r>
              <a:rPr lang="en-US" err="1"/>
              <a:t>arcu</a:t>
            </a:r>
            <a:r>
              <a:rPr lang="en-US"/>
              <a:t>. </a:t>
            </a:r>
            <a:r>
              <a:rPr lang="en-US" err="1"/>
              <a:t>Mauris</a:t>
            </a:r>
            <a:r>
              <a:rPr lang="en-US"/>
              <a:t> </a:t>
            </a:r>
            <a:r>
              <a:rPr lang="en-US" err="1"/>
              <a:t>auctor</a:t>
            </a:r>
            <a:r>
              <a:rPr lang="en-US"/>
              <a:t> </a:t>
            </a:r>
            <a:r>
              <a:rPr lang="en-US" err="1"/>
              <a:t>nibh</a:t>
            </a:r>
            <a:r>
              <a:rPr lang="en-US"/>
              <a:t> in nisi </a:t>
            </a:r>
            <a:r>
              <a:rPr lang="en-US" err="1"/>
              <a:t>placerat</a:t>
            </a:r>
            <a:r>
              <a:rPr lang="en-US"/>
              <a:t> </a:t>
            </a:r>
            <a:r>
              <a:rPr lang="en-US" err="1"/>
              <a:t>consequat</a:t>
            </a:r>
            <a:r>
              <a:rPr lang="en-US"/>
              <a:t>. </a:t>
            </a:r>
            <a:r>
              <a:rPr lang="en-US" err="1"/>
              <a:t>Phasellus</a:t>
            </a:r>
            <a:r>
              <a:rPr lang="en-US"/>
              <a:t> </a:t>
            </a:r>
            <a:r>
              <a:rPr lang="en-US" err="1"/>
              <a:t>feugiat</a:t>
            </a:r>
            <a:r>
              <a:rPr lang="en-US"/>
              <a:t> ipsum </a:t>
            </a:r>
            <a:r>
              <a:rPr lang="en-US" err="1"/>
              <a:t>lectus</a:t>
            </a:r>
            <a:r>
              <a:rPr lang="en-US"/>
              <a:t>, a </a:t>
            </a:r>
            <a:r>
              <a:rPr lang="en-US" err="1"/>
              <a:t>finibus</a:t>
            </a:r>
            <a:r>
              <a:rPr lang="en-US"/>
              <a:t> ex </a:t>
            </a:r>
            <a:r>
              <a:rPr lang="en-US" err="1"/>
              <a:t>malesuada</a:t>
            </a:r>
            <a:r>
              <a:rPr lang="en-US"/>
              <a:t> </a:t>
            </a:r>
            <a:r>
              <a:rPr lang="en-US" err="1"/>
              <a:t>ut.</a:t>
            </a:r>
            <a:r>
              <a:rPr lang="en-US"/>
              <a:t> </a:t>
            </a:r>
            <a:r>
              <a:rPr lang="en-US" err="1"/>
              <a:t>Proin</a:t>
            </a:r>
            <a:r>
              <a:rPr lang="en-US"/>
              <a:t> a libero vitae ligula </a:t>
            </a:r>
            <a:r>
              <a:rPr lang="en-US" err="1"/>
              <a:t>imperdiet</a:t>
            </a:r>
            <a:r>
              <a:rPr lang="en-US"/>
              <a:t> </a:t>
            </a:r>
            <a:r>
              <a:rPr lang="en-US" err="1"/>
              <a:t>congue</a:t>
            </a:r>
            <a:r>
              <a:rPr lang="en-US"/>
              <a:t> </a:t>
            </a:r>
            <a:r>
              <a:rPr lang="en-US" err="1"/>
              <a:t>eu</a:t>
            </a:r>
            <a:r>
              <a:rPr lang="en-US"/>
              <a:t> in magna.</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Maecenas in </a:t>
            </a:r>
            <a:r>
              <a:rPr lang="en-US" err="1"/>
              <a:t>purus</a:t>
            </a:r>
            <a:r>
              <a:rPr lang="en-US"/>
              <a:t> id </a:t>
            </a:r>
            <a:r>
              <a:rPr lang="en-US" err="1"/>
              <a:t>turpis</a:t>
            </a:r>
            <a:r>
              <a:rPr lang="en-US"/>
              <a:t> </a:t>
            </a:r>
            <a:r>
              <a:rPr lang="en-US" err="1"/>
              <a:t>scelerisque</a:t>
            </a:r>
            <a:r>
              <a:rPr lang="en-US"/>
              <a:t> fermentum. </a:t>
            </a:r>
            <a:r>
              <a:rPr lang="en-US" err="1"/>
              <a:t>Fusce</a:t>
            </a:r>
            <a:r>
              <a:rPr lang="en-US"/>
              <a:t> non </a:t>
            </a:r>
            <a:r>
              <a:rPr lang="en-US" err="1"/>
              <a:t>suscipit</a:t>
            </a:r>
            <a:r>
              <a:rPr lang="en-US"/>
              <a:t> </a:t>
            </a:r>
            <a:r>
              <a:rPr lang="en-US" err="1"/>
              <a:t>arcu</a:t>
            </a:r>
            <a:r>
              <a:rPr lang="en-US"/>
              <a:t>.]</a:t>
            </a:r>
            <a:endParaRPr lang="en-GB"/>
          </a:p>
        </p:txBody>
      </p:sp>
      <p:sp>
        <p:nvSpPr>
          <p:cNvPr id="12" name="Content Placeholder 3">
            <a:extLst>
              <a:ext uri="{FF2B5EF4-FFF2-40B4-BE49-F238E27FC236}">
                <a16:creationId xmlns:a16="http://schemas.microsoft.com/office/drawing/2014/main" id="{46B4985F-8713-4C12-8ABB-3F22E5B36109}"/>
              </a:ext>
            </a:extLst>
          </p:cNvPr>
          <p:cNvSpPr>
            <a:spLocks noGrp="1"/>
          </p:cNvSpPr>
          <p:nvPr>
            <p:ph sz="half" idx="2" hasCustomPrompt="1"/>
          </p:nvPr>
        </p:nvSpPr>
        <p:spPr>
          <a:xfrm>
            <a:off x="6167438" y="1520826"/>
            <a:ext cx="5473700" cy="4787900"/>
          </a:xfrm>
          <a:prstGeom prst="rect">
            <a:avLst/>
          </a:prstGeom>
          <a:solidFill>
            <a:schemeClr val="accent6">
              <a:lumMod val="75000"/>
            </a:schemeClr>
          </a:solidFill>
        </p:spPr>
        <p:txBody>
          <a:bodyPr anchor="ctr"/>
          <a:lstStyle>
            <a:lvl1pPr marL="0" indent="0" algn="ctr">
              <a:buNone/>
              <a:defRPr sz="2400">
                <a:solidFill>
                  <a:schemeClr val="tx1"/>
                </a:solidFill>
                <a:latin typeface="Favorit" panose="02000006030000020004" pitchFamily="50" charset="0"/>
                <a:ea typeface="Favorit" panose="02000006030000020004" pitchFamily="50" charset="0"/>
              </a:defRPr>
            </a:lvl1pPr>
          </a:lstStyle>
          <a:p>
            <a:pPr lvl="0"/>
            <a:r>
              <a:rPr lang="en-US"/>
              <a:t>PLACE IMAGE HERE</a:t>
            </a:r>
          </a:p>
          <a:p>
            <a:pPr lvl="0"/>
            <a:endParaRPr lang="en-US"/>
          </a:p>
          <a:p>
            <a:pPr lvl="0"/>
            <a:endParaRPr lang="en-US"/>
          </a:p>
          <a:p>
            <a:pPr lvl="0"/>
            <a:endParaRPr lang="en-US"/>
          </a:p>
        </p:txBody>
      </p:sp>
      <p:sp>
        <p:nvSpPr>
          <p:cNvPr id="16" name="Text Placeholder 5">
            <a:extLst>
              <a:ext uri="{FF2B5EF4-FFF2-40B4-BE49-F238E27FC236}">
                <a16:creationId xmlns:a16="http://schemas.microsoft.com/office/drawing/2014/main" id="{8CA81916-E5B3-4289-A097-0F3BCD212F4A}"/>
              </a:ext>
            </a:extLst>
          </p:cNvPr>
          <p:cNvSpPr>
            <a:spLocks noGrp="1"/>
          </p:cNvSpPr>
          <p:nvPr>
            <p:ph type="body" sz="quarter" idx="10" hasCustomPrompt="1"/>
          </p:nvPr>
        </p:nvSpPr>
        <p:spPr>
          <a:xfrm>
            <a:off x="515937" y="549274"/>
            <a:ext cx="7380287" cy="792163"/>
          </a:xfrm>
          <a:prstGeom prst="rect">
            <a:avLst/>
          </a:prstGeom>
        </p:spPr>
        <p:txBody>
          <a:bodyPr lIns="0" tIns="0" rIns="0" bIns="0"/>
          <a:lstStyle>
            <a:lvl1pPr>
              <a:defRPr sz="2400">
                <a:solidFill>
                  <a:schemeClr val="tx1"/>
                </a:solidFill>
                <a:latin typeface="Favorit" panose="02000006030000020004" pitchFamily="50" charset="0"/>
                <a:ea typeface="Favorit" panose="02000006030000020004" pitchFamily="50" charset="0"/>
              </a:defRPr>
            </a:lvl1pPr>
          </a:lstStyle>
          <a:p>
            <a:pPr lvl="0"/>
            <a:r>
              <a:rPr lang="en-US"/>
              <a:t>[SLIDE TITLE]</a:t>
            </a:r>
            <a:endParaRPr lang="en-GB"/>
          </a:p>
        </p:txBody>
      </p:sp>
      <p:sp>
        <p:nvSpPr>
          <p:cNvPr id="11" name="Text Placeholder 2">
            <a:extLst>
              <a:ext uri="{FF2B5EF4-FFF2-40B4-BE49-F238E27FC236}">
                <a16:creationId xmlns:a16="http://schemas.microsoft.com/office/drawing/2014/main" id="{A41AAB70-480C-48D2-AFE4-56B783E89B79}"/>
              </a:ext>
            </a:extLst>
          </p:cNvPr>
          <p:cNvSpPr>
            <a:spLocks noGrp="1"/>
          </p:cNvSpPr>
          <p:nvPr>
            <p:ph type="body" sz="quarter" idx="14" hasCustomPrompt="1"/>
          </p:nvPr>
        </p:nvSpPr>
        <p:spPr>
          <a:xfrm>
            <a:off x="9912350" y="6462237"/>
            <a:ext cx="1728788" cy="120950"/>
          </a:xfrm>
          <a:prstGeom prst="rect">
            <a:avLst/>
          </a:prstGeom>
        </p:spPr>
        <p:txBody>
          <a:bodyPr lIns="0" tIns="0" rIns="0" bIns="0"/>
          <a:lstStyle>
            <a:lvl1pPr>
              <a:defRPr sz="800">
                <a:solidFill>
                  <a:schemeClr val="tx1"/>
                </a:solidFill>
                <a:latin typeface="Favorit" panose="02000006030000020004" pitchFamily="50" charset="0"/>
                <a:ea typeface="Favorit" panose="02000006030000020004" pitchFamily="50" charset="0"/>
              </a:defRPr>
            </a:lvl1pPr>
          </a:lstStyle>
          <a:p>
            <a:pPr lvl="0"/>
            <a:r>
              <a:rPr lang="en-US"/>
              <a:t>Source: Lorem Ipsum</a:t>
            </a:r>
            <a:endParaRPr lang="en-GB"/>
          </a:p>
        </p:txBody>
      </p:sp>
    </p:spTree>
    <p:extLst>
      <p:ext uri="{BB962C8B-B14F-4D97-AF65-F5344CB8AC3E}">
        <p14:creationId xmlns:p14="http://schemas.microsoft.com/office/powerpoint/2010/main" val="29674215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 Image 3">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53A96703-1E08-418C-97DA-ED8BFADD5A2F}"/>
              </a:ext>
            </a:extLst>
          </p:cNvPr>
          <p:cNvSpPr>
            <a:spLocks noGrp="1"/>
          </p:cNvSpPr>
          <p:nvPr>
            <p:ph type="body" sz="quarter" idx="11" hasCustomPrompt="1"/>
          </p:nvPr>
        </p:nvSpPr>
        <p:spPr>
          <a:xfrm>
            <a:off x="515938" y="1520825"/>
            <a:ext cx="7380287" cy="828675"/>
          </a:xfrm>
          <a:prstGeom prst="rect">
            <a:avLst/>
          </a:prstGeom>
        </p:spPr>
        <p:txBody>
          <a:bodyPr lIns="0" tIns="0" rIns="0" bIns="0"/>
          <a:lstStyle>
            <a:lvl1pPr>
              <a:defRPr lang="en-GB" sz="1800" b="0" i="0" smtClean="0">
                <a:solidFill>
                  <a:schemeClr val="accent3"/>
                </a:solidFill>
                <a:effectLst/>
                <a:latin typeface="Favorit" panose="02000006030000020004" pitchFamily="50" charset="0"/>
                <a:ea typeface="Favorit" panose="02000006030000020004" pitchFamily="50" charset="0"/>
              </a:defRPr>
            </a:lvl1pPr>
          </a:lstStyle>
          <a:p>
            <a:pPr lvl="0"/>
            <a:r>
              <a:rPr lang="en-US"/>
              <a:t>[INTRO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9" name="Text Placeholder 5">
            <a:extLst>
              <a:ext uri="{FF2B5EF4-FFF2-40B4-BE49-F238E27FC236}">
                <a16:creationId xmlns:a16="http://schemas.microsoft.com/office/drawing/2014/main" id="{D7100EA5-83A0-436E-8828-5BC9C26F99B6}"/>
              </a:ext>
            </a:extLst>
          </p:cNvPr>
          <p:cNvSpPr>
            <a:spLocks noGrp="1"/>
          </p:cNvSpPr>
          <p:nvPr>
            <p:ph type="body" sz="quarter" idx="12" hasCustomPrompt="1"/>
          </p:nvPr>
        </p:nvSpPr>
        <p:spPr>
          <a:xfrm>
            <a:off x="515938" y="2528889"/>
            <a:ext cx="7380287" cy="3779836"/>
          </a:xfrm>
          <a:prstGeom prst="rect">
            <a:avLst/>
          </a:prstGeom>
        </p:spPr>
        <p:txBody>
          <a:bodyPr lIns="0" tIns="0" rIns="0" bIns="0" numCol="2" spcCol="180000"/>
          <a:lstStyle>
            <a:lvl1pPr>
              <a:lnSpc>
                <a:spcPct val="130000"/>
              </a:lnSpc>
              <a:spcBef>
                <a:spcPts val="0"/>
              </a:spcBef>
              <a:spcAft>
                <a:spcPts val="1200"/>
              </a:spcAft>
              <a:defRPr lang="en-GB" sz="1800" b="0" i="0" smtClean="0">
                <a:solidFill>
                  <a:schemeClr val="tx1"/>
                </a:solidFill>
                <a:effectLst/>
                <a:latin typeface="FreightText Pro Book" panose="02000603060000020004" pitchFamily="50" charset="0"/>
              </a:defRPr>
            </a:lvl1pPr>
          </a:lstStyle>
          <a:p>
            <a:pPr lvl="0"/>
            <a:r>
              <a:rPr lang="en-US"/>
              <a:t>[Body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Maecenas in </a:t>
            </a:r>
            <a:r>
              <a:rPr lang="en-US" err="1"/>
              <a:t>purus</a:t>
            </a:r>
            <a:r>
              <a:rPr lang="en-US"/>
              <a:t> id </a:t>
            </a:r>
            <a:r>
              <a:rPr lang="en-US" err="1"/>
              <a:t>turpis</a:t>
            </a:r>
            <a:r>
              <a:rPr lang="en-US"/>
              <a:t> </a:t>
            </a:r>
            <a:r>
              <a:rPr lang="en-US" err="1"/>
              <a:t>scelerisque</a:t>
            </a:r>
            <a:r>
              <a:rPr lang="en-US"/>
              <a:t> fermentum. </a:t>
            </a:r>
            <a:r>
              <a:rPr lang="en-US" err="1"/>
              <a:t>Fusce</a:t>
            </a:r>
            <a:r>
              <a:rPr lang="en-US"/>
              <a:t> non </a:t>
            </a:r>
            <a:r>
              <a:rPr lang="en-US" err="1"/>
              <a:t>suscipit</a:t>
            </a:r>
            <a:r>
              <a:rPr lang="en-US"/>
              <a:t> </a:t>
            </a:r>
            <a:r>
              <a:rPr lang="en-US" err="1"/>
              <a:t>arcu</a:t>
            </a:r>
            <a:r>
              <a:rPr lang="en-US"/>
              <a:t>. </a:t>
            </a:r>
            <a:r>
              <a:rPr lang="en-US" err="1"/>
              <a:t>Mauris</a:t>
            </a:r>
            <a:r>
              <a:rPr lang="en-US"/>
              <a:t> </a:t>
            </a:r>
            <a:r>
              <a:rPr lang="en-US" err="1"/>
              <a:t>auctor</a:t>
            </a:r>
            <a:r>
              <a:rPr lang="en-US"/>
              <a:t> </a:t>
            </a:r>
            <a:r>
              <a:rPr lang="en-US" err="1"/>
              <a:t>nibh</a:t>
            </a:r>
            <a:r>
              <a:rPr lang="en-US"/>
              <a:t> in nisi </a:t>
            </a:r>
            <a:r>
              <a:rPr lang="en-US" err="1"/>
              <a:t>placerat</a:t>
            </a:r>
            <a:r>
              <a:rPr lang="en-US"/>
              <a:t> </a:t>
            </a:r>
            <a:r>
              <a:rPr lang="en-US" err="1"/>
              <a:t>consequat</a:t>
            </a:r>
            <a:r>
              <a:rPr lang="en-US"/>
              <a:t>. </a:t>
            </a:r>
            <a:r>
              <a:rPr lang="en-US" err="1"/>
              <a:t>Phasellus</a:t>
            </a:r>
            <a:r>
              <a:rPr lang="en-US"/>
              <a:t> </a:t>
            </a:r>
            <a:r>
              <a:rPr lang="en-US" err="1"/>
              <a:t>feugiat</a:t>
            </a:r>
            <a:r>
              <a:rPr lang="en-US"/>
              <a:t> ipsum </a:t>
            </a:r>
            <a:r>
              <a:rPr lang="en-US" err="1"/>
              <a:t>lectus</a:t>
            </a:r>
            <a:r>
              <a:rPr lang="en-US"/>
              <a:t>, a </a:t>
            </a:r>
            <a:r>
              <a:rPr lang="en-US" err="1"/>
              <a:t>finibus</a:t>
            </a:r>
            <a:r>
              <a:rPr lang="en-US"/>
              <a:t> ex </a:t>
            </a:r>
            <a:r>
              <a:rPr lang="en-US" err="1"/>
              <a:t>malesuada</a:t>
            </a:r>
            <a:r>
              <a:rPr lang="en-US"/>
              <a:t> </a:t>
            </a:r>
            <a:r>
              <a:rPr lang="en-US" err="1"/>
              <a:t>ut.</a:t>
            </a:r>
            <a:r>
              <a:rPr lang="en-US"/>
              <a:t> </a:t>
            </a:r>
            <a:r>
              <a:rPr lang="en-US" err="1"/>
              <a:t>Proin</a:t>
            </a:r>
            <a:r>
              <a:rPr lang="en-US"/>
              <a:t> a libero vitae ligula </a:t>
            </a:r>
            <a:r>
              <a:rPr lang="en-US" err="1"/>
              <a:t>imperdiet</a:t>
            </a:r>
            <a:r>
              <a:rPr lang="en-US"/>
              <a:t> </a:t>
            </a:r>
            <a:r>
              <a:rPr lang="en-US" err="1"/>
              <a:t>congue</a:t>
            </a:r>
            <a:r>
              <a:rPr lang="en-US"/>
              <a:t> </a:t>
            </a:r>
            <a:r>
              <a:rPr lang="en-US" err="1"/>
              <a:t>eu</a:t>
            </a:r>
            <a:r>
              <a:rPr lang="en-US"/>
              <a:t> in magna.</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a:p>
            <a:pPr lvl="0"/>
            <a:r>
              <a:rPr lang="en-US"/>
              <a:t>Maecenas in </a:t>
            </a:r>
            <a:r>
              <a:rPr lang="en-US" err="1"/>
              <a:t>purus</a:t>
            </a:r>
            <a:r>
              <a:rPr lang="en-US"/>
              <a:t> id </a:t>
            </a:r>
            <a:r>
              <a:rPr lang="en-US" err="1"/>
              <a:t>turpis</a:t>
            </a:r>
            <a:r>
              <a:rPr lang="en-US"/>
              <a:t> </a:t>
            </a:r>
            <a:r>
              <a:rPr lang="en-US" err="1"/>
              <a:t>scelerisque</a:t>
            </a:r>
            <a:r>
              <a:rPr lang="en-US"/>
              <a:t> fermentum. </a:t>
            </a:r>
            <a:r>
              <a:rPr lang="en-US" err="1"/>
              <a:t>Fusce</a:t>
            </a:r>
            <a:r>
              <a:rPr lang="en-US"/>
              <a:t> non </a:t>
            </a:r>
            <a:r>
              <a:rPr lang="en-US" err="1"/>
              <a:t>suscipit</a:t>
            </a:r>
            <a:r>
              <a:rPr lang="en-US"/>
              <a:t> </a:t>
            </a:r>
            <a:r>
              <a:rPr lang="en-US" err="1"/>
              <a:t>arcu</a:t>
            </a:r>
            <a:r>
              <a:rPr lang="en-US"/>
              <a:t>.</a:t>
            </a:r>
          </a:p>
          <a:p>
            <a:pPr lvl="0"/>
            <a:r>
              <a:rPr lang="en-US"/>
              <a:t>Maecenas in </a:t>
            </a:r>
            <a:r>
              <a:rPr lang="en-US" err="1"/>
              <a:t>purus</a:t>
            </a:r>
            <a:r>
              <a:rPr lang="en-US"/>
              <a:t> id </a:t>
            </a:r>
            <a:r>
              <a:rPr lang="en-US" err="1"/>
              <a:t>turpis</a:t>
            </a:r>
            <a:r>
              <a:rPr lang="en-US"/>
              <a:t> </a:t>
            </a:r>
            <a:r>
              <a:rPr lang="en-US" err="1"/>
              <a:t>scelerisque</a:t>
            </a:r>
            <a:r>
              <a:rPr lang="en-US"/>
              <a:t> fermentum.]</a:t>
            </a:r>
            <a:endParaRPr lang="en-GB"/>
          </a:p>
        </p:txBody>
      </p:sp>
      <p:sp>
        <p:nvSpPr>
          <p:cNvPr id="12" name="Content Placeholder 3">
            <a:extLst>
              <a:ext uri="{FF2B5EF4-FFF2-40B4-BE49-F238E27FC236}">
                <a16:creationId xmlns:a16="http://schemas.microsoft.com/office/drawing/2014/main" id="{46B4985F-8713-4C12-8ABB-3F22E5B36109}"/>
              </a:ext>
            </a:extLst>
          </p:cNvPr>
          <p:cNvSpPr>
            <a:spLocks noGrp="1"/>
          </p:cNvSpPr>
          <p:nvPr>
            <p:ph sz="half" idx="2" hasCustomPrompt="1"/>
          </p:nvPr>
        </p:nvSpPr>
        <p:spPr>
          <a:xfrm>
            <a:off x="8040688" y="549274"/>
            <a:ext cx="3600450" cy="5759452"/>
          </a:xfrm>
          <a:prstGeom prst="rect">
            <a:avLst/>
          </a:prstGeom>
          <a:solidFill>
            <a:schemeClr val="accent6">
              <a:lumMod val="75000"/>
            </a:schemeClr>
          </a:solidFill>
        </p:spPr>
        <p:txBody>
          <a:bodyPr anchor="ctr"/>
          <a:lstStyle>
            <a:lvl1pPr marL="0" indent="0" algn="ctr">
              <a:buNone/>
              <a:defRPr sz="2400">
                <a:solidFill>
                  <a:schemeClr val="tx1"/>
                </a:solidFill>
                <a:latin typeface="Favorit" panose="02000006030000020004" pitchFamily="50" charset="0"/>
                <a:ea typeface="Favorit" panose="02000006030000020004" pitchFamily="50" charset="0"/>
              </a:defRPr>
            </a:lvl1pPr>
          </a:lstStyle>
          <a:p>
            <a:pPr lvl="0"/>
            <a:r>
              <a:rPr lang="en-US"/>
              <a:t>PLACE IMAGE HERE</a:t>
            </a:r>
          </a:p>
          <a:p>
            <a:pPr lvl="0"/>
            <a:endParaRPr lang="en-US"/>
          </a:p>
          <a:p>
            <a:pPr lvl="0"/>
            <a:endParaRPr lang="en-US"/>
          </a:p>
          <a:p>
            <a:pPr lvl="0"/>
            <a:endParaRPr lang="en-US"/>
          </a:p>
        </p:txBody>
      </p:sp>
      <p:sp>
        <p:nvSpPr>
          <p:cNvPr id="16" name="Text Placeholder 5">
            <a:extLst>
              <a:ext uri="{FF2B5EF4-FFF2-40B4-BE49-F238E27FC236}">
                <a16:creationId xmlns:a16="http://schemas.microsoft.com/office/drawing/2014/main" id="{8CA81916-E5B3-4289-A097-0F3BCD212F4A}"/>
              </a:ext>
            </a:extLst>
          </p:cNvPr>
          <p:cNvSpPr>
            <a:spLocks noGrp="1"/>
          </p:cNvSpPr>
          <p:nvPr>
            <p:ph type="body" sz="quarter" idx="10" hasCustomPrompt="1"/>
          </p:nvPr>
        </p:nvSpPr>
        <p:spPr>
          <a:xfrm>
            <a:off x="515937" y="549274"/>
            <a:ext cx="7380287" cy="792163"/>
          </a:xfrm>
          <a:prstGeom prst="rect">
            <a:avLst/>
          </a:prstGeom>
        </p:spPr>
        <p:txBody>
          <a:bodyPr lIns="0" tIns="0" rIns="0" bIns="0"/>
          <a:lstStyle>
            <a:lvl1pPr>
              <a:defRPr sz="2400">
                <a:solidFill>
                  <a:schemeClr val="tx1"/>
                </a:solidFill>
                <a:latin typeface="Favorit" panose="02000006030000020004" pitchFamily="50" charset="0"/>
                <a:ea typeface="Favorit" panose="02000006030000020004" pitchFamily="50" charset="0"/>
              </a:defRPr>
            </a:lvl1pPr>
          </a:lstStyle>
          <a:p>
            <a:pPr lvl="0"/>
            <a:r>
              <a:rPr lang="en-US"/>
              <a:t>[SLIDE TITLE]</a:t>
            </a:r>
            <a:endParaRPr lang="en-GB"/>
          </a:p>
        </p:txBody>
      </p:sp>
      <p:sp>
        <p:nvSpPr>
          <p:cNvPr id="11" name="Text Placeholder 2">
            <a:extLst>
              <a:ext uri="{FF2B5EF4-FFF2-40B4-BE49-F238E27FC236}">
                <a16:creationId xmlns:a16="http://schemas.microsoft.com/office/drawing/2014/main" id="{BC6557B0-F406-4C53-9BD7-FAA4DB9D2845}"/>
              </a:ext>
            </a:extLst>
          </p:cNvPr>
          <p:cNvSpPr>
            <a:spLocks noGrp="1"/>
          </p:cNvSpPr>
          <p:nvPr>
            <p:ph type="body" sz="quarter" idx="14" hasCustomPrompt="1"/>
          </p:nvPr>
        </p:nvSpPr>
        <p:spPr>
          <a:xfrm>
            <a:off x="9912350" y="6462237"/>
            <a:ext cx="1728788" cy="120950"/>
          </a:xfrm>
          <a:prstGeom prst="rect">
            <a:avLst/>
          </a:prstGeom>
        </p:spPr>
        <p:txBody>
          <a:bodyPr lIns="0" tIns="0" rIns="0" bIns="0"/>
          <a:lstStyle>
            <a:lvl1pPr>
              <a:defRPr sz="800">
                <a:solidFill>
                  <a:schemeClr val="tx1"/>
                </a:solidFill>
                <a:latin typeface="Favorit" panose="02000006030000020004" pitchFamily="50" charset="0"/>
                <a:ea typeface="Favorit" panose="02000006030000020004" pitchFamily="50" charset="0"/>
              </a:defRPr>
            </a:lvl1pPr>
          </a:lstStyle>
          <a:p>
            <a:pPr lvl="0"/>
            <a:r>
              <a:rPr lang="en-US"/>
              <a:t>Source: Lorem Ipsum</a:t>
            </a:r>
            <a:endParaRPr lang="en-GB"/>
          </a:p>
        </p:txBody>
      </p:sp>
    </p:spTree>
    <p:extLst>
      <p:ext uri="{BB962C8B-B14F-4D97-AF65-F5344CB8AC3E}">
        <p14:creationId xmlns:p14="http://schemas.microsoft.com/office/powerpoint/2010/main" val="42078746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 Image 4">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53A96703-1E08-418C-97DA-ED8BFADD5A2F}"/>
              </a:ext>
            </a:extLst>
          </p:cNvPr>
          <p:cNvSpPr>
            <a:spLocks noGrp="1"/>
          </p:cNvSpPr>
          <p:nvPr>
            <p:ph type="body" sz="quarter" idx="11" hasCustomPrompt="1"/>
          </p:nvPr>
        </p:nvSpPr>
        <p:spPr>
          <a:xfrm>
            <a:off x="515937" y="1520825"/>
            <a:ext cx="3635376" cy="828675"/>
          </a:xfrm>
          <a:prstGeom prst="rect">
            <a:avLst/>
          </a:prstGeom>
        </p:spPr>
        <p:txBody>
          <a:bodyPr lIns="0" tIns="0" rIns="0" bIns="0"/>
          <a:lstStyle>
            <a:lvl1pPr>
              <a:lnSpc>
                <a:spcPct val="130000"/>
              </a:lnSpc>
              <a:defRPr lang="en-GB" sz="1800" b="0" i="0" smtClean="0">
                <a:solidFill>
                  <a:schemeClr val="accent3"/>
                </a:solidFill>
                <a:effectLst/>
                <a:latin typeface="Favorit" panose="02000006030000020004" pitchFamily="50" charset="0"/>
                <a:ea typeface="Favorit" panose="02000006030000020004" pitchFamily="50" charset="0"/>
              </a:defRPr>
            </a:lvl1pPr>
          </a:lstStyle>
          <a:p>
            <a:pPr lvl="0"/>
            <a:r>
              <a:rPr lang="en-US"/>
              <a:t>[INTRO Lorem ipsum dolor sit </a:t>
            </a:r>
            <a:r>
              <a:rPr lang="en-US" err="1"/>
              <a:t>amet</a:t>
            </a:r>
            <a:r>
              <a:rPr lang="en-US"/>
              <a:t>.]</a:t>
            </a:r>
            <a:endParaRPr lang="en-GB"/>
          </a:p>
        </p:txBody>
      </p:sp>
      <p:sp>
        <p:nvSpPr>
          <p:cNvPr id="15" name="Text Placeholder 5">
            <a:extLst>
              <a:ext uri="{FF2B5EF4-FFF2-40B4-BE49-F238E27FC236}">
                <a16:creationId xmlns:a16="http://schemas.microsoft.com/office/drawing/2014/main" id="{52CE6030-D1DA-44D7-82C9-4CB6916CEB17}"/>
              </a:ext>
            </a:extLst>
          </p:cNvPr>
          <p:cNvSpPr>
            <a:spLocks noGrp="1"/>
          </p:cNvSpPr>
          <p:nvPr>
            <p:ph type="body" sz="quarter" idx="10" hasCustomPrompt="1"/>
          </p:nvPr>
        </p:nvSpPr>
        <p:spPr>
          <a:xfrm>
            <a:off x="515938" y="549274"/>
            <a:ext cx="3635376" cy="792163"/>
          </a:xfrm>
          <a:prstGeom prst="rect">
            <a:avLst/>
          </a:prstGeom>
        </p:spPr>
        <p:txBody>
          <a:bodyPr lIns="0" tIns="0" rIns="0" bIns="0"/>
          <a:lstStyle>
            <a:lvl1pPr>
              <a:defRPr sz="2400">
                <a:solidFill>
                  <a:schemeClr val="tx1"/>
                </a:solidFill>
                <a:latin typeface="Favorit" panose="02000006030000020004" pitchFamily="50" charset="0"/>
                <a:ea typeface="Favorit" panose="02000006030000020004" pitchFamily="50" charset="0"/>
              </a:defRPr>
            </a:lvl1pPr>
          </a:lstStyle>
          <a:p>
            <a:pPr lvl="0"/>
            <a:r>
              <a:rPr lang="en-US"/>
              <a:t>[SLIDE TITLE]</a:t>
            </a:r>
            <a:endParaRPr lang="en-GB"/>
          </a:p>
        </p:txBody>
      </p:sp>
      <p:sp>
        <p:nvSpPr>
          <p:cNvPr id="12" name="Text Placeholder 5">
            <a:extLst>
              <a:ext uri="{FF2B5EF4-FFF2-40B4-BE49-F238E27FC236}">
                <a16:creationId xmlns:a16="http://schemas.microsoft.com/office/drawing/2014/main" id="{0DEE4B80-353B-40EB-9BDC-3917A25FB772}"/>
              </a:ext>
            </a:extLst>
          </p:cNvPr>
          <p:cNvSpPr>
            <a:spLocks noGrp="1"/>
          </p:cNvSpPr>
          <p:nvPr>
            <p:ph type="body" sz="quarter" idx="13" hasCustomPrompt="1"/>
          </p:nvPr>
        </p:nvSpPr>
        <p:spPr>
          <a:xfrm>
            <a:off x="515938" y="2528888"/>
            <a:ext cx="3635375" cy="3779836"/>
          </a:xfrm>
          <a:prstGeom prst="rect">
            <a:avLst/>
          </a:prstGeom>
        </p:spPr>
        <p:txBody>
          <a:bodyPr lIns="0" tIns="0" rIns="0" bIns="0"/>
          <a:lstStyle>
            <a:lvl1pPr marL="0" marR="0" indent="0" defTabSz="914400" eaLnBrk="1" fontAlgn="auto" latinLnBrk="0" hangingPunct="1">
              <a:lnSpc>
                <a:spcPct val="130000"/>
              </a:lnSpc>
              <a:spcBef>
                <a:spcPts val="0"/>
              </a:spcBef>
              <a:spcAft>
                <a:spcPts val="1200"/>
              </a:spcAft>
              <a:buClrTx/>
              <a:buSzTx/>
              <a:buFontTx/>
              <a:buNone/>
              <a:tabLst/>
              <a:defRPr lang="en-GB" sz="1800" b="0" i="0" smtClean="0">
                <a:solidFill>
                  <a:schemeClr val="tx1"/>
                </a:solidFill>
                <a:effectLst/>
                <a:latin typeface="FreightText Pro Book" panose="02000603060000020004" pitchFamily="50" charset="0"/>
              </a:defRPr>
            </a:lvl1pPr>
          </a:lstStyle>
          <a:p>
            <a:pPr lvl="0"/>
            <a:r>
              <a:rPr lang="en-US"/>
              <a:t>[Body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Maecenas in </a:t>
            </a:r>
            <a:r>
              <a:rPr lang="en-US" err="1"/>
              <a:t>purus</a:t>
            </a:r>
            <a:r>
              <a:rPr lang="en-US"/>
              <a:t> id </a:t>
            </a:r>
            <a:r>
              <a:rPr lang="en-US" err="1"/>
              <a:t>turpis</a:t>
            </a:r>
            <a:r>
              <a:rPr lang="en-US"/>
              <a:t> </a:t>
            </a:r>
            <a:r>
              <a:rPr lang="en-US" err="1"/>
              <a:t>scelerisque</a:t>
            </a:r>
            <a:r>
              <a:rPr lang="en-US"/>
              <a:t> fermentum.</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Maecenas in </a:t>
            </a:r>
            <a:r>
              <a:rPr lang="en-US" err="1"/>
              <a:t>purus</a:t>
            </a:r>
            <a:r>
              <a:rPr lang="en-US"/>
              <a:t> id </a:t>
            </a:r>
            <a:r>
              <a:rPr lang="en-US" err="1"/>
              <a:t>turpis</a:t>
            </a:r>
            <a:r>
              <a:rPr lang="en-US"/>
              <a:t> </a:t>
            </a:r>
            <a:r>
              <a:rPr lang="en-US" err="1"/>
              <a:t>scelerisque</a:t>
            </a:r>
            <a:r>
              <a:rPr lang="en-US"/>
              <a:t> fermentum.]</a:t>
            </a:r>
            <a:endParaRPr lang="en-GB"/>
          </a:p>
        </p:txBody>
      </p:sp>
      <p:sp>
        <p:nvSpPr>
          <p:cNvPr id="9" name="Content Placeholder 3">
            <a:extLst>
              <a:ext uri="{FF2B5EF4-FFF2-40B4-BE49-F238E27FC236}">
                <a16:creationId xmlns:a16="http://schemas.microsoft.com/office/drawing/2014/main" id="{6F816BE7-524A-419C-BB57-1A64B315E954}"/>
              </a:ext>
            </a:extLst>
          </p:cNvPr>
          <p:cNvSpPr>
            <a:spLocks noGrp="1"/>
          </p:cNvSpPr>
          <p:nvPr>
            <p:ph sz="half" idx="2" hasCustomPrompt="1"/>
          </p:nvPr>
        </p:nvSpPr>
        <p:spPr>
          <a:xfrm>
            <a:off x="4295776" y="1520824"/>
            <a:ext cx="3600450" cy="4780801"/>
          </a:xfrm>
          <a:prstGeom prst="rect">
            <a:avLst/>
          </a:prstGeom>
          <a:solidFill>
            <a:schemeClr val="accent6">
              <a:lumMod val="75000"/>
            </a:schemeClr>
          </a:solidFill>
        </p:spPr>
        <p:txBody>
          <a:bodyPr anchor="ctr"/>
          <a:lstStyle>
            <a:lvl1pPr marL="0" indent="0" algn="ctr">
              <a:buNone/>
              <a:defRPr sz="2400">
                <a:solidFill>
                  <a:schemeClr val="tx1"/>
                </a:solidFill>
                <a:latin typeface="Favorit" panose="02000006030000020004" pitchFamily="50" charset="0"/>
                <a:ea typeface="Favorit" panose="02000006030000020004" pitchFamily="50" charset="0"/>
              </a:defRPr>
            </a:lvl1pPr>
          </a:lstStyle>
          <a:p>
            <a:pPr lvl="0"/>
            <a:r>
              <a:rPr lang="en-US"/>
              <a:t>PLACE IMAGE HERE</a:t>
            </a:r>
          </a:p>
          <a:p>
            <a:pPr lvl="0"/>
            <a:endParaRPr lang="en-US"/>
          </a:p>
          <a:p>
            <a:pPr lvl="0"/>
            <a:endParaRPr lang="en-US"/>
          </a:p>
          <a:p>
            <a:pPr lvl="0"/>
            <a:endParaRPr lang="en-US"/>
          </a:p>
        </p:txBody>
      </p:sp>
      <p:sp>
        <p:nvSpPr>
          <p:cNvPr id="11" name="Text Placeholder 5">
            <a:extLst>
              <a:ext uri="{FF2B5EF4-FFF2-40B4-BE49-F238E27FC236}">
                <a16:creationId xmlns:a16="http://schemas.microsoft.com/office/drawing/2014/main" id="{EB75A6DD-2AF1-48C6-9D11-9319BE94531D}"/>
              </a:ext>
            </a:extLst>
          </p:cNvPr>
          <p:cNvSpPr>
            <a:spLocks noGrp="1"/>
          </p:cNvSpPr>
          <p:nvPr>
            <p:ph type="body" sz="quarter" idx="14" hasCustomPrompt="1"/>
          </p:nvPr>
        </p:nvSpPr>
        <p:spPr>
          <a:xfrm>
            <a:off x="8040689" y="1527924"/>
            <a:ext cx="3600450" cy="4780800"/>
          </a:xfrm>
          <a:prstGeom prst="rect">
            <a:avLst/>
          </a:prstGeom>
        </p:spPr>
        <p:txBody>
          <a:bodyPr lIns="0" tIns="0" rIns="0" bIns="0"/>
          <a:lstStyle>
            <a:lvl1pPr marL="285750" marR="0" indent="-285750" defTabSz="914400" eaLnBrk="1" fontAlgn="auto" latinLnBrk="0" hangingPunct="1">
              <a:lnSpc>
                <a:spcPct val="130000"/>
              </a:lnSpc>
              <a:spcBef>
                <a:spcPts val="0"/>
              </a:spcBef>
              <a:spcAft>
                <a:spcPts val="1200"/>
              </a:spcAft>
              <a:buClrTx/>
              <a:buSzTx/>
              <a:buFont typeface="Arial" panose="020B0604020202020204" pitchFamily="34" charset="0"/>
              <a:buChar char="•"/>
              <a:tabLst/>
              <a:defRPr lang="en-GB" sz="1800" b="0" i="0" smtClean="0">
                <a:solidFill>
                  <a:schemeClr val="tx1"/>
                </a:solidFill>
                <a:effectLst/>
                <a:latin typeface="FreightText Pro Book" panose="02000603060000020004" pitchFamily="50" charset="0"/>
              </a:defRPr>
            </a:lvl1pPr>
          </a:lstStyle>
          <a:p>
            <a:pPr marL="285750" marR="0" lvl="0" indent="-285750" defTabSz="914400" eaLnBrk="1" fontAlgn="auto" latinLnBrk="0" hangingPunct="1">
              <a:lnSpc>
                <a:spcPct val="130000"/>
              </a:lnSpc>
              <a:spcBef>
                <a:spcPts val="0"/>
              </a:spcBef>
              <a:spcAft>
                <a:spcPts val="1200"/>
              </a:spcAft>
              <a:buClrTx/>
              <a:buSzTx/>
              <a:tabLst/>
              <a:defRPr/>
            </a:pPr>
            <a:r>
              <a:rPr lang="en-US"/>
              <a:t>[Bullet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a:p>
            <a:pPr marL="285750" marR="0" lvl="0" indent="-285750" defTabSz="914400" eaLnBrk="1" fontAlgn="auto" latinLnBrk="0" hangingPunct="1">
              <a:lnSpc>
                <a:spcPct val="130000"/>
              </a:lnSpc>
              <a:spcBef>
                <a:spcPts val="0"/>
              </a:spcBef>
              <a:spcAft>
                <a:spcPts val="1200"/>
              </a:spcAft>
              <a:buClrTx/>
              <a:buSzTx/>
              <a:tabLst/>
              <a:defRPr/>
            </a:pPr>
            <a:r>
              <a:rPr lang="en-US"/>
              <a:t>[Bullet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a:p>
            <a:pPr marL="285750" marR="0" lvl="0" indent="-285750" defTabSz="914400" eaLnBrk="1" fontAlgn="auto" latinLnBrk="0" hangingPunct="1">
              <a:lnSpc>
                <a:spcPct val="130000"/>
              </a:lnSpc>
              <a:spcBef>
                <a:spcPts val="0"/>
              </a:spcBef>
              <a:spcAft>
                <a:spcPts val="1200"/>
              </a:spcAft>
              <a:buClrTx/>
              <a:buSzTx/>
              <a:tabLst/>
              <a:defRPr/>
            </a:pPr>
            <a:r>
              <a:rPr lang="en-US"/>
              <a:t>[Bullet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a:p>
            <a:pPr marL="285750" marR="0" lvl="0" indent="-285750" defTabSz="914400" eaLnBrk="1" fontAlgn="auto" latinLnBrk="0" hangingPunct="1">
              <a:lnSpc>
                <a:spcPct val="130000"/>
              </a:lnSpc>
              <a:spcBef>
                <a:spcPts val="0"/>
              </a:spcBef>
              <a:spcAft>
                <a:spcPts val="1200"/>
              </a:spcAft>
              <a:buClrTx/>
              <a:buSzTx/>
              <a:tabLst/>
              <a:defRPr/>
            </a:pPr>
            <a:r>
              <a:rPr lang="en-US"/>
              <a:t>[Bullet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a:p>
            <a:pPr marL="285750" marR="0" lvl="0" indent="-285750" defTabSz="914400" eaLnBrk="1" fontAlgn="auto" latinLnBrk="0" hangingPunct="1">
              <a:lnSpc>
                <a:spcPct val="130000"/>
              </a:lnSpc>
              <a:spcBef>
                <a:spcPts val="0"/>
              </a:spcBef>
              <a:spcAft>
                <a:spcPts val="1200"/>
              </a:spcAft>
              <a:buClrTx/>
              <a:buSzTx/>
              <a:tabLst/>
              <a:defRPr/>
            </a:pPr>
            <a:r>
              <a:rPr lang="en-US"/>
              <a:t>[Bullet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7" name="Text Placeholder 2">
            <a:extLst>
              <a:ext uri="{FF2B5EF4-FFF2-40B4-BE49-F238E27FC236}">
                <a16:creationId xmlns:a16="http://schemas.microsoft.com/office/drawing/2014/main" id="{FCA52B58-3B87-4CB7-92BA-896DF5553312}"/>
              </a:ext>
            </a:extLst>
          </p:cNvPr>
          <p:cNvSpPr>
            <a:spLocks noGrp="1"/>
          </p:cNvSpPr>
          <p:nvPr>
            <p:ph type="body" sz="quarter" idx="16" hasCustomPrompt="1"/>
          </p:nvPr>
        </p:nvSpPr>
        <p:spPr>
          <a:xfrm>
            <a:off x="9912350" y="6462237"/>
            <a:ext cx="1728788" cy="120950"/>
          </a:xfrm>
          <a:prstGeom prst="rect">
            <a:avLst/>
          </a:prstGeom>
        </p:spPr>
        <p:txBody>
          <a:bodyPr lIns="0" tIns="0" rIns="0" bIns="0"/>
          <a:lstStyle>
            <a:lvl1pPr>
              <a:defRPr sz="800">
                <a:solidFill>
                  <a:schemeClr val="tx1"/>
                </a:solidFill>
                <a:latin typeface="Favorit" panose="02000006030000020004" pitchFamily="50" charset="0"/>
                <a:ea typeface="Favorit" panose="02000006030000020004" pitchFamily="50" charset="0"/>
              </a:defRPr>
            </a:lvl1pPr>
          </a:lstStyle>
          <a:p>
            <a:pPr lvl="0"/>
            <a:r>
              <a:rPr lang="en-US"/>
              <a:t>Source: Lorem Ipsum</a:t>
            </a:r>
            <a:endParaRPr lang="en-GB"/>
          </a:p>
        </p:txBody>
      </p:sp>
    </p:spTree>
    <p:extLst>
      <p:ext uri="{BB962C8B-B14F-4D97-AF65-F5344CB8AC3E}">
        <p14:creationId xmlns:p14="http://schemas.microsoft.com/office/powerpoint/2010/main" val="1184513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7163E-54C3-ADF5-2B9E-F6E04E26AA4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BC66873-C720-129C-F578-4611ACE5463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932FF2-5FB4-D4C3-770E-509D94086FF2}"/>
              </a:ext>
            </a:extLst>
          </p:cNvPr>
          <p:cNvSpPr>
            <a:spLocks noGrp="1"/>
          </p:cNvSpPr>
          <p:nvPr>
            <p:ph type="dt" sz="half" idx="10"/>
          </p:nvPr>
        </p:nvSpPr>
        <p:spPr/>
        <p:txBody>
          <a:bodyPr/>
          <a:lstStyle/>
          <a:p>
            <a:fld id="{DFF5AA1F-E9E2-4E3C-94D0-B382479B1C70}" type="datetimeFigureOut">
              <a:rPr lang="en-GB" smtClean="0"/>
              <a:t>21/03/2023</a:t>
            </a:fld>
            <a:endParaRPr lang="en-GB"/>
          </a:p>
        </p:txBody>
      </p:sp>
      <p:sp>
        <p:nvSpPr>
          <p:cNvPr id="5" name="Footer Placeholder 4">
            <a:extLst>
              <a:ext uri="{FF2B5EF4-FFF2-40B4-BE49-F238E27FC236}">
                <a16:creationId xmlns:a16="http://schemas.microsoft.com/office/drawing/2014/main" id="{139D9F54-6337-D401-EC09-71A38964CF3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19211CF-F9EC-0E38-900F-58E0A2F6261C}"/>
              </a:ext>
            </a:extLst>
          </p:cNvPr>
          <p:cNvSpPr>
            <a:spLocks noGrp="1"/>
          </p:cNvSpPr>
          <p:nvPr>
            <p:ph type="sldNum" sz="quarter" idx="12"/>
          </p:nvPr>
        </p:nvSpPr>
        <p:spPr/>
        <p:txBody>
          <a:bodyPr/>
          <a:lstStyle/>
          <a:p>
            <a:fld id="{3F8454CC-F092-4E14-83F1-4A7EA0F3EFBD}" type="slidenum">
              <a:rPr lang="en-GB" smtClean="0"/>
              <a:t>‹#›</a:t>
            </a:fld>
            <a:endParaRPr lang="en-GB"/>
          </a:p>
        </p:txBody>
      </p:sp>
    </p:spTree>
    <p:extLst>
      <p:ext uri="{BB962C8B-B14F-4D97-AF65-F5344CB8AC3E}">
        <p14:creationId xmlns:p14="http://schemas.microsoft.com/office/powerpoint/2010/main" val="32117618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nfographic 1">
    <p:spTree>
      <p:nvGrpSpPr>
        <p:cNvPr id="1" name=""/>
        <p:cNvGrpSpPr/>
        <p:nvPr/>
      </p:nvGrpSpPr>
      <p:grpSpPr>
        <a:xfrm>
          <a:off x="0" y="0"/>
          <a:ext cx="0" cy="0"/>
          <a:chOff x="0" y="0"/>
          <a:chExt cx="0" cy="0"/>
        </a:xfrm>
      </p:grpSpPr>
      <p:sp>
        <p:nvSpPr>
          <p:cNvPr id="12" name="Content Placeholder 3">
            <a:extLst>
              <a:ext uri="{FF2B5EF4-FFF2-40B4-BE49-F238E27FC236}">
                <a16:creationId xmlns:a16="http://schemas.microsoft.com/office/drawing/2014/main" id="{61BE3575-C39E-4D07-9351-76748100D8DF}"/>
              </a:ext>
            </a:extLst>
          </p:cNvPr>
          <p:cNvSpPr>
            <a:spLocks noGrp="1"/>
          </p:cNvSpPr>
          <p:nvPr>
            <p:ph sz="half" idx="2" hasCustomPrompt="1"/>
          </p:nvPr>
        </p:nvSpPr>
        <p:spPr>
          <a:xfrm>
            <a:off x="515938" y="1520826"/>
            <a:ext cx="11125200" cy="4787900"/>
          </a:xfrm>
          <a:prstGeom prst="rect">
            <a:avLst/>
          </a:prstGeom>
          <a:solidFill>
            <a:schemeClr val="accent6">
              <a:lumMod val="75000"/>
            </a:schemeClr>
          </a:solidFill>
        </p:spPr>
        <p:txBody>
          <a:bodyPr anchor="ctr"/>
          <a:lstStyle>
            <a:lvl1pPr marL="0" indent="0" algn="ctr">
              <a:buNone/>
              <a:defRPr sz="2400">
                <a:solidFill>
                  <a:schemeClr val="tx1"/>
                </a:solidFill>
                <a:latin typeface="Favorit" panose="02000006030000020004" pitchFamily="50" charset="0"/>
                <a:ea typeface="Favorit" panose="02000006030000020004" pitchFamily="50" charset="0"/>
              </a:defRPr>
            </a:lvl1pPr>
          </a:lstStyle>
          <a:p>
            <a:pPr lvl="0"/>
            <a:r>
              <a:rPr lang="en-US"/>
              <a:t>PLACE GRAPHIC HERE</a:t>
            </a:r>
          </a:p>
          <a:p>
            <a:pPr lvl="0"/>
            <a:endParaRPr lang="en-US"/>
          </a:p>
          <a:p>
            <a:pPr lvl="0"/>
            <a:endParaRPr lang="en-US"/>
          </a:p>
          <a:p>
            <a:pPr lvl="0"/>
            <a:endParaRPr lang="en-US"/>
          </a:p>
        </p:txBody>
      </p:sp>
      <p:sp>
        <p:nvSpPr>
          <p:cNvPr id="16" name="Text Placeholder 5">
            <a:extLst>
              <a:ext uri="{FF2B5EF4-FFF2-40B4-BE49-F238E27FC236}">
                <a16:creationId xmlns:a16="http://schemas.microsoft.com/office/drawing/2014/main" id="{A329288F-F7C9-4C33-9A46-FFB771BA0B14}"/>
              </a:ext>
            </a:extLst>
          </p:cNvPr>
          <p:cNvSpPr>
            <a:spLocks noGrp="1"/>
          </p:cNvSpPr>
          <p:nvPr>
            <p:ph type="body" sz="quarter" idx="10" hasCustomPrompt="1"/>
          </p:nvPr>
        </p:nvSpPr>
        <p:spPr>
          <a:xfrm>
            <a:off x="515937" y="549274"/>
            <a:ext cx="7380287" cy="792163"/>
          </a:xfrm>
          <a:prstGeom prst="rect">
            <a:avLst/>
          </a:prstGeom>
        </p:spPr>
        <p:txBody>
          <a:bodyPr lIns="0" tIns="0" rIns="0" bIns="0"/>
          <a:lstStyle>
            <a:lvl1pPr>
              <a:defRPr sz="2400">
                <a:solidFill>
                  <a:schemeClr val="tx1"/>
                </a:solidFill>
                <a:latin typeface="Favorit" panose="02000006030000020004" pitchFamily="50" charset="0"/>
                <a:ea typeface="Favorit" panose="02000006030000020004" pitchFamily="50" charset="0"/>
              </a:defRPr>
            </a:lvl1pPr>
          </a:lstStyle>
          <a:p>
            <a:pPr lvl="0"/>
            <a:r>
              <a:rPr lang="en-US"/>
              <a:t>[SLIDE TITLE]</a:t>
            </a:r>
            <a:endParaRPr lang="en-GB"/>
          </a:p>
        </p:txBody>
      </p:sp>
      <p:sp>
        <p:nvSpPr>
          <p:cNvPr id="8" name="Text Placeholder 2">
            <a:extLst>
              <a:ext uri="{FF2B5EF4-FFF2-40B4-BE49-F238E27FC236}">
                <a16:creationId xmlns:a16="http://schemas.microsoft.com/office/drawing/2014/main" id="{63631670-8A4B-4728-A30E-27EFA058E8AC}"/>
              </a:ext>
            </a:extLst>
          </p:cNvPr>
          <p:cNvSpPr>
            <a:spLocks noGrp="1"/>
          </p:cNvSpPr>
          <p:nvPr>
            <p:ph type="body" sz="quarter" idx="14" hasCustomPrompt="1"/>
          </p:nvPr>
        </p:nvSpPr>
        <p:spPr>
          <a:xfrm>
            <a:off x="9912350" y="6462237"/>
            <a:ext cx="1728788" cy="120950"/>
          </a:xfrm>
          <a:prstGeom prst="rect">
            <a:avLst/>
          </a:prstGeom>
        </p:spPr>
        <p:txBody>
          <a:bodyPr lIns="0" tIns="0" rIns="0" bIns="0"/>
          <a:lstStyle>
            <a:lvl1pPr>
              <a:defRPr sz="800">
                <a:solidFill>
                  <a:schemeClr val="tx1"/>
                </a:solidFill>
                <a:latin typeface="Favorit" panose="02000006030000020004" pitchFamily="50" charset="0"/>
                <a:ea typeface="Favorit" panose="02000006030000020004" pitchFamily="50" charset="0"/>
              </a:defRPr>
            </a:lvl1pPr>
          </a:lstStyle>
          <a:p>
            <a:pPr lvl="0"/>
            <a:r>
              <a:rPr lang="en-US"/>
              <a:t>Source: Lorem Ipsum</a:t>
            </a:r>
            <a:endParaRPr lang="en-GB"/>
          </a:p>
        </p:txBody>
      </p:sp>
    </p:spTree>
    <p:extLst>
      <p:ext uri="{BB962C8B-B14F-4D97-AF65-F5344CB8AC3E}">
        <p14:creationId xmlns:p14="http://schemas.microsoft.com/office/powerpoint/2010/main" val="30427370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nfographic 2">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94D627A-21AA-45F0-A851-091054890D3D}"/>
              </a:ext>
            </a:extLst>
          </p:cNvPr>
          <p:cNvSpPr>
            <a:spLocks noGrp="1"/>
          </p:cNvSpPr>
          <p:nvPr>
            <p:ph type="body" sz="quarter" idx="10" hasCustomPrompt="1"/>
          </p:nvPr>
        </p:nvSpPr>
        <p:spPr>
          <a:xfrm>
            <a:off x="515938" y="549274"/>
            <a:ext cx="7380287" cy="792163"/>
          </a:xfrm>
          <a:prstGeom prst="rect">
            <a:avLst/>
          </a:prstGeom>
        </p:spPr>
        <p:txBody>
          <a:bodyPr lIns="0" tIns="0" rIns="0" bIns="0"/>
          <a:lstStyle>
            <a:lvl1pPr>
              <a:defRPr sz="2400">
                <a:solidFill>
                  <a:schemeClr val="tx1"/>
                </a:solidFill>
                <a:latin typeface="Favorit" panose="02000006030000020004" pitchFamily="50" charset="0"/>
                <a:ea typeface="Favorit" panose="02000006030000020004" pitchFamily="50" charset="0"/>
              </a:defRPr>
            </a:lvl1pPr>
          </a:lstStyle>
          <a:p>
            <a:pPr lvl="0"/>
            <a:r>
              <a:rPr lang="en-US"/>
              <a:t>[SLIDE TITLE]</a:t>
            </a:r>
            <a:endParaRPr lang="en-GB"/>
          </a:p>
        </p:txBody>
      </p:sp>
      <p:sp>
        <p:nvSpPr>
          <p:cNvPr id="8" name="Text Placeholder 5">
            <a:extLst>
              <a:ext uri="{FF2B5EF4-FFF2-40B4-BE49-F238E27FC236}">
                <a16:creationId xmlns:a16="http://schemas.microsoft.com/office/drawing/2014/main" id="{53A96703-1E08-418C-97DA-ED8BFADD5A2F}"/>
              </a:ext>
            </a:extLst>
          </p:cNvPr>
          <p:cNvSpPr>
            <a:spLocks noGrp="1"/>
          </p:cNvSpPr>
          <p:nvPr>
            <p:ph type="body" sz="quarter" idx="11" hasCustomPrompt="1"/>
          </p:nvPr>
        </p:nvSpPr>
        <p:spPr>
          <a:xfrm>
            <a:off x="515938" y="1520825"/>
            <a:ext cx="2663826" cy="828675"/>
          </a:xfrm>
          <a:prstGeom prst="rect">
            <a:avLst/>
          </a:prstGeom>
        </p:spPr>
        <p:txBody>
          <a:bodyPr lIns="0" tIns="0" rIns="0" bIns="0"/>
          <a:lstStyle>
            <a:lvl1pPr>
              <a:defRPr lang="en-GB" sz="1800" b="0" i="0" smtClean="0">
                <a:solidFill>
                  <a:schemeClr val="accent3"/>
                </a:solidFill>
                <a:effectLst/>
                <a:latin typeface="Favorit" panose="02000006030000020004" pitchFamily="50" charset="0"/>
                <a:ea typeface="Favorit" panose="02000006030000020004" pitchFamily="50" charset="0"/>
              </a:defRPr>
            </a:lvl1pPr>
          </a:lstStyle>
          <a:p>
            <a:pPr lvl="0"/>
            <a:r>
              <a:rPr lang="en-US"/>
              <a:t>[INTRO Lorem ipsum dolor sit </a:t>
            </a:r>
            <a:r>
              <a:rPr lang="en-US" err="1"/>
              <a:t>amet</a:t>
            </a:r>
            <a:r>
              <a:rPr lang="en-US"/>
              <a:t>, </a:t>
            </a:r>
            <a:r>
              <a:rPr lang="en-US" err="1"/>
              <a:t>consectetur</a:t>
            </a:r>
            <a:r>
              <a:rPr lang="en-US"/>
              <a:t>.]</a:t>
            </a:r>
            <a:endParaRPr lang="en-GB"/>
          </a:p>
        </p:txBody>
      </p:sp>
      <p:sp>
        <p:nvSpPr>
          <p:cNvPr id="9" name="Text Placeholder 5">
            <a:extLst>
              <a:ext uri="{FF2B5EF4-FFF2-40B4-BE49-F238E27FC236}">
                <a16:creationId xmlns:a16="http://schemas.microsoft.com/office/drawing/2014/main" id="{D7100EA5-83A0-436E-8828-5BC9C26F99B6}"/>
              </a:ext>
            </a:extLst>
          </p:cNvPr>
          <p:cNvSpPr>
            <a:spLocks noGrp="1"/>
          </p:cNvSpPr>
          <p:nvPr>
            <p:ph type="body" sz="quarter" idx="12" hasCustomPrompt="1"/>
          </p:nvPr>
        </p:nvSpPr>
        <p:spPr>
          <a:xfrm>
            <a:off x="515938" y="2528888"/>
            <a:ext cx="2663825" cy="2808287"/>
          </a:xfrm>
          <a:prstGeom prst="rect">
            <a:avLst/>
          </a:prstGeom>
        </p:spPr>
        <p:txBody>
          <a:bodyPr lIns="0" tIns="0" rIns="0" bIns="0"/>
          <a:lstStyle>
            <a:lvl1pPr>
              <a:lnSpc>
                <a:spcPct val="130000"/>
              </a:lnSpc>
              <a:spcBef>
                <a:spcPts val="0"/>
              </a:spcBef>
              <a:spcAft>
                <a:spcPts val="1200"/>
              </a:spcAft>
              <a:defRPr lang="en-GB" sz="1800" b="0" i="0" smtClean="0">
                <a:solidFill>
                  <a:schemeClr val="tx1"/>
                </a:solidFill>
                <a:effectLst/>
                <a:latin typeface="FreightText Pro Book" panose="02000603060000020004" pitchFamily="50" charset="0"/>
              </a:defRPr>
            </a:lvl1pPr>
          </a:lstStyle>
          <a:p>
            <a:pPr lvl="0"/>
            <a:r>
              <a:rPr lang="en-US"/>
              <a:t>[Body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Maecenas in </a:t>
            </a:r>
            <a:r>
              <a:rPr lang="en-US" err="1"/>
              <a:t>purus</a:t>
            </a:r>
            <a:r>
              <a:rPr lang="en-US"/>
              <a:t> id </a:t>
            </a:r>
            <a:r>
              <a:rPr lang="en-US" err="1"/>
              <a:t>turpis</a:t>
            </a:r>
            <a:r>
              <a:rPr lang="en-US"/>
              <a:t> </a:t>
            </a:r>
            <a:r>
              <a:rPr lang="en-US" err="1"/>
              <a:t>scelerisque</a:t>
            </a:r>
            <a:r>
              <a:rPr lang="en-US"/>
              <a:t> fermentum. </a:t>
            </a:r>
            <a:r>
              <a:rPr lang="en-US" err="1"/>
              <a:t>Fusce</a:t>
            </a:r>
            <a:r>
              <a:rPr lang="en-US"/>
              <a:t> non </a:t>
            </a:r>
            <a:r>
              <a:rPr lang="en-US" err="1"/>
              <a:t>suscipit</a:t>
            </a:r>
            <a:r>
              <a:rPr lang="en-US"/>
              <a:t> </a:t>
            </a:r>
            <a:r>
              <a:rPr lang="en-US" err="1"/>
              <a:t>arcu</a:t>
            </a:r>
            <a:r>
              <a:rPr lang="en-US"/>
              <a:t>.]</a:t>
            </a:r>
            <a:endParaRPr lang="en-GB"/>
          </a:p>
        </p:txBody>
      </p:sp>
      <p:sp>
        <p:nvSpPr>
          <p:cNvPr id="12" name="Content Placeholder 3">
            <a:extLst>
              <a:ext uri="{FF2B5EF4-FFF2-40B4-BE49-F238E27FC236}">
                <a16:creationId xmlns:a16="http://schemas.microsoft.com/office/drawing/2014/main" id="{AA5BE935-D17E-4A42-A4FD-DA4685DF61CB}"/>
              </a:ext>
            </a:extLst>
          </p:cNvPr>
          <p:cNvSpPr>
            <a:spLocks noGrp="1"/>
          </p:cNvSpPr>
          <p:nvPr>
            <p:ph sz="half" idx="2" hasCustomPrompt="1"/>
          </p:nvPr>
        </p:nvSpPr>
        <p:spPr>
          <a:xfrm>
            <a:off x="3359151" y="1520826"/>
            <a:ext cx="8281988" cy="4787900"/>
          </a:xfrm>
          <a:prstGeom prst="rect">
            <a:avLst/>
          </a:prstGeom>
          <a:solidFill>
            <a:schemeClr val="accent6">
              <a:lumMod val="75000"/>
            </a:schemeClr>
          </a:solidFill>
        </p:spPr>
        <p:txBody>
          <a:bodyPr anchor="ctr"/>
          <a:lstStyle>
            <a:lvl1pPr marL="0" indent="0" algn="ctr">
              <a:buNone/>
              <a:defRPr sz="2400">
                <a:solidFill>
                  <a:schemeClr val="tx1"/>
                </a:solidFill>
                <a:latin typeface="Favorit" panose="02000006030000020004" pitchFamily="50" charset="0"/>
                <a:ea typeface="Favorit" panose="02000006030000020004" pitchFamily="50" charset="0"/>
              </a:defRPr>
            </a:lvl1pPr>
          </a:lstStyle>
          <a:p>
            <a:pPr lvl="0"/>
            <a:r>
              <a:rPr lang="en-US"/>
              <a:t>PLACE GRAPHIC HERE</a:t>
            </a:r>
          </a:p>
          <a:p>
            <a:pPr lvl="0"/>
            <a:endParaRPr lang="en-US"/>
          </a:p>
          <a:p>
            <a:pPr lvl="0"/>
            <a:endParaRPr lang="en-US"/>
          </a:p>
          <a:p>
            <a:pPr lvl="0"/>
            <a:endParaRPr lang="en-US"/>
          </a:p>
        </p:txBody>
      </p:sp>
      <p:sp>
        <p:nvSpPr>
          <p:cNvPr id="11" name="Text Placeholder 2">
            <a:extLst>
              <a:ext uri="{FF2B5EF4-FFF2-40B4-BE49-F238E27FC236}">
                <a16:creationId xmlns:a16="http://schemas.microsoft.com/office/drawing/2014/main" id="{AB81310F-F18A-4952-9586-F540AD8AE3D9}"/>
              </a:ext>
            </a:extLst>
          </p:cNvPr>
          <p:cNvSpPr>
            <a:spLocks noGrp="1"/>
          </p:cNvSpPr>
          <p:nvPr>
            <p:ph type="body" sz="quarter" idx="14" hasCustomPrompt="1"/>
          </p:nvPr>
        </p:nvSpPr>
        <p:spPr>
          <a:xfrm>
            <a:off x="9912350" y="6462237"/>
            <a:ext cx="1728788" cy="120950"/>
          </a:xfrm>
          <a:prstGeom prst="rect">
            <a:avLst/>
          </a:prstGeom>
        </p:spPr>
        <p:txBody>
          <a:bodyPr lIns="0" tIns="0" rIns="0" bIns="0"/>
          <a:lstStyle>
            <a:lvl1pPr>
              <a:defRPr sz="800">
                <a:solidFill>
                  <a:schemeClr val="tx1"/>
                </a:solidFill>
                <a:latin typeface="Favorit" panose="02000006030000020004" pitchFamily="50" charset="0"/>
                <a:ea typeface="Favorit" panose="02000006030000020004" pitchFamily="50" charset="0"/>
              </a:defRPr>
            </a:lvl1pPr>
          </a:lstStyle>
          <a:p>
            <a:pPr lvl="0"/>
            <a:r>
              <a:rPr lang="en-US"/>
              <a:t>Source: Lorem Ipsum</a:t>
            </a:r>
            <a:endParaRPr lang="en-GB"/>
          </a:p>
        </p:txBody>
      </p:sp>
    </p:spTree>
    <p:extLst>
      <p:ext uri="{BB962C8B-B14F-4D97-AF65-F5344CB8AC3E}">
        <p14:creationId xmlns:p14="http://schemas.microsoft.com/office/powerpoint/2010/main" val="18982372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nfographic 3">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94D627A-21AA-45F0-A851-091054890D3D}"/>
              </a:ext>
            </a:extLst>
          </p:cNvPr>
          <p:cNvSpPr>
            <a:spLocks noGrp="1"/>
          </p:cNvSpPr>
          <p:nvPr>
            <p:ph type="body" sz="quarter" idx="10" hasCustomPrompt="1"/>
          </p:nvPr>
        </p:nvSpPr>
        <p:spPr>
          <a:xfrm>
            <a:off x="515937" y="549274"/>
            <a:ext cx="7380287" cy="792163"/>
          </a:xfrm>
          <a:prstGeom prst="rect">
            <a:avLst/>
          </a:prstGeom>
        </p:spPr>
        <p:txBody>
          <a:bodyPr lIns="0" tIns="0" rIns="0" bIns="0"/>
          <a:lstStyle>
            <a:lvl1pPr>
              <a:defRPr sz="2400">
                <a:solidFill>
                  <a:schemeClr val="tx1"/>
                </a:solidFill>
                <a:latin typeface="Favorit" panose="02000006030000020004" pitchFamily="50" charset="0"/>
                <a:ea typeface="Favorit" panose="02000006030000020004" pitchFamily="50" charset="0"/>
              </a:defRPr>
            </a:lvl1pPr>
          </a:lstStyle>
          <a:p>
            <a:pPr lvl="0"/>
            <a:r>
              <a:rPr lang="en-US"/>
              <a:t>[SLIDE TITLE]</a:t>
            </a:r>
            <a:endParaRPr lang="en-GB"/>
          </a:p>
        </p:txBody>
      </p:sp>
      <p:sp>
        <p:nvSpPr>
          <p:cNvPr id="8" name="Text Placeholder 5">
            <a:extLst>
              <a:ext uri="{FF2B5EF4-FFF2-40B4-BE49-F238E27FC236}">
                <a16:creationId xmlns:a16="http://schemas.microsoft.com/office/drawing/2014/main" id="{53A96703-1E08-418C-97DA-ED8BFADD5A2F}"/>
              </a:ext>
            </a:extLst>
          </p:cNvPr>
          <p:cNvSpPr>
            <a:spLocks noGrp="1"/>
          </p:cNvSpPr>
          <p:nvPr>
            <p:ph type="body" sz="quarter" idx="11" hasCustomPrompt="1"/>
          </p:nvPr>
        </p:nvSpPr>
        <p:spPr>
          <a:xfrm>
            <a:off x="8040688" y="1520825"/>
            <a:ext cx="3600450" cy="828675"/>
          </a:xfrm>
          <a:prstGeom prst="rect">
            <a:avLst/>
          </a:prstGeom>
        </p:spPr>
        <p:txBody>
          <a:bodyPr lIns="0" tIns="0" rIns="0" bIns="0"/>
          <a:lstStyle>
            <a:lvl1pPr>
              <a:defRPr lang="en-GB" sz="1800" b="0" i="0" smtClean="0">
                <a:solidFill>
                  <a:schemeClr val="accent3"/>
                </a:solidFill>
                <a:effectLst/>
                <a:latin typeface="Favorit" panose="02000006030000020004" pitchFamily="50" charset="0"/>
                <a:ea typeface="Favorit" panose="02000006030000020004" pitchFamily="50" charset="0"/>
              </a:defRPr>
            </a:lvl1pPr>
          </a:lstStyle>
          <a:p>
            <a:pPr lvl="0"/>
            <a:r>
              <a:rPr lang="en-US"/>
              <a:t>[INTRO Lorem ipsum dolor sit </a:t>
            </a:r>
            <a:r>
              <a:rPr lang="en-US" err="1"/>
              <a:t>amet</a:t>
            </a:r>
            <a:r>
              <a:rPr lang="en-US"/>
              <a:t>, </a:t>
            </a:r>
            <a:r>
              <a:rPr lang="en-US" err="1"/>
              <a:t>consectetur</a:t>
            </a:r>
            <a:r>
              <a:rPr lang="en-US"/>
              <a:t>.]</a:t>
            </a:r>
            <a:endParaRPr lang="en-GB"/>
          </a:p>
        </p:txBody>
      </p:sp>
      <p:sp>
        <p:nvSpPr>
          <p:cNvPr id="9" name="Text Placeholder 5">
            <a:extLst>
              <a:ext uri="{FF2B5EF4-FFF2-40B4-BE49-F238E27FC236}">
                <a16:creationId xmlns:a16="http://schemas.microsoft.com/office/drawing/2014/main" id="{D7100EA5-83A0-436E-8828-5BC9C26F99B6}"/>
              </a:ext>
            </a:extLst>
          </p:cNvPr>
          <p:cNvSpPr>
            <a:spLocks noGrp="1"/>
          </p:cNvSpPr>
          <p:nvPr>
            <p:ph type="body" sz="quarter" idx="12" hasCustomPrompt="1"/>
          </p:nvPr>
        </p:nvSpPr>
        <p:spPr>
          <a:xfrm>
            <a:off x="8039100" y="2528889"/>
            <a:ext cx="3602038" cy="1800224"/>
          </a:xfrm>
          <a:prstGeom prst="rect">
            <a:avLst/>
          </a:prstGeom>
        </p:spPr>
        <p:txBody>
          <a:bodyPr lIns="0" tIns="0" rIns="0" bIns="0"/>
          <a:lstStyle>
            <a:lvl1pPr>
              <a:lnSpc>
                <a:spcPct val="130000"/>
              </a:lnSpc>
              <a:spcBef>
                <a:spcPts val="0"/>
              </a:spcBef>
              <a:spcAft>
                <a:spcPts val="1200"/>
              </a:spcAft>
              <a:defRPr lang="en-GB" sz="1800" b="0" i="0" smtClean="0">
                <a:solidFill>
                  <a:schemeClr val="tx1"/>
                </a:solidFill>
                <a:effectLst/>
                <a:latin typeface="FreightText Pro Book" panose="02000603060000020004" pitchFamily="50" charset="0"/>
              </a:defRPr>
            </a:lvl1pPr>
          </a:lstStyle>
          <a:p>
            <a:pPr lvl="0"/>
            <a:r>
              <a:rPr lang="en-US"/>
              <a:t>[Body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Maecenas in </a:t>
            </a:r>
            <a:r>
              <a:rPr lang="en-US" err="1"/>
              <a:t>purus</a:t>
            </a:r>
            <a:r>
              <a:rPr lang="en-US"/>
              <a:t> id </a:t>
            </a:r>
            <a:r>
              <a:rPr lang="en-US" err="1"/>
              <a:t>turpis</a:t>
            </a:r>
            <a:r>
              <a:rPr lang="en-US"/>
              <a:t> </a:t>
            </a:r>
            <a:r>
              <a:rPr lang="en-US" err="1"/>
              <a:t>scelerisque</a:t>
            </a:r>
            <a:r>
              <a:rPr lang="en-US"/>
              <a:t> fermentum. </a:t>
            </a:r>
            <a:r>
              <a:rPr lang="en-US" err="1"/>
              <a:t>Fusce</a:t>
            </a:r>
            <a:r>
              <a:rPr lang="en-US"/>
              <a:t> non </a:t>
            </a:r>
            <a:r>
              <a:rPr lang="en-US" err="1"/>
              <a:t>suscipit</a:t>
            </a:r>
            <a:r>
              <a:rPr lang="en-US"/>
              <a:t> </a:t>
            </a:r>
            <a:r>
              <a:rPr lang="en-US" err="1"/>
              <a:t>arcu</a:t>
            </a:r>
            <a:r>
              <a:rPr lang="en-US"/>
              <a:t>.]</a:t>
            </a:r>
            <a:endParaRPr lang="en-GB"/>
          </a:p>
        </p:txBody>
      </p:sp>
      <p:sp>
        <p:nvSpPr>
          <p:cNvPr id="12" name="Content Placeholder 3">
            <a:extLst>
              <a:ext uri="{FF2B5EF4-FFF2-40B4-BE49-F238E27FC236}">
                <a16:creationId xmlns:a16="http://schemas.microsoft.com/office/drawing/2014/main" id="{E29D7496-08AF-47FD-B9C5-A11216278C40}"/>
              </a:ext>
            </a:extLst>
          </p:cNvPr>
          <p:cNvSpPr>
            <a:spLocks noGrp="1"/>
          </p:cNvSpPr>
          <p:nvPr>
            <p:ph sz="half" idx="2" hasCustomPrompt="1"/>
          </p:nvPr>
        </p:nvSpPr>
        <p:spPr>
          <a:xfrm>
            <a:off x="515937" y="1520826"/>
            <a:ext cx="7380287" cy="4787900"/>
          </a:xfrm>
          <a:prstGeom prst="rect">
            <a:avLst/>
          </a:prstGeom>
          <a:solidFill>
            <a:schemeClr val="accent6">
              <a:lumMod val="75000"/>
            </a:schemeClr>
          </a:solidFill>
        </p:spPr>
        <p:txBody>
          <a:bodyPr anchor="ctr"/>
          <a:lstStyle>
            <a:lvl1pPr marL="0" indent="0" algn="ctr">
              <a:buNone/>
              <a:defRPr sz="2400">
                <a:solidFill>
                  <a:schemeClr val="tx1"/>
                </a:solidFill>
                <a:latin typeface="Favorit" panose="02000006030000020004" pitchFamily="50" charset="0"/>
                <a:ea typeface="Favorit" panose="02000006030000020004" pitchFamily="50" charset="0"/>
              </a:defRPr>
            </a:lvl1pPr>
          </a:lstStyle>
          <a:p>
            <a:pPr lvl="0"/>
            <a:r>
              <a:rPr lang="en-US"/>
              <a:t>PLACE GRAPHIC HERE</a:t>
            </a:r>
          </a:p>
          <a:p>
            <a:pPr lvl="0"/>
            <a:endParaRPr lang="en-US"/>
          </a:p>
          <a:p>
            <a:pPr lvl="0"/>
            <a:endParaRPr lang="en-US"/>
          </a:p>
          <a:p>
            <a:pPr lvl="0"/>
            <a:endParaRPr lang="en-US"/>
          </a:p>
        </p:txBody>
      </p:sp>
      <p:sp>
        <p:nvSpPr>
          <p:cNvPr id="11" name="Text Placeholder 2">
            <a:extLst>
              <a:ext uri="{FF2B5EF4-FFF2-40B4-BE49-F238E27FC236}">
                <a16:creationId xmlns:a16="http://schemas.microsoft.com/office/drawing/2014/main" id="{0A445EF8-5D31-4551-B4EC-40394A74CF74}"/>
              </a:ext>
            </a:extLst>
          </p:cNvPr>
          <p:cNvSpPr>
            <a:spLocks noGrp="1"/>
          </p:cNvSpPr>
          <p:nvPr>
            <p:ph type="body" sz="quarter" idx="14" hasCustomPrompt="1"/>
          </p:nvPr>
        </p:nvSpPr>
        <p:spPr>
          <a:xfrm>
            <a:off x="9912350" y="6462237"/>
            <a:ext cx="1728788" cy="120950"/>
          </a:xfrm>
          <a:prstGeom prst="rect">
            <a:avLst/>
          </a:prstGeom>
        </p:spPr>
        <p:txBody>
          <a:bodyPr lIns="0" tIns="0" rIns="0" bIns="0"/>
          <a:lstStyle>
            <a:lvl1pPr>
              <a:defRPr sz="800">
                <a:solidFill>
                  <a:schemeClr val="tx1"/>
                </a:solidFill>
                <a:latin typeface="Favorit" panose="02000006030000020004" pitchFamily="50" charset="0"/>
                <a:ea typeface="Favorit" panose="02000006030000020004" pitchFamily="50" charset="0"/>
              </a:defRPr>
            </a:lvl1pPr>
          </a:lstStyle>
          <a:p>
            <a:pPr lvl="0"/>
            <a:r>
              <a:rPr lang="en-US"/>
              <a:t>Source: Lorem Ipsum</a:t>
            </a:r>
            <a:endParaRPr lang="en-GB"/>
          </a:p>
        </p:txBody>
      </p:sp>
    </p:spTree>
    <p:extLst>
      <p:ext uri="{BB962C8B-B14F-4D97-AF65-F5344CB8AC3E}">
        <p14:creationId xmlns:p14="http://schemas.microsoft.com/office/powerpoint/2010/main" val="21928437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le &amp; Subtitle - Green">
    <p:bg>
      <p:bgPr>
        <a:gradFill>
          <a:gsLst>
            <a:gs pos="0">
              <a:srgbClr val="004039"/>
            </a:gs>
            <a:gs pos="100000">
              <a:srgbClr val="005A52"/>
            </a:gs>
          </a:gsLst>
          <a:lin ang="17054404" scaled="0"/>
        </a:gra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1701800" y="4044950"/>
            <a:ext cx="10490200" cy="2813050"/>
          </a:xfrm>
          <a:prstGeom prst="rect">
            <a:avLst/>
          </a:prstGeom>
        </p:spPr>
      </p:pic>
      <p:pic>
        <p:nvPicPr>
          <p:cNvPr id="3" name="Picture 2"/>
          <p:cNvPicPr>
            <a:picLocks noChangeAspect="1"/>
          </p:cNvPicPr>
          <p:nvPr userDrawn="1"/>
        </p:nvPicPr>
        <p:blipFill>
          <a:blip r:embed="rId3"/>
          <a:stretch>
            <a:fillRect/>
          </a:stretch>
        </p:blipFill>
        <p:spPr>
          <a:xfrm>
            <a:off x="0" y="5118100"/>
            <a:ext cx="6502400" cy="1739900"/>
          </a:xfrm>
          <a:prstGeom prst="rect">
            <a:avLst/>
          </a:prstGeom>
        </p:spPr>
      </p:pic>
      <p:sp>
        <p:nvSpPr>
          <p:cNvPr id="13" name="Title Text"/>
          <p:cNvSpPr txBox="1">
            <a:spLocks noGrp="1"/>
          </p:cNvSpPr>
          <p:nvPr>
            <p:ph type="title"/>
          </p:nvPr>
        </p:nvSpPr>
        <p:spPr>
          <a:xfrm>
            <a:off x="1854485" y="1907006"/>
            <a:ext cx="9448515" cy="2619571"/>
          </a:xfrm>
          <a:prstGeom prst="rect">
            <a:avLst/>
          </a:prstGeom>
        </p:spPr>
        <p:txBody>
          <a:bodyPr anchor="b">
            <a:normAutofit/>
          </a:bodyPr>
          <a:lstStyle>
            <a:lvl1pPr algn="l">
              <a:lnSpc>
                <a:spcPct val="80000"/>
              </a:lnSpc>
              <a:defRPr sz="8000" b="0" i="0" cap="none" spc="-136">
                <a:solidFill>
                  <a:srgbClr val="FFFFFF"/>
                </a:solidFill>
                <a:latin typeface="+mn-lt"/>
                <a:ea typeface="Calibri Light" charset="0"/>
                <a:cs typeface="Calibri Light" charset="0"/>
                <a:sym typeface="Open Sans Light"/>
              </a:defRPr>
            </a:lvl1pPr>
          </a:lstStyle>
          <a:p>
            <a:r>
              <a:rPr lang="en-US"/>
              <a:t>Click to edit Master title style</a:t>
            </a:r>
            <a:endParaRPr dirty="0"/>
          </a:p>
        </p:txBody>
      </p:sp>
      <p:sp>
        <p:nvSpPr>
          <p:cNvPr id="14" name="Body Level One…"/>
          <p:cNvSpPr txBox="1">
            <a:spLocks noGrp="1"/>
          </p:cNvSpPr>
          <p:nvPr>
            <p:ph type="body" sz="quarter" idx="1"/>
          </p:nvPr>
        </p:nvSpPr>
        <p:spPr>
          <a:xfrm>
            <a:off x="1854485" y="4741162"/>
            <a:ext cx="9448515" cy="1503400"/>
          </a:xfrm>
          <a:prstGeom prst="rect">
            <a:avLst/>
          </a:prstGeom>
        </p:spPr>
        <p:txBody>
          <a:bodyPr/>
          <a:lstStyle>
            <a:lvl1pPr algn="l">
              <a:lnSpc>
                <a:spcPct val="120000"/>
              </a:lnSpc>
              <a:buClr>
                <a:srgbClr val="A39161"/>
              </a:buClr>
              <a:defRPr sz="1600" b="0" i="0" spc="0">
                <a:solidFill>
                  <a:srgbClr val="A39161"/>
                </a:solidFill>
                <a:latin typeface="+mn-lt"/>
                <a:ea typeface="Calibri Light" charset="0"/>
                <a:cs typeface="Calibri Light" charset="0"/>
              </a:defRPr>
            </a:lvl1pPr>
            <a:lvl2pPr indent="0" algn="l">
              <a:lnSpc>
                <a:spcPct val="120000"/>
              </a:lnSpc>
              <a:buClr>
                <a:srgbClr val="A39161"/>
              </a:buClr>
              <a:defRPr sz="1600" b="0" spc="0">
                <a:solidFill>
                  <a:srgbClr val="A39161"/>
                </a:solidFill>
                <a:latin typeface="+mn-lt"/>
                <a:ea typeface="Calibri" charset="0"/>
                <a:cs typeface="Calibri" charset="0"/>
                <a:sym typeface="Georgia"/>
              </a:defRPr>
            </a:lvl2pPr>
            <a:lvl3pPr algn="l">
              <a:lnSpc>
                <a:spcPct val="120000"/>
              </a:lnSpc>
              <a:buClr>
                <a:srgbClr val="A39161"/>
              </a:buClr>
              <a:defRPr sz="1200" b="0" i="1" spc="0">
                <a:solidFill>
                  <a:srgbClr val="A39161"/>
                </a:solidFill>
                <a:latin typeface="+mn-lt"/>
                <a:ea typeface="Calibri Light" charset="0"/>
                <a:cs typeface="Calibri Light" charset="0"/>
              </a:defRPr>
            </a:lvl3pPr>
            <a:lvl4pPr algn="l">
              <a:lnSpc>
                <a:spcPct val="120000"/>
              </a:lnSpc>
              <a:buClr>
                <a:srgbClr val="A39161"/>
              </a:buClr>
              <a:defRPr sz="1200" spc="0">
                <a:solidFill>
                  <a:srgbClr val="A39161"/>
                </a:solidFill>
                <a:latin typeface="+mn-lt"/>
                <a:ea typeface="Georgia"/>
                <a:cs typeface="Georgia"/>
                <a:sym typeface="Georgia"/>
              </a:defRPr>
            </a:lvl4pPr>
            <a:lvl5pPr algn="l">
              <a:lnSpc>
                <a:spcPct val="120000"/>
              </a:lnSpc>
              <a:buClr>
                <a:srgbClr val="A39161"/>
              </a:buClr>
              <a:defRPr sz="1200" b="0" i="1" spc="0">
                <a:solidFill>
                  <a:srgbClr val="A39161"/>
                </a:solidFill>
                <a:latin typeface="+mn-lt"/>
                <a:ea typeface="Calibri Light" charset="0"/>
                <a:cs typeface="Calibri Ligh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pic>
        <p:nvPicPr>
          <p:cNvPr id="4" name="Pictur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334000" y="3117850"/>
            <a:ext cx="0" cy="0"/>
          </a:xfrm>
          <a:prstGeom prst="rect">
            <a:avLst/>
          </a:prstGeom>
        </p:spPr>
      </p:pic>
      <p:pic>
        <p:nvPicPr>
          <p:cNvPr id="5" name="Picture 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4130" y="507131"/>
            <a:ext cx="4090793" cy="1572873"/>
          </a:xfrm>
          <a:prstGeom prst="rect">
            <a:avLst/>
          </a:prstGeom>
        </p:spPr>
      </p:pic>
    </p:spTree>
    <p:extLst>
      <p:ext uri="{BB962C8B-B14F-4D97-AF65-F5344CB8AC3E}">
        <p14:creationId xmlns:p14="http://schemas.microsoft.com/office/powerpoint/2010/main" val="3331818648"/>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amp; Subtitle - White">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484" y="493081"/>
            <a:ext cx="4163875" cy="1600973"/>
          </a:xfrm>
          <a:prstGeom prst="rect">
            <a:avLst/>
          </a:prstGeom>
        </p:spPr>
      </p:pic>
      <p:pic>
        <p:nvPicPr>
          <p:cNvPr id="5" name="Picture 4"/>
          <p:cNvPicPr>
            <a:picLocks noChangeAspect="1"/>
          </p:cNvPicPr>
          <p:nvPr userDrawn="1"/>
        </p:nvPicPr>
        <p:blipFill>
          <a:blip r:embed="rId3"/>
          <a:stretch>
            <a:fillRect/>
          </a:stretch>
        </p:blipFill>
        <p:spPr>
          <a:xfrm>
            <a:off x="1701800" y="4044950"/>
            <a:ext cx="10490200" cy="2813050"/>
          </a:xfrm>
          <a:prstGeom prst="rect">
            <a:avLst/>
          </a:prstGeom>
        </p:spPr>
      </p:pic>
      <p:pic>
        <p:nvPicPr>
          <p:cNvPr id="6" name="Picture 5"/>
          <p:cNvPicPr>
            <a:picLocks noChangeAspect="1"/>
          </p:cNvPicPr>
          <p:nvPr userDrawn="1"/>
        </p:nvPicPr>
        <p:blipFill>
          <a:blip r:embed="rId4"/>
          <a:stretch>
            <a:fillRect/>
          </a:stretch>
        </p:blipFill>
        <p:spPr>
          <a:xfrm>
            <a:off x="0" y="5118100"/>
            <a:ext cx="6502400" cy="1739900"/>
          </a:xfrm>
          <a:prstGeom prst="rect">
            <a:avLst/>
          </a:prstGeom>
        </p:spPr>
      </p:pic>
      <p:sp>
        <p:nvSpPr>
          <p:cNvPr id="3" name="Title Text"/>
          <p:cNvSpPr txBox="1">
            <a:spLocks noGrp="1"/>
          </p:cNvSpPr>
          <p:nvPr>
            <p:ph type="title"/>
          </p:nvPr>
        </p:nvSpPr>
        <p:spPr>
          <a:xfrm>
            <a:off x="1854485" y="1907006"/>
            <a:ext cx="9448515" cy="2619571"/>
          </a:xfrm>
          <a:prstGeom prst="rect">
            <a:avLst/>
          </a:prstGeom>
        </p:spPr>
        <p:txBody>
          <a:bodyPr anchor="b">
            <a:normAutofit/>
          </a:bodyPr>
          <a:lstStyle>
            <a:lvl1pPr algn="l">
              <a:lnSpc>
                <a:spcPct val="80000"/>
              </a:lnSpc>
              <a:defRPr sz="8000" b="0" i="0" cap="none" spc="-136">
                <a:solidFill>
                  <a:srgbClr val="004D44"/>
                </a:solidFill>
                <a:latin typeface="+mn-lt"/>
                <a:ea typeface="Calibri Light" charset="0"/>
                <a:cs typeface="Calibri Light" charset="0"/>
                <a:sym typeface="Open Sans Light"/>
              </a:defRPr>
            </a:lvl1pPr>
          </a:lstStyle>
          <a:p>
            <a:r>
              <a:rPr lang="en-US"/>
              <a:t>Click to edit Master title style</a:t>
            </a:r>
            <a:endParaRPr dirty="0"/>
          </a:p>
        </p:txBody>
      </p:sp>
      <p:sp>
        <p:nvSpPr>
          <p:cNvPr id="4" name="Body Level One…"/>
          <p:cNvSpPr txBox="1">
            <a:spLocks noGrp="1"/>
          </p:cNvSpPr>
          <p:nvPr>
            <p:ph type="body" sz="quarter" idx="1"/>
          </p:nvPr>
        </p:nvSpPr>
        <p:spPr>
          <a:xfrm>
            <a:off x="1854485" y="4741162"/>
            <a:ext cx="9448515" cy="1503400"/>
          </a:xfrm>
          <a:prstGeom prst="rect">
            <a:avLst/>
          </a:prstGeom>
        </p:spPr>
        <p:txBody>
          <a:bodyPr/>
          <a:lstStyle>
            <a:lvl1pPr algn="l">
              <a:lnSpc>
                <a:spcPct val="120000"/>
              </a:lnSpc>
              <a:buClr>
                <a:srgbClr val="A39161"/>
              </a:buClr>
              <a:defRPr sz="1600" b="0" i="0" spc="0">
                <a:solidFill>
                  <a:srgbClr val="A39161"/>
                </a:solidFill>
                <a:latin typeface="+mn-lt"/>
                <a:ea typeface="Calibri Light" charset="0"/>
                <a:cs typeface="Calibri Light" charset="0"/>
              </a:defRPr>
            </a:lvl1pPr>
            <a:lvl2pPr indent="0" algn="l">
              <a:lnSpc>
                <a:spcPct val="120000"/>
              </a:lnSpc>
              <a:buClr>
                <a:srgbClr val="A39161"/>
              </a:buClr>
              <a:defRPr sz="1600" b="0" spc="0">
                <a:solidFill>
                  <a:srgbClr val="A39161"/>
                </a:solidFill>
                <a:latin typeface="+mn-lt"/>
                <a:ea typeface="Calibri" charset="0"/>
                <a:cs typeface="Calibri" charset="0"/>
                <a:sym typeface="Georgia"/>
              </a:defRPr>
            </a:lvl2pPr>
            <a:lvl3pPr algn="l">
              <a:lnSpc>
                <a:spcPct val="120000"/>
              </a:lnSpc>
              <a:buClr>
                <a:srgbClr val="A39161"/>
              </a:buClr>
              <a:defRPr sz="1200" b="0" i="1" spc="0">
                <a:solidFill>
                  <a:srgbClr val="A39161"/>
                </a:solidFill>
                <a:latin typeface="+mn-lt"/>
                <a:ea typeface="Calibri Light" charset="0"/>
                <a:cs typeface="Calibri Light" charset="0"/>
              </a:defRPr>
            </a:lvl3pPr>
            <a:lvl4pPr algn="l">
              <a:lnSpc>
                <a:spcPct val="120000"/>
              </a:lnSpc>
              <a:buClr>
                <a:srgbClr val="A39161"/>
              </a:buClr>
              <a:defRPr sz="1200" spc="0">
                <a:solidFill>
                  <a:srgbClr val="A39161"/>
                </a:solidFill>
                <a:latin typeface="+mn-lt"/>
                <a:ea typeface="Georgia"/>
                <a:cs typeface="Georgia"/>
                <a:sym typeface="Georgia"/>
              </a:defRPr>
            </a:lvl4pPr>
            <a:lvl5pPr algn="l">
              <a:lnSpc>
                <a:spcPct val="120000"/>
              </a:lnSpc>
              <a:buClr>
                <a:srgbClr val="A39161"/>
              </a:buClr>
              <a:defRPr sz="1200" b="0" i="1" spc="0">
                <a:solidFill>
                  <a:srgbClr val="A39161"/>
                </a:solidFill>
                <a:latin typeface="+mn-lt"/>
                <a:ea typeface="Calibri Light" charset="0"/>
                <a:cs typeface="Calibri Ligh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extLst>
      <p:ext uri="{BB962C8B-B14F-4D97-AF65-F5344CB8AC3E}">
        <p14:creationId xmlns:p14="http://schemas.microsoft.com/office/powerpoint/2010/main" val="556610702"/>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hapter Slide - Green">
    <p:bg>
      <p:bgPr>
        <a:gradFill>
          <a:gsLst>
            <a:gs pos="0">
              <a:srgbClr val="004039"/>
            </a:gs>
            <a:gs pos="100000">
              <a:srgbClr val="005A52"/>
            </a:gs>
          </a:gsLst>
          <a:lin ang="17054404" scaled="0"/>
        </a:gra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852484" y="475249"/>
            <a:ext cx="737274" cy="1004637"/>
          </a:xfrm>
          <a:prstGeom prst="rect">
            <a:avLst/>
          </a:prstGeom>
        </p:spPr>
      </p:pic>
      <p:pic>
        <p:nvPicPr>
          <p:cNvPr id="14" name="Picture 13"/>
          <p:cNvPicPr>
            <a:picLocks noChangeAspect="1"/>
          </p:cNvPicPr>
          <p:nvPr userDrawn="1"/>
        </p:nvPicPr>
        <p:blipFill>
          <a:blip r:embed="rId3"/>
          <a:stretch>
            <a:fillRect/>
          </a:stretch>
        </p:blipFill>
        <p:spPr>
          <a:xfrm>
            <a:off x="1701800" y="4044950"/>
            <a:ext cx="10490200" cy="2813050"/>
          </a:xfrm>
          <a:prstGeom prst="rect">
            <a:avLst/>
          </a:prstGeom>
        </p:spPr>
      </p:pic>
      <p:pic>
        <p:nvPicPr>
          <p:cNvPr id="15" name="Picture 14"/>
          <p:cNvPicPr>
            <a:picLocks noChangeAspect="1"/>
          </p:cNvPicPr>
          <p:nvPr userDrawn="1"/>
        </p:nvPicPr>
        <p:blipFill>
          <a:blip r:embed="rId4"/>
          <a:stretch>
            <a:fillRect/>
          </a:stretch>
        </p:blipFill>
        <p:spPr>
          <a:xfrm>
            <a:off x="0" y="5118100"/>
            <a:ext cx="6502400" cy="1739900"/>
          </a:xfrm>
          <a:prstGeom prst="rect">
            <a:avLst/>
          </a:prstGeom>
        </p:spPr>
      </p:pic>
      <p:sp>
        <p:nvSpPr>
          <p:cNvPr id="13" name="Title Text"/>
          <p:cNvSpPr txBox="1">
            <a:spLocks noGrp="1"/>
          </p:cNvSpPr>
          <p:nvPr>
            <p:ph type="title"/>
          </p:nvPr>
        </p:nvSpPr>
        <p:spPr>
          <a:xfrm>
            <a:off x="2924854" y="2003258"/>
            <a:ext cx="8386795" cy="4072690"/>
          </a:xfrm>
          <a:prstGeom prst="rect">
            <a:avLst/>
          </a:prstGeom>
        </p:spPr>
        <p:txBody>
          <a:bodyPr anchor="t" anchorCtr="0"/>
          <a:lstStyle>
            <a:lvl1pPr algn="l">
              <a:lnSpc>
                <a:spcPct val="80000"/>
              </a:lnSpc>
              <a:defRPr sz="9000" b="0" i="0" cap="none" spc="-150">
                <a:solidFill>
                  <a:srgbClr val="FFFFFF"/>
                </a:solidFill>
                <a:latin typeface="+mn-lt"/>
                <a:ea typeface="Calibri Light" charset="0"/>
                <a:cs typeface="Calibri Light" charset="0"/>
                <a:sym typeface="Open Sans Light"/>
              </a:defRPr>
            </a:lvl1pPr>
          </a:lstStyle>
          <a:p>
            <a:r>
              <a:rPr lang="en-US"/>
              <a:t>Click to edit Master title style</a:t>
            </a:r>
            <a:endParaRPr dirty="0"/>
          </a:p>
        </p:txBody>
      </p:sp>
      <p:sp>
        <p:nvSpPr>
          <p:cNvPr id="10" name="Text Placeholder 9"/>
          <p:cNvSpPr>
            <a:spLocks noGrp="1"/>
          </p:cNvSpPr>
          <p:nvPr>
            <p:ph type="body" sz="quarter" idx="11" hasCustomPrompt="1"/>
          </p:nvPr>
        </p:nvSpPr>
        <p:spPr>
          <a:xfrm>
            <a:off x="2961925" y="804378"/>
            <a:ext cx="7604475" cy="374183"/>
          </a:xfrm>
          <a:prstGeom prst="rect">
            <a:avLst/>
          </a:prstGeom>
        </p:spPr>
        <p:txBody>
          <a:bodyPr/>
          <a:lstStyle>
            <a:lvl1pPr algn="l">
              <a:defRPr sz="1400" b="0" i="0" spc="-5" baseline="0">
                <a:solidFill>
                  <a:schemeClr val="bg1"/>
                </a:solidFill>
                <a:latin typeface="+mn-lt"/>
                <a:ea typeface="Calibri Light" charset="0"/>
                <a:cs typeface="Calibri Light" charset="0"/>
              </a:defRPr>
            </a:lvl1pPr>
          </a:lstStyle>
          <a:p>
            <a:pPr marL="0" marR="0" lvl="0" indent="0" algn="l" defTabSz="412750" eaLnBrk="1" fontAlgn="auto" latinLnBrk="0" hangingPunct="1">
              <a:lnSpc>
                <a:spcPct val="110000"/>
              </a:lnSpc>
              <a:spcBef>
                <a:spcPts val="0"/>
              </a:spcBef>
              <a:spcAft>
                <a:spcPts val="0"/>
              </a:spcAft>
              <a:buClrTx/>
              <a:buSzTx/>
              <a:buFontTx/>
              <a:buNone/>
              <a:tabLst/>
              <a:defRPr/>
            </a:pPr>
            <a:r>
              <a:rPr lang="en-US" dirty="0"/>
              <a:t>Running heading</a:t>
            </a:r>
          </a:p>
        </p:txBody>
      </p:sp>
      <p:sp>
        <p:nvSpPr>
          <p:cNvPr id="3" name="Text Placeholder 2"/>
          <p:cNvSpPr>
            <a:spLocks noGrp="1"/>
          </p:cNvSpPr>
          <p:nvPr>
            <p:ph type="body" sz="quarter" idx="12" hasCustomPrompt="1"/>
          </p:nvPr>
        </p:nvSpPr>
        <p:spPr>
          <a:xfrm>
            <a:off x="577850" y="1353185"/>
            <a:ext cx="1854200" cy="4570362"/>
          </a:xfrm>
          <a:prstGeom prst="rect">
            <a:avLst/>
          </a:prstGeom>
        </p:spPr>
        <p:txBody>
          <a:bodyPr anchor="t"/>
          <a:lstStyle>
            <a:lvl1pPr>
              <a:defRPr sz="20500">
                <a:solidFill>
                  <a:srgbClr val="A39161"/>
                </a:solidFill>
                <a:latin typeface="+mn-lt"/>
              </a:defRPr>
            </a:lvl1pPr>
          </a:lstStyle>
          <a:p>
            <a:pPr lvl="0"/>
            <a:r>
              <a:rPr lang="en-US" dirty="0"/>
              <a:t>#</a:t>
            </a:r>
          </a:p>
        </p:txBody>
      </p:sp>
      <p:sp>
        <p:nvSpPr>
          <p:cNvPr id="9" name="Rialtas na hÉireann | Government of Ireland"/>
          <p:cNvSpPr txBox="1"/>
          <p:nvPr userDrawn="1"/>
        </p:nvSpPr>
        <p:spPr>
          <a:xfrm>
            <a:off x="2961925" y="6305902"/>
            <a:ext cx="5089535" cy="189796"/>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lvl1pPr algn="l">
              <a:defRPr sz="1800">
                <a:solidFill>
                  <a:srgbClr val="929292"/>
                </a:solidFill>
              </a:defRPr>
            </a:lvl1pPr>
          </a:lstStyle>
          <a:p>
            <a:r>
              <a:rPr lang="en-GB" sz="900" b="1" dirty="0">
                <a:solidFill>
                  <a:schemeClr val="bg1">
                    <a:alpha val="45000"/>
                  </a:schemeClr>
                </a:solidFill>
                <a:latin typeface="+mn-lt"/>
              </a:rPr>
              <a:t>An </a:t>
            </a:r>
            <a:r>
              <a:rPr lang="en-GB" sz="900" b="1" dirty="0" err="1">
                <a:solidFill>
                  <a:schemeClr val="bg1">
                    <a:alpha val="45000"/>
                  </a:schemeClr>
                </a:solidFill>
                <a:latin typeface="+mn-lt"/>
              </a:rPr>
              <a:t>Roinn</a:t>
            </a:r>
            <a:r>
              <a:rPr lang="en-GB" sz="900" b="1" dirty="0">
                <a:solidFill>
                  <a:schemeClr val="bg1">
                    <a:alpha val="45000"/>
                  </a:schemeClr>
                </a:solidFill>
                <a:latin typeface="+mn-lt"/>
              </a:rPr>
              <a:t> </a:t>
            </a:r>
            <a:r>
              <a:rPr lang="en-GB" sz="900" b="1" dirty="0" err="1">
                <a:solidFill>
                  <a:schemeClr val="bg1">
                    <a:alpha val="45000"/>
                  </a:schemeClr>
                </a:solidFill>
                <a:latin typeface="+mn-lt"/>
              </a:rPr>
              <a:t>Fiontar</a:t>
            </a:r>
            <a:r>
              <a:rPr lang="en-GB" sz="900" b="1" dirty="0">
                <a:solidFill>
                  <a:schemeClr val="bg1">
                    <a:alpha val="45000"/>
                  </a:schemeClr>
                </a:solidFill>
                <a:latin typeface="+mn-lt"/>
              </a:rPr>
              <a:t>, </a:t>
            </a:r>
            <a:r>
              <a:rPr lang="en-GB" sz="900" b="1" dirty="0" err="1">
                <a:solidFill>
                  <a:schemeClr val="bg1">
                    <a:alpha val="45000"/>
                  </a:schemeClr>
                </a:solidFill>
                <a:latin typeface="+mn-lt"/>
              </a:rPr>
              <a:t>Trádála</a:t>
            </a:r>
            <a:r>
              <a:rPr lang="en-GB" sz="900" b="1" dirty="0">
                <a:solidFill>
                  <a:schemeClr val="bg1">
                    <a:alpha val="45000"/>
                  </a:schemeClr>
                </a:solidFill>
                <a:latin typeface="+mn-lt"/>
              </a:rPr>
              <a:t> </a:t>
            </a:r>
            <a:r>
              <a:rPr lang="en-GB" sz="900" b="1" dirty="0" err="1">
                <a:solidFill>
                  <a:schemeClr val="bg1">
                    <a:alpha val="45000"/>
                  </a:schemeClr>
                </a:solidFill>
                <a:latin typeface="+mn-lt"/>
              </a:rPr>
              <a:t>agus</a:t>
            </a:r>
            <a:r>
              <a:rPr lang="en-GB" sz="900" b="1" dirty="0">
                <a:solidFill>
                  <a:schemeClr val="bg1">
                    <a:alpha val="45000"/>
                  </a:schemeClr>
                </a:solidFill>
                <a:latin typeface="+mn-lt"/>
              </a:rPr>
              <a:t> </a:t>
            </a:r>
            <a:r>
              <a:rPr lang="en-GB" sz="900" b="1" dirty="0" err="1">
                <a:solidFill>
                  <a:schemeClr val="bg1">
                    <a:alpha val="45000"/>
                  </a:schemeClr>
                </a:solidFill>
                <a:latin typeface="+mn-lt"/>
              </a:rPr>
              <a:t>Fostaíochta</a:t>
            </a:r>
            <a:r>
              <a:rPr lang="en-GB" sz="900" b="1" dirty="0">
                <a:solidFill>
                  <a:schemeClr val="bg1">
                    <a:alpha val="45000"/>
                  </a:schemeClr>
                </a:solidFill>
                <a:latin typeface="+mn-lt"/>
              </a:rPr>
              <a:t> </a:t>
            </a:r>
            <a:r>
              <a:rPr sz="900" dirty="0">
                <a:solidFill>
                  <a:schemeClr val="bg1">
                    <a:alpha val="45000"/>
                  </a:schemeClr>
                </a:solidFill>
                <a:latin typeface="+mn-lt"/>
              </a:rPr>
              <a:t>| </a:t>
            </a:r>
            <a:r>
              <a:rPr lang="en-US" sz="900" dirty="0">
                <a:solidFill>
                  <a:schemeClr val="bg1">
                    <a:alpha val="45000"/>
                  </a:schemeClr>
                </a:solidFill>
                <a:latin typeface="+mn-lt"/>
              </a:rPr>
              <a:t>Department of Enterprise,</a:t>
            </a:r>
            <a:r>
              <a:rPr lang="en-US" sz="900" baseline="0" dirty="0">
                <a:solidFill>
                  <a:schemeClr val="bg1">
                    <a:alpha val="45000"/>
                  </a:schemeClr>
                </a:solidFill>
                <a:latin typeface="+mn-lt"/>
              </a:rPr>
              <a:t> Trade and Employment</a:t>
            </a:r>
            <a:endParaRPr sz="900" dirty="0">
              <a:solidFill>
                <a:schemeClr val="bg1">
                  <a:alpha val="45000"/>
                </a:schemeClr>
              </a:solidFill>
              <a:latin typeface="+mn-lt"/>
            </a:endParaRPr>
          </a:p>
        </p:txBody>
      </p:sp>
    </p:spTree>
    <p:extLst>
      <p:ext uri="{BB962C8B-B14F-4D97-AF65-F5344CB8AC3E}">
        <p14:creationId xmlns:p14="http://schemas.microsoft.com/office/powerpoint/2010/main" val="1236088315"/>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Chapter Slide - White">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1701800" y="4044950"/>
            <a:ext cx="10490200" cy="2813050"/>
          </a:xfrm>
          <a:prstGeom prst="rect">
            <a:avLst/>
          </a:prstGeom>
        </p:spPr>
      </p:pic>
      <p:pic>
        <p:nvPicPr>
          <p:cNvPr id="11" name="Picture 10"/>
          <p:cNvPicPr>
            <a:picLocks noChangeAspect="1"/>
          </p:cNvPicPr>
          <p:nvPr userDrawn="1"/>
        </p:nvPicPr>
        <p:blipFill>
          <a:blip r:embed="rId3"/>
          <a:stretch>
            <a:fillRect/>
          </a:stretch>
        </p:blipFill>
        <p:spPr>
          <a:xfrm>
            <a:off x="0" y="5118100"/>
            <a:ext cx="6502400" cy="1739900"/>
          </a:xfrm>
          <a:prstGeom prst="rect">
            <a:avLst/>
          </a:prstGeom>
        </p:spPr>
      </p:pic>
      <p:sp>
        <p:nvSpPr>
          <p:cNvPr id="13" name="Title Text"/>
          <p:cNvSpPr txBox="1">
            <a:spLocks noGrp="1"/>
          </p:cNvSpPr>
          <p:nvPr>
            <p:ph type="title"/>
          </p:nvPr>
        </p:nvSpPr>
        <p:spPr>
          <a:xfrm>
            <a:off x="2924854" y="2003258"/>
            <a:ext cx="8386795" cy="4072690"/>
          </a:xfrm>
          <a:prstGeom prst="rect">
            <a:avLst/>
          </a:prstGeom>
        </p:spPr>
        <p:txBody>
          <a:bodyPr anchor="t" anchorCtr="0"/>
          <a:lstStyle>
            <a:lvl1pPr algn="l">
              <a:lnSpc>
                <a:spcPct val="80000"/>
              </a:lnSpc>
              <a:defRPr sz="9000" b="0" i="0" cap="none" spc="-150">
                <a:solidFill>
                  <a:srgbClr val="004D44"/>
                </a:solidFill>
                <a:latin typeface="+mn-lt"/>
                <a:ea typeface="Calibri Light" charset="0"/>
                <a:cs typeface="Calibri Light" charset="0"/>
                <a:sym typeface="Open Sans Light"/>
              </a:defRPr>
            </a:lvl1pPr>
          </a:lstStyle>
          <a:p>
            <a:r>
              <a:rPr lang="en-US"/>
              <a:t>Click to edit Master title style</a:t>
            </a:r>
            <a:endParaRPr dirty="0"/>
          </a:p>
        </p:txBody>
      </p:sp>
      <p:pic>
        <p:nvPicPr>
          <p:cNvPr id="7" name="Picture 6"/>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852484" y="475249"/>
            <a:ext cx="737274" cy="1004637"/>
          </a:xfrm>
          <a:prstGeom prst="rect">
            <a:avLst/>
          </a:prstGeom>
        </p:spPr>
      </p:pic>
      <p:sp>
        <p:nvSpPr>
          <p:cNvPr id="10" name="Text Placeholder 9"/>
          <p:cNvSpPr>
            <a:spLocks noGrp="1"/>
          </p:cNvSpPr>
          <p:nvPr>
            <p:ph type="body" sz="quarter" idx="11" hasCustomPrompt="1"/>
          </p:nvPr>
        </p:nvSpPr>
        <p:spPr>
          <a:xfrm>
            <a:off x="2961925" y="804378"/>
            <a:ext cx="7604475" cy="374183"/>
          </a:xfrm>
          <a:prstGeom prst="rect">
            <a:avLst/>
          </a:prstGeom>
        </p:spPr>
        <p:txBody>
          <a:bodyPr/>
          <a:lstStyle>
            <a:lvl1pPr algn="l">
              <a:defRPr sz="1400" b="0" i="0" spc="-5" baseline="0">
                <a:solidFill>
                  <a:srgbClr val="004D44"/>
                </a:solidFill>
                <a:latin typeface="+mn-lt"/>
                <a:ea typeface="Calibri Light" charset="0"/>
                <a:cs typeface="Calibri Light" charset="0"/>
              </a:defRPr>
            </a:lvl1pPr>
          </a:lstStyle>
          <a:p>
            <a:pPr marL="0" marR="0" lvl="0" indent="0" algn="l" defTabSz="412750" eaLnBrk="1" fontAlgn="auto" latinLnBrk="0" hangingPunct="1">
              <a:lnSpc>
                <a:spcPct val="110000"/>
              </a:lnSpc>
              <a:spcBef>
                <a:spcPts val="0"/>
              </a:spcBef>
              <a:spcAft>
                <a:spcPts val="0"/>
              </a:spcAft>
              <a:buClrTx/>
              <a:buSzTx/>
              <a:buFontTx/>
              <a:buNone/>
              <a:tabLst/>
              <a:defRPr/>
            </a:pPr>
            <a:r>
              <a:rPr lang="en-US" dirty="0"/>
              <a:t>Running heading</a:t>
            </a:r>
          </a:p>
        </p:txBody>
      </p:sp>
      <p:sp>
        <p:nvSpPr>
          <p:cNvPr id="3" name="Text Placeholder 2"/>
          <p:cNvSpPr>
            <a:spLocks noGrp="1"/>
          </p:cNvSpPr>
          <p:nvPr>
            <p:ph type="body" sz="quarter" idx="12" hasCustomPrompt="1"/>
          </p:nvPr>
        </p:nvSpPr>
        <p:spPr>
          <a:xfrm>
            <a:off x="577850" y="1353185"/>
            <a:ext cx="1854200" cy="4570362"/>
          </a:xfrm>
          <a:prstGeom prst="rect">
            <a:avLst/>
          </a:prstGeom>
        </p:spPr>
        <p:txBody>
          <a:bodyPr anchor="t"/>
          <a:lstStyle>
            <a:lvl1pPr>
              <a:defRPr sz="20500">
                <a:solidFill>
                  <a:srgbClr val="A39161"/>
                </a:solidFill>
                <a:latin typeface="+mn-lt"/>
              </a:defRPr>
            </a:lvl1pPr>
          </a:lstStyle>
          <a:p>
            <a:pPr lvl="0"/>
            <a:r>
              <a:rPr lang="en-US" dirty="0"/>
              <a:t>#</a:t>
            </a:r>
          </a:p>
        </p:txBody>
      </p:sp>
      <p:sp>
        <p:nvSpPr>
          <p:cNvPr id="12" name="Rialtas na hÉireann | Government of Ireland"/>
          <p:cNvSpPr txBox="1"/>
          <p:nvPr userDrawn="1"/>
        </p:nvSpPr>
        <p:spPr>
          <a:xfrm>
            <a:off x="2961925" y="6305902"/>
            <a:ext cx="5089535" cy="189796"/>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lvl1pPr algn="l">
              <a:defRPr sz="1800">
                <a:solidFill>
                  <a:srgbClr val="929292"/>
                </a:solidFill>
              </a:defRPr>
            </a:lvl1pPr>
          </a:lstStyle>
          <a:p>
            <a:r>
              <a:rPr lang="en-GB" sz="900" b="1" dirty="0">
                <a:latin typeface="+mn-lt"/>
              </a:rPr>
              <a:t>An </a:t>
            </a:r>
            <a:r>
              <a:rPr lang="en-GB" sz="900" b="1" dirty="0" err="1">
                <a:latin typeface="+mn-lt"/>
              </a:rPr>
              <a:t>Roinn</a:t>
            </a:r>
            <a:r>
              <a:rPr lang="en-GB" sz="900" b="1" baseline="0" dirty="0">
                <a:latin typeface="+mn-lt"/>
              </a:rPr>
              <a:t> </a:t>
            </a:r>
            <a:r>
              <a:rPr lang="en-GB" sz="900" b="1" baseline="0" dirty="0" err="1">
                <a:latin typeface="+mn-lt"/>
              </a:rPr>
              <a:t>Fiontar</a:t>
            </a:r>
            <a:r>
              <a:rPr lang="en-GB" sz="900" b="1" dirty="0">
                <a:latin typeface="+mn-lt"/>
              </a:rPr>
              <a:t>,</a:t>
            </a:r>
            <a:r>
              <a:rPr lang="en-GB" sz="900" b="1" baseline="0" dirty="0">
                <a:latin typeface="+mn-lt"/>
              </a:rPr>
              <a:t> </a:t>
            </a:r>
            <a:r>
              <a:rPr lang="en-GB" sz="900" b="1" baseline="0" dirty="0" err="1">
                <a:latin typeface="+mn-lt"/>
              </a:rPr>
              <a:t>Trádála</a:t>
            </a:r>
            <a:r>
              <a:rPr lang="en-GB" sz="900" b="1" dirty="0">
                <a:latin typeface="+mn-lt"/>
              </a:rPr>
              <a:t> </a:t>
            </a:r>
            <a:r>
              <a:rPr lang="en-GB" sz="900" b="1" dirty="0" err="1">
                <a:latin typeface="+mn-lt"/>
              </a:rPr>
              <a:t>agus</a:t>
            </a:r>
            <a:r>
              <a:rPr lang="en-GB" sz="900" b="1" dirty="0">
                <a:latin typeface="+mn-lt"/>
              </a:rPr>
              <a:t> </a:t>
            </a:r>
            <a:r>
              <a:rPr lang="en-GB" sz="900" b="1" dirty="0" err="1">
                <a:latin typeface="+mn-lt"/>
              </a:rPr>
              <a:t>Fostaíochta</a:t>
            </a:r>
            <a:r>
              <a:rPr lang="en-GB" sz="900" b="1" dirty="0">
                <a:latin typeface="+mn-lt"/>
              </a:rPr>
              <a:t> </a:t>
            </a:r>
            <a:r>
              <a:rPr sz="900" dirty="0">
                <a:latin typeface="+mn-lt"/>
              </a:rPr>
              <a:t>| </a:t>
            </a:r>
            <a:r>
              <a:rPr lang="en-US" sz="900" dirty="0">
                <a:latin typeface="+mn-lt"/>
              </a:rPr>
              <a:t>Department of Enterprise,</a:t>
            </a:r>
            <a:r>
              <a:rPr lang="en-US" sz="900" baseline="0" dirty="0">
                <a:latin typeface="+mn-lt"/>
              </a:rPr>
              <a:t> Trade and Employment</a:t>
            </a:r>
            <a:endParaRPr sz="900" dirty="0">
              <a:latin typeface="+mn-lt"/>
            </a:endParaRPr>
          </a:p>
        </p:txBody>
      </p:sp>
    </p:spTree>
    <p:extLst>
      <p:ext uri="{BB962C8B-B14F-4D97-AF65-F5344CB8AC3E}">
        <p14:creationId xmlns:p14="http://schemas.microsoft.com/office/powerpoint/2010/main" val="4018204311"/>
      </p:ext>
    </p:extLst>
  </p:cSld>
  <p:clrMapOvr>
    <a:overrideClrMapping bg1="lt1" tx1="dk1" bg2="lt2" tx2="dk2" accent1="accent1" accent2="accent2" accent3="accent3" accent4="accent4" accent5="accent5" accent6="accent6" hlink="hlink" folHlink="folHlink"/>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Blank (with Harp) - Green">
    <p:bg>
      <p:bgPr>
        <a:gradFill>
          <a:gsLst>
            <a:gs pos="0">
              <a:srgbClr val="004039"/>
            </a:gs>
            <a:gs pos="100000">
              <a:srgbClr val="005A52"/>
            </a:gs>
          </a:gsLst>
          <a:lin ang="17054404" scaled="0"/>
        </a:gradFill>
        <a:effectLst/>
      </p:bgPr>
    </p:bg>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stretch>
            <a:fillRect/>
          </a:stretch>
        </p:blipFill>
        <p:spPr>
          <a:xfrm>
            <a:off x="1701800" y="4044950"/>
            <a:ext cx="10490200" cy="2813050"/>
          </a:xfrm>
          <a:prstGeom prst="rect">
            <a:avLst/>
          </a:prstGeom>
        </p:spPr>
      </p:pic>
      <p:pic>
        <p:nvPicPr>
          <p:cNvPr id="15" name="Picture 14"/>
          <p:cNvPicPr>
            <a:picLocks noChangeAspect="1"/>
          </p:cNvPicPr>
          <p:nvPr userDrawn="1"/>
        </p:nvPicPr>
        <p:blipFill>
          <a:blip r:embed="rId3"/>
          <a:stretch>
            <a:fillRect/>
          </a:stretch>
        </p:blipFill>
        <p:spPr>
          <a:xfrm>
            <a:off x="0" y="5118100"/>
            <a:ext cx="6502400" cy="1739900"/>
          </a:xfrm>
          <a:prstGeom prst="rect">
            <a:avLst/>
          </a:prstGeom>
        </p:spPr>
      </p:pic>
      <p:pic>
        <p:nvPicPr>
          <p:cNvPr id="7" name="Picture 6"/>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852484" y="475249"/>
            <a:ext cx="737274" cy="1004637"/>
          </a:xfrm>
          <a:prstGeom prst="rect">
            <a:avLst/>
          </a:prstGeom>
        </p:spPr>
      </p:pic>
      <p:sp>
        <p:nvSpPr>
          <p:cNvPr id="9" name="Body Level One…"/>
          <p:cNvSpPr txBox="1">
            <a:spLocks noGrp="1"/>
          </p:cNvSpPr>
          <p:nvPr>
            <p:ph type="body" idx="1" hasCustomPrompt="1"/>
          </p:nvPr>
        </p:nvSpPr>
        <p:spPr>
          <a:xfrm>
            <a:off x="720726" y="1778000"/>
            <a:ext cx="9885112" cy="4376153"/>
          </a:xfrm>
          <a:prstGeom prst="rect">
            <a:avLst/>
          </a:prstGeom>
        </p:spPr>
        <p:txBody>
          <a:bodyPr numCol="1" spcCol="1039079">
            <a:normAutofit/>
          </a:bodyPr>
          <a:lstStyle>
            <a:lvl1pPr algn="l">
              <a:defRPr sz="9000" b="0" i="0" spc="-43">
                <a:solidFill>
                  <a:schemeClr val="bg1"/>
                </a:solidFill>
                <a:latin typeface="+mn-lt"/>
                <a:ea typeface="Calibri" charset="0"/>
                <a:cs typeface="Calibri" charset="0"/>
              </a:defRPr>
            </a:lvl1pPr>
            <a:lvl2pPr marL="0" indent="0" algn="l">
              <a:buClr>
                <a:schemeClr val="accent2">
                  <a:lumMod val="50000"/>
                </a:schemeClr>
              </a:buClr>
              <a:buFont typeface="Arial" charset="0"/>
              <a:buNone/>
              <a:defRPr sz="2200" b="0" i="0" spc="-43">
                <a:solidFill>
                  <a:srgbClr val="5E5E5E"/>
                </a:solidFill>
                <a:latin typeface="+mn-lt"/>
                <a:ea typeface="Calibri Light" charset="0"/>
                <a:cs typeface="Calibri Light" charset="0"/>
              </a:defRPr>
            </a:lvl2pPr>
            <a:lvl3pPr marL="609600" indent="-304800" algn="l">
              <a:buClr>
                <a:schemeClr val="accent4">
                  <a:hueOff val="-1081314"/>
                  <a:satOff val="4338"/>
                  <a:lumOff val="-8931"/>
                </a:schemeClr>
              </a:buClr>
              <a:buSzPct val="100000"/>
              <a:buChar char="—"/>
              <a:defRPr sz="2200" b="0" i="1">
                <a:solidFill>
                  <a:srgbClr val="5E5E5E"/>
                </a:solidFill>
                <a:latin typeface="+mn-lt"/>
                <a:ea typeface="Calibri Light" charset="0"/>
                <a:cs typeface="Calibri Light" charset="0"/>
              </a:defRPr>
            </a:lvl3pPr>
            <a:lvl4pPr marL="914400" indent="-304800" algn="l">
              <a:buClr>
                <a:srgbClr val="83BE41"/>
              </a:buClr>
              <a:buSzPct val="100000"/>
              <a:buFont typeface=".AppleSystemUIFont" charset="-120"/>
              <a:buChar char="—"/>
              <a:defRPr sz="2200" b="0" i="0">
                <a:solidFill>
                  <a:srgbClr val="5E5E5E"/>
                </a:solidFill>
                <a:latin typeface="+mn-lt"/>
                <a:ea typeface="Calibri Light" charset="0"/>
                <a:cs typeface="Calibri Light" charset="0"/>
              </a:defRPr>
            </a:lvl4pPr>
            <a:lvl5pPr marL="1206500" indent="-304800" algn="l">
              <a:buClr>
                <a:srgbClr val="929292"/>
              </a:buClr>
              <a:buSzPct val="100000"/>
              <a:buChar char="–"/>
              <a:defRPr sz="2200" b="0" i="1">
                <a:solidFill>
                  <a:srgbClr val="5E5E5E"/>
                </a:solidFill>
                <a:latin typeface="+mn-lt"/>
                <a:ea typeface="Calibri Light" charset="0"/>
                <a:cs typeface="Calibri Light" charset="0"/>
              </a:defRPr>
            </a:lvl5pPr>
          </a:lstStyle>
          <a:p>
            <a:r>
              <a:rPr lang="en-US" dirty="0"/>
              <a:t>Title Text</a:t>
            </a:r>
            <a:endParaRPr lang="en-US" sz="2400" spc="0" dirty="0">
              <a:latin typeface="+mn-lt"/>
            </a:endParaRPr>
          </a:p>
        </p:txBody>
      </p:sp>
      <p:sp>
        <p:nvSpPr>
          <p:cNvPr id="8" name="Rialtas na hÉireann | Government of Ireland"/>
          <p:cNvSpPr txBox="1"/>
          <p:nvPr userDrawn="1"/>
        </p:nvSpPr>
        <p:spPr>
          <a:xfrm>
            <a:off x="720725" y="6305902"/>
            <a:ext cx="5294719" cy="189796"/>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lvl1pPr algn="l">
              <a:defRPr sz="1800">
                <a:solidFill>
                  <a:srgbClr val="929292"/>
                </a:solidFill>
              </a:defRPr>
            </a:lvl1pPr>
          </a:lstStyle>
          <a:p>
            <a:fld id="{93D0CC9E-ED4E-524D-8BB9-8829151DFDE7}" type="slidenum">
              <a:rPr lang="uk-UA" sz="900" b="1" smtClean="0">
                <a:solidFill>
                  <a:schemeClr val="bg1">
                    <a:alpha val="45000"/>
                  </a:schemeClr>
                </a:solidFill>
                <a:latin typeface="+mn-lt"/>
              </a:rPr>
              <a:t>‹#›</a:t>
            </a:fld>
            <a:r>
              <a:rPr lang="en-GB" sz="900" b="1" dirty="0">
                <a:solidFill>
                  <a:schemeClr val="bg1">
                    <a:alpha val="45000"/>
                  </a:schemeClr>
                </a:solidFill>
                <a:latin typeface="+mn-lt"/>
              </a:rPr>
              <a:t>  An </a:t>
            </a:r>
            <a:r>
              <a:rPr lang="en-GB" sz="900" b="1" dirty="0" err="1">
                <a:solidFill>
                  <a:schemeClr val="bg1">
                    <a:alpha val="45000"/>
                  </a:schemeClr>
                </a:solidFill>
                <a:latin typeface="+mn-lt"/>
              </a:rPr>
              <a:t>Roinn</a:t>
            </a:r>
            <a:r>
              <a:rPr lang="en-GB" sz="900" b="1" dirty="0">
                <a:solidFill>
                  <a:schemeClr val="bg1">
                    <a:alpha val="45000"/>
                  </a:schemeClr>
                </a:solidFill>
                <a:latin typeface="+mn-lt"/>
              </a:rPr>
              <a:t> </a:t>
            </a:r>
            <a:r>
              <a:rPr lang="en-GB" sz="900" b="1" dirty="0" err="1">
                <a:solidFill>
                  <a:schemeClr val="bg1">
                    <a:alpha val="45000"/>
                  </a:schemeClr>
                </a:solidFill>
                <a:latin typeface="+mn-lt"/>
              </a:rPr>
              <a:t>Fiontar</a:t>
            </a:r>
            <a:r>
              <a:rPr lang="en-GB" sz="900" b="1" dirty="0">
                <a:solidFill>
                  <a:schemeClr val="bg1">
                    <a:alpha val="45000"/>
                  </a:schemeClr>
                </a:solidFill>
                <a:latin typeface="+mn-lt"/>
              </a:rPr>
              <a:t>, </a:t>
            </a:r>
            <a:r>
              <a:rPr lang="en-GB" sz="900" b="1" dirty="0" err="1">
                <a:solidFill>
                  <a:schemeClr val="bg1">
                    <a:alpha val="45000"/>
                  </a:schemeClr>
                </a:solidFill>
                <a:latin typeface="+mn-lt"/>
              </a:rPr>
              <a:t>Trádála</a:t>
            </a:r>
            <a:r>
              <a:rPr lang="en-GB" sz="900" b="1" dirty="0">
                <a:solidFill>
                  <a:schemeClr val="bg1">
                    <a:alpha val="45000"/>
                  </a:schemeClr>
                </a:solidFill>
                <a:latin typeface="+mn-lt"/>
              </a:rPr>
              <a:t> </a:t>
            </a:r>
            <a:r>
              <a:rPr lang="en-GB" sz="900" b="1" dirty="0" err="1">
                <a:solidFill>
                  <a:schemeClr val="bg1">
                    <a:alpha val="45000"/>
                  </a:schemeClr>
                </a:solidFill>
                <a:latin typeface="+mn-lt"/>
              </a:rPr>
              <a:t>agus</a:t>
            </a:r>
            <a:r>
              <a:rPr lang="en-GB" sz="900" b="1" dirty="0">
                <a:solidFill>
                  <a:schemeClr val="bg1">
                    <a:alpha val="45000"/>
                  </a:schemeClr>
                </a:solidFill>
                <a:latin typeface="+mn-lt"/>
              </a:rPr>
              <a:t> </a:t>
            </a:r>
            <a:r>
              <a:rPr lang="en-GB" sz="900" b="1" dirty="0" err="1">
                <a:solidFill>
                  <a:schemeClr val="bg1">
                    <a:alpha val="45000"/>
                  </a:schemeClr>
                </a:solidFill>
                <a:latin typeface="+mn-lt"/>
              </a:rPr>
              <a:t>Fostaíochta</a:t>
            </a:r>
            <a:r>
              <a:rPr lang="en-GB" sz="900" b="1" dirty="0">
                <a:solidFill>
                  <a:schemeClr val="bg1">
                    <a:alpha val="45000"/>
                  </a:schemeClr>
                </a:solidFill>
                <a:latin typeface="+mn-lt"/>
              </a:rPr>
              <a:t> </a:t>
            </a:r>
            <a:r>
              <a:rPr sz="900" dirty="0">
                <a:solidFill>
                  <a:schemeClr val="bg1">
                    <a:alpha val="45000"/>
                  </a:schemeClr>
                </a:solidFill>
                <a:latin typeface="+mn-lt"/>
              </a:rPr>
              <a:t>| </a:t>
            </a:r>
            <a:r>
              <a:rPr lang="en-US" sz="900" dirty="0">
                <a:solidFill>
                  <a:schemeClr val="bg1">
                    <a:alpha val="45000"/>
                  </a:schemeClr>
                </a:solidFill>
                <a:latin typeface="+mn-lt"/>
              </a:rPr>
              <a:t>Department of</a:t>
            </a:r>
            <a:r>
              <a:rPr lang="en-US" sz="900" baseline="0" dirty="0">
                <a:solidFill>
                  <a:schemeClr val="bg1">
                    <a:alpha val="45000"/>
                  </a:schemeClr>
                </a:solidFill>
                <a:latin typeface="+mn-lt"/>
              </a:rPr>
              <a:t> Enterprise, Trade and Employment</a:t>
            </a:r>
            <a:endParaRPr sz="900" dirty="0">
              <a:solidFill>
                <a:schemeClr val="bg1">
                  <a:alpha val="45000"/>
                </a:schemeClr>
              </a:solidFill>
              <a:latin typeface="+mn-lt"/>
            </a:endParaRPr>
          </a:p>
        </p:txBody>
      </p:sp>
    </p:spTree>
    <p:extLst>
      <p:ext uri="{BB962C8B-B14F-4D97-AF65-F5344CB8AC3E}">
        <p14:creationId xmlns:p14="http://schemas.microsoft.com/office/powerpoint/2010/main" val="501701374"/>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Blank (with Harp) - White">
    <p:bg>
      <p:bgPr>
        <a:solidFill>
          <a:srgbClr val="FFFFFF"/>
        </a:solidFill>
        <a:effectLst/>
      </p:bgPr>
    </p:bg>
    <p:spTree>
      <p:nvGrpSpPr>
        <p:cNvPr id="1" name=""/>
        <p:cNvGrpSpPr/>
        <p:nvPr/>
      </p:nvGrpSpPr>
      <p:grpSpPr>
        <a:xfrm>
          <a:off x="0" y="0"/>
          <a:ext cx="0" cy="0"/>
          <a:chOff x="0" y="0"/>
          <a:chExt cx="0" cy="0"/>
        </a:xfrm>
      </p:grpSpPr>
      <p:sp>
        <p:nvSpPr>
          <p:cNvPr id="10" name="Rialtas na hÉireann | Government of Ireland"/>
          <p:cNvSpPr txBox="1"/>
          <p:nvPr userDrawn="1"/>
        </p:nvSpPr>
        <p:spPr>
          <a:xfrm>
            <a:off x="720725" y="6305902"/>
            <a:ext cx="5294719" cy="189796"/>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lvl1pPr algn="l">
              <a:defRPr sz="1800">
                <a:solidFill>
                  <a:srgbClr val="929292"/>
                </a:solidFill>
              </a:defRPr>
            </a:lvl1pPr>
          </a:lstStyle>
          <a:p>
            <a:fld id="{93D0CC9E-ED4E-524D-8BB9-8829151DFDE7}" type="slidenum">
              <a:rPr lang="uk-UA" sz="900" b="1" smtClean="0">
                <a:latin typeface="+mn-lt"/>
              </a:rPr>
              <a:t>‹#›</a:t>
            </a:fld>
            <a:r>
              <a:rPr lang="en-GB" sz="900" b="1" dirty="0">
                <a:latin typeface="+mn-lt"/>
              </a:rPr>
              <a:t>  An </a:t>
            </a:r>
            <a:r>
              <a:rPr lang="en-GB" sz="900" b="1" dirty="0" err="1">
                <a:latin typeface="+mn-lt"/>
              </a:rPr>
              <a:t>Roinn</a:t>
            </a:r>
            <a:r>
              <a:rPr lang="en-GB" sz="900" b="1" dirty="0">
                <a:latin typeface="+mn-lt"/>
              </a:rPr>
              <a:t> </a:t>
            </a:r>
            <a:r>
              <a:rPr lang="en-GB" sz="900" b="1" dirty="0" err="1">
                <a:latin typeface="+mn-lt"/>
              </a:rPr>
              <a:t>Fiontar</a:t>
            </a:r>
            <a:r>
              <a:rPr lang="en-GB" sz="900" b="1" dirty="0">
                <a:latin typeface="+mn-lt"/>
              </a:rPr>
              <a:t>, </a:t>
            </a:r>
            <a:r>
              <a:rPr lang="en-GB" sz="900" b="1" dirty="0" err="1">
                <a:latin typeface="+mn-lt"/>
              </a:rPr>
              <a:t>Trádála</a:t>
            </a:r>
            <a:r>
              <a:rPr lang="en-GB" sz="900" b="1" dirty="0">
                <a:latin typeface="+mn-lt"/>
              </a:rPr>
              <a:t> </a:t>
            </a:r>
            <a:r>
              <a:rPr lang="en-GB" sz="900" b="1" dirty="0" err="1">
                <a:latin typeface="+mn-lt"/>
              </a:rPr>
              <a:t>agus</a:t>
            </a:r>
            <a:r>
              <a:rPr lang="en-GB" sz="900" b="1" dirty="0">
                <a:latin typeface="+mn-lt"/>
              </a:rPr>
              <a:t> </a:t>
            </a:r>
            <a:r>
              <a:rPr lang="en-GB" sz="900" b="1" dirty="0" err="1">
                <a:latin typeface="+mn-lt"/>
              </a:rPr>
              <a:t>Fostaíochta</a:t>
            </a:r>
            <a:r>
              <a:rPr lang="en-GB" sz="900" b="1" dirty="0">
                <a:latin typeface="+mn-lt"/>
              </a:rPr>
              <a:t> </a:t>
            </a:r>
            <a:r>
              <a:rPr sz="900" dirty="0">
                <a:latin typeface="+mn-lt"/>
              </a:rPr>
              <a:t>| </a:t>
            </a:r>
            <a:r>
              <a:rPr lang="en-US" sz="900" dirty="0">
                <a:latin typeface="+mn-lt"/>
              </a:rPr>
              <a:t>Department of Enterprise, Trade and Employment</a:t>
            </a:r>
            <a:endParaRPr sz="900" dirty="0">
              <a:latin typeface="+mn-lt"/>
            </a:endParaRPr>
          </a:p>
        </p:txBody>
      </p:sp>
      <p:pic>
        <p:nvPicPr>
          <p:cNvPr id="6" name="Picture 5"/>
          <p:cNvPicPr>
            <a:picLocks noChangeAspect="1"/>
          </p:cNvPicPr>
          <p:nvPr userDrawn="1"/>
        </p:nvPicPr>
        <p:blipFill>
          <a:blip r:embed="rId2"/>
          <a:stretch>
            <a:fillRect/>
          </a:stretch>
        </p:blipFill>
        <p:spPr>
          <a:xfrm>
            <a:off x="1701800" y="4044950"/>
            <a:ext cx="10490200" cy="2813050"/>
          </a:xfrm>
          <a:prstGeom prst="rect">
            <a:avLst/>
          </a:prstGeom>
        </p:spPr>
      </p:pic>
      <p:pic>
        <p:nvPicPr>
          <p:cNvPr id="8" name="Picture 7"/>
          <p:cNvPicPr>
            <a:picLocks noChangeAspect="1"/>
          </p:cNvPicPr>
          <p:nvPr userDrawn="1"/>
        </p:nvPicPr>
        <p:blipFill>
          <a:blip r:embed="rId3"/>
          <a:stretch>
            <a:fillRect/>
          </a:stretch>
        </p:blipFill>
        <p:spPr>
          <a:xfrm>
            <a:off x="0" y="5118100"/>
            <a:ext cx="6502400" cy="1739900"/>
          </a:xfrm>
          <a:prstGeom prst="rect">
            <a:avLst/>
          </a:prstGeom>
        </p:spPr>
      </p:pic>
      <p:sp>
        <p:nvSpPr>
          <p:cNvPr id="43" name="Body Level One…"/>
          <p:cNvSpPr txBox="1">
            <a:spLocks noGrp="1"/>
          </p:cNvSpPr>
          <p:nvPr>
            <p:ph type="body" idx="1" hasCustomPrompt="1"/>
          </p:nvPr>
        </p:nvSpPr>
        <p:spPr>
          <a:xfrm>
            <a:off x="720726" y="1778000"/>
            <a:ext cx="9885112" cy="4376153"/>
          </a:xfrm>
          <a:prstGeom prst="rect">
            <a:avLst/>
          </a:prstGeom>
        </p:spPr>
        <p:txBody>
          <a:bodyPr numCol="1" spcCol="1039079">
            <a:normAutofit/>
          </a:bodyPr>
          <a:lstStyle>
            <a:lvl1pPr algn="l">
              <a:defRPr sz="9000" b="0" i="0" spc="-43">
                <a:solidFill>
                  <a:srgbClr val="004D44"/>
                </a:solidFill>
                <a:latin typeface="+mn-lt"/>
                <a:ea typeface="Calibri" charset="0"/>
                <a:cs typeface="Calibri" charset="0"/>
              </a:defRPr>
            </a:lvl1pPr>
            <a:lvl2pPr marL="0" indent="0" algn="l">
              <a:buClr>
                <a:schemeClr val="accent2">
                  <a:lumMod val="50000"/>
                </a:schemeClr>
              </a:buClr>
              <a:buFont typeface="Arial" charset="0"/>
              <a:buNone/>
              <a:defRPr sz="2200" b="0" i="0" spc="-43">
                <a:solidFill>
                  <a:srgbClr val="5E5E5E"/>
                </a:solidFill>
                <a:latin typeface="+mn-lt"/>
                <a:ea typeface="Calibri Light" charset="0"/>
                <a:cs typeface="Calibri Light" charset="0"/>
              </a:defRPr>
            </a:lvl2pPr>
            <a:lvl3pPr marL="609600" indent="-304800" algn="l">
              <a:buClr>
                <a:schemeClr val="accent4">
                  <a:hueOff val="-1081314"/>
                  <a:satOff val="4338"/>
                  <a:lumOff val="-8931"/>
                </a:schemeClr>
              </a:buClr>
              <a:buSzPct val="100000"/>
              <a:buChar char="—"/>
              <a:defRPr sz="2200" b="0" i="1">
                <a:solidFill>
                  <a:srgbClr val="5E5E5E"/>
                </a:solidFill>
                <a:latin typeface="+mn-lt"/>
                <a:ea typeface="Calibri Light" charset="0"/>
                <a:cs typeface="Calibri Light" charset="0"/>
              </a:defRPr>
            </a:lvl3pPr>
            <a:lvl4pPr marL="914400" indent="-304800" algn="l">
              <a:buClr>
                <a:srgbClr val="83BE41"/>
              </a:buClr>
              <a:buSzPct val="100000"/>
              <a:buFont typeface=".AppleSystemUIFont" charset="-120"/>
              <a:buChar char="—"/>
              <a:defRPr sz="2200" b="0" i="0">
                <a:solidFill>
                  <a:srgbClr val="5E5E5E"/>
                </a:solidFill>
                <a:latin typeface="+mn-lt"/>
                <a:ea typeface="Calibri Light" charset="0"/>
                <a:cs typeface="Calibri Light" charset="0"/>
              </a:defRPr>
            </a:lvl4pPr>
            <a:lvl5pPr marL="1206500" indent="-304800" algn="l">
              <a:buClr>
                <a:srgbClr val="929292"/>
              </a:buClr>
              <a:buSzPct val="100000"/>
              <a:buChar char="–"/>
              <a:defRPr sz="2200" b="0" i="1">
                <a:solidFill>
                  <a:srgbClr val="5E5E5E"/>
                </a:solidFill>
                <a:latin typeface="+mn-lt"/>
                <a:ea typeface="Calibri Light" charset="0"/>
                <a:cs typeface="Calibri Light" charset="0"/>
              </a:defRPr>
            </a:lvl5pPr>
          </a:lstStyle>
          <a:p>
            <a:r>
              <a:rPr lang="en-US" dirty="0"/>
              <a:t>Title Text</a:t>
            </a:r>
            <a:endParaRPr lang="en-US" sz="2400" spc="0" dirty="0">
              <a:latin typeface="+mn-lt"/>
            </a:endParaRPr>
          </a:p>
        </p:txBody>
      </p:sp>
      <p:pic>
        <p:nvPicPr>
          <p:cNvPr id="7" name="Picture 6"/>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852484" y="475249"/>
            <a:ext cx="737274" cy="1004637"/>
          </a:xfrm>
          <a:prstGeom prst="rect">
            <a:avLst/>
          </a:prstGeom>
        </p:spPr>
      </p:pic>
    </p:spTree>
    <p:extLst>
      <p:ext uri="{BB962C8B-B14F-4D97-AF65-F5344CB8AC3E}">
        <p14:creationId xmlns:p14="http://schemas.microsoft.com/office/powerpoint/2010/main" val="1209970800"/>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Blank (with Harp)">
    <p:bg>
      <p:bgPr>
        <a:solidFill>
          <a:srgbClr val="FFFFFF"/>
        </a:solidFill>
        <a:effectLst/>
      </p:bgPr>
    </p:bg>
    <p:spTree>
      <p:nvGrpSpPr>
        <p:cNvPr id="1" name=""/>
        <p:cNvGrpSpPr/>
        <p:nvPr/>
      </p:nvGrpSpPr>
      <p:grpSpPr>
        <a:xfrm>
          <a:off x="0" y="0"/>
          <a:ext cx="0" cy="0"/>
          <a:chOff x="0" y="0"/>
          <a:chExt cx="0" cy="0"/>
        </a:xfrm>
      </p:grpSpPr>
      <p:sp>
        <p:nvSpPr>
          <p:cNvPr id="43" name="Body Level One…"/>
          <p:cNvSpPr txBox="1">
            <a:spLocks noGrp="1"/>
          </p:cNvSpPr>
          <p:nvPr>
            <p:ph type="body" idx="1" hasCustomPrompt="1"/>
          </p:nvPr>
        </p:nvSpPr>
        <p:spPr>
          <a:xfrm>
            <a:off x="720726" y="1778000"/>
            <a:ext cx="9885112" cy="4376153"/>
          </a:xfrm>
          <a:prstGeom prst="rect">
            <a:avLst/>
          </a:prstGeom>
        </p:spPr>
        <p:txBody>
          <a:bodyPr numCol="1" spcCol="1039079">
            <a:normAutofit/>
          </a:bodyPr>
          <a:lstStyle>
            <a:lvl1pPr algn="l">
              <a:defRPr sz="9000" b="0" i="0" spc="-43">
                <a:solidFill>
                  <a:srgbClr val="004D44"/>
                </a:solidFill>
                <a:latin typeface="+mn-lt"/>
                <a:ea typeface="Calibri" charset="0"/>
                <a:cs typeface="Calibri" charset="0"/>
              </a:defRPr>
            </a:lvl1pPr>
            <a:lvl2pPr marL="0" indent="0" algn="l">
              <a:buClr>
                <a:schemeClr val="accent2">
                  <a:lumMod val="50000"/>
                </a:schemeClr>
              </a:buClr>
              <a:buFont typeface="Arial" charset="0"/>
              <a:buNone/>
              <a:defRPr sz="2200" b="0" i="0" spc="-43">
                <a:solidFill>
                  <a:srgbClr val="5E5E5E"/>
                </a:solidFill>
                <a:latin typeface="+mn-lt"/>
                <a:ea typeface="Calibri Light" charset="0"/>
                <a:cs typeface="Calibri Light" charset="0"/>
              </a:defRPr>
            </a:lvl2pPr>
            <a:lvl3pPr marL="609600" indent="-304800" algn="l">
              <a:buClr>
                <a:schemeClr val="accent4">
                  <a:hueOff val="-1081314"/>
                  <a:satOff val="4338"/>
                  <a:lumOff val="-8931"/>
                </a:schemeClr>
              </a:buClr>
              <a:buSzPct val="100000"/>
              <a:buChar char="—"/>
              <a:defRPr sz="2200" b="0" i="1">
                <a:solidFill>
                  <a:srgbClr val="5E5E5E"/>
                </a:solidFill>
                <a:latin typeface="+mn-lt"/>
                <a:ea typeface="Calibri Light" charset="0"/>
                <a:cs typeface="Calibri Light" charset="0"/>
              </a:defRPr>
            </a:lvl3pPr>
            <a:lvl4pPr marL="914400" indent="-304800" algn="l">
              <a:buClr>
                <a:srgbClr val="83BE41"/>
              </a:buClr>
              <a:buSzPct val="100000"/>
              <a:buFont typeface=".AppleSystemUIFont" charset="-120"/>
              <a:buChar char="—"/>
              <a:defRPr sz="2200" b="0" i="0">
                <a:solidFill>
                  <a:srgbClr val="5E5E5E"/>
                </a:solidFill>
                <a:latin typeface="+mn-lt"/>
                <a:ea typeface="Calibri Light" charset="0"/>
                <a:cs typeface="Calibri Light" charset="0"/>
              </a:defRPr>
            </a:lvl4pPr>
            <a:lvl5pPr marL="1206500" indent="-304800" algn="l">
              <a:buClr>
                <a:srgbClr val="929292"/>
              </a:buClr>
              <a:buSzPct val="100000"/>
              <a:buChar char="–"/>
              <a:defRPr sz="2200" b="0" i="1">
                <a:solidFill>
                  <a:srgbClr val="5E5E5E"/>
                </a:solidFill>
                <a:latin typeface="+mn-lt"/>
                <a:ea typeface="Calibri Light" charset="0"/>
                <a:cs typeface="Calibri Light" charset="0"/>
              </a:defRPr>
            </a:lvl5pPr>
          </a:lstStyle>
          <a:p>
            <a:r>
              <a:rPr lang="en-US" dirty="0"/>
              <a:t>Title Text</a:t>
            </a:r>
            <a:endParaRPr lang="en-US" sz="2400" spc="0" dirty="0">
              <a:latin typeface="+mn-lt"/>
            </a:endParaRPr>
          </a:p>
        </p:txBody>
      </p:sp>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852484" y="475249"/>
            <a:ext cx="737274" cy="1004637"/>
          </a:xfrm>
          <a:prstGeom prst="rect">
            <a:avLst/>
          </a:prstGeom>
        </p:spPr>
      </p:pic>
      <p:sp>
        <p:nvSpPr>
          <p:cNvPr id="5" name="Rialtas na hÉireann | Government of Ireland"/>
          <p:cNvSpPr txBox="1"/>
          <p:nvPr userDrawn="1"/>
        </p:nvSpPr>
        <p:spPr>
          <a:xfrm>
            <a:off x="720725" y="6305902"/>
            <a:ext cx="5294719" cy="189796"/>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lvl1pPr algn="l">
              <a:defRPr sz="1800">
                <a:solidFill>
                  <a:srgbClr val="929292"/>
                </a:solidFill>
              </a:defRPr>
            </a:lvl1pPr>
          </a:lstStyle>
          <a:p>
            <a:fld id="{93D0CC9E-ED4E-524D-8BB9-8829151DFDE7}" type="slidenum">
              <a:rPr lang="uk-UA" sz="900" b="1" smtClean="0">
                <a:latin typeface="+mn-lt"/>
              </a:rPr>
              <a:t>‹#›</a:t>
            </a:fld>
            <a:r>
              <a:rPr lang="en-GB" sz="900" b="1" dirty="0">
                <a:latin typeface="+mn-lt"/>
              </a:rPr>
              <a:t>  An </a:t>
            </a:r>
            <a:r>
              <a:rPr lang="en-GB" sz="900" b="1" dirty="0" err="1">
                <a:latin typeface="+mn-lt"/>
              </a:rPr>
              <a:t>Roinn</a:t>
            </a:r>
            <a:r>
              <a:rPr lang="en-GB" sz="900" b="1" dirty="0">
                <a:latin typeface="+mn-lt"/>
              </a:rPr>
              <a:t> </a:t>
            </a:r>
            <a:r>
              <a:rPr lang="en-GB" sz="900" b="1" dirty="0" err="1">
                <a:latin typeface="+mn-lt"/>
              </a:rPr>
              <a:t>Fiontar</a:t>
            </a:r>
            <a:r>
              <a:rPr lang="en-GB" sz="900" b="1" dirty="0">
                <a:latin typeface="+mn-lt"/>
              </a:rPr>
              <a:t>, </a:t>
            </a:r>
            <a:r>
              <a:rPr lang="en-GB" sz="900" b="1" dirty="0" err="1">
                <a:latin typeface="+mn-lt"/>
              </a:rPr>
              <a:t>Trádála</a:t>
            </a:r>
            <a:r>
              <a:rPr lang="en-GB" sz="900" b="1" dirty="0">
                <a:latin typeface="+mn-lt"/>
              </a:rPr>
              <a:t> </a:t>
            </a:r>
            <a:r>
              <a:rPr lang="en-GB" sz="900" b="1" dirty="0" err="1">
                <a:latin typeface="+mn-lt"/>
              </a:rPr>
              <a:t>agus</a:t>
            </a:r>
            <a:r>
              <a:rPr lang="en-GB" sz="900" b="1" dirty="0">
                <a:latin typeface="+mn-lt"/>
              </a:rPr>
              <a:t> </a:t>
            </a:r>
            <a:r>
              <a:rPr lang="en-GB" sz="900" b="1" dirty="0" err="1">
                <a:latin typeface="+mn-lt"/>
              </a:rPr>
              <a:t>Fostaíochta</a:t>
            </a:r>
            <a:r>
              <a:rPr lang="en-GB" sz="900" b="1" dirty="0">
                <a:latin typeface="+mn-lt"/>
              </a:rPr>
              <a:t> </a:t>
            </a:r>
            <a:r>
              <a:rPr sz="900" dirty="0">
                <a:latin typeface="+mn-lt"/>
              </a:rPr>
              <a:t>| </a:t>
            </a:r>
            <a:r>
              <a:rPr lang="en-US" sz="900" dirty="0">
                <a:latin typeface="+mn-lt"/>
              </a:rPr>
              <a:t>Department of Enterprise,</a:t>
            </a:r>
            <a:r>
              <a:rPr lang="en-US" sz="900" baseline="0" dirty="0">
                <a:latin typeface="+mn-lt"/>
              </a:rPr>
              <a:t> Trade and Employment</a:t>
            </a:r>
            <a:endParaRPr sz="900" dirty="0">
              <a:latin typeface="+mn-lt"/>
            </a:endParaRPr>
          </a:p>
        </p:txBody>
      </p:sp>
    </p:spTree>
    <p:extLst>
      <p:ext uri="{BB962C8B-B14F-4D97-AF65-F5344CB8AC3E}">
        <p14:creationId xmlns:p14="http://schemas.microsoft.com/office/powerpoint/2010/main" val="837094404"/>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0B8DD-EB71-1FD4-A7E2-D15983F87B4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DFC60CA-4E6F-5F79-624B-4C437F04ACE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91C0AB7-C62C-678B-B634-48A6FF552A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938D514-DF6F-D59A-CDF2-CFEDB327FCCC}"/>
              </a:ext>
            </a:extLst>
          </p:cNvPr>
          <p:cNvSpPr>
            <a:spLocks noGrp="1"/>
          </p:cNvSpPr>
          <p:nvPr>
            <p:ph type="dt" sz="half" idx="10"/>
          </p:nvPr>
        </p:nvSpPr>
        <p:spPr/>
        <p:txBody>
          <a:bodyPr/>
          <a:lstStyle/>
          <a:p>
            <a:fld id="{DFF5AA1F-E9E2-4E3C-94D0-B382479B1C70}" type="datetimeFigureOut">
              <a:rPr lang="en-GB" smtClean="0"/>
              <a:t>21/03/2023</a:t>
            </a:fld>
            <a:endParaRPr lang="en-GB"/>
          </a:p>
        </p:txBody>
      </p:sp>
      <p:sp>
        <p:nvSpPr>
          <p:cNvPr id="6" name="Footer Placeholder 5">
            <a:extLst>
              <a:ext uri="{FF2B5EF4-FFF2-40B4-BE49-F238E27FC236}">
                <a16:creationId xmlns:a16="http://schemas.microsoft.com/office/drawing/2014/main" id="{00B93DEB-6A68-81DB-21E3-88E481A5D43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48153CF-BA52-FEED-5667-86FCC5896546}"/>
              </a:ext>
            </a:extLst>
          </p:cNvPr>
          <p:cNvSpPr>
            <a:spLocks noGrp="1"/>
          </p:cNvSpPr>
          <p:nvPr>
            <p:ph type="sldNum" sz="quarter" idx="12"/>
          </p:nvPr>
        </p:nvSpPr>
        <p:spPr/>
        <p:txBody>
          <a:bodyPr/>
          <a:lstStyle/>
          <a:p>
            <a:fld id="{3F8454CC-F092-4E14-83F1-4A7EA0F3EFBD}" type="slidenum">
              <a:rPr lang="en-GB" smtClean="0"/>
              <a:t>‹#›</a:t>
            </a:fld>
            <a:endParaRPr lang="en-GB"/>
          </a:p>
        </p:txBody>
      </p:sp>
    </p:spTree>
    <p:extLst>
      <p:ext uri="{BB962C8B-B14F-4D97-AF65-F5344CB8AC3E}">
        <p14:creationId xmlns:p14="http://schemas.microsoft.com/office/powerpoint/2010/main" val="3516631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ext &amp; Image">
    <p:bg>
      <p:bgPr>
        <a:solidFill>
          <a:srgbClr val="FFFFFF"/>
        </a:solidFill>
        <a:effectLst/>
      </p:bgPr>
    </p:bg>
    <p:spTree>
      <p:nvGrpSpPr>
        <p:cNvPr id="1" name=""/>
        <p:cNvGrpSpPr/>
        <p:nvPr/>
      </p:nvGrpSpPr>
      <p:grpSpPr>
        <a:xfrm>
          <a:off x="0" y="0"/>
          <a:ext cx="0" cy="0"/>
          <a:chOff x="0" y="0"/>
          <a:chExt cx="0" cy="0"/>
        </a:xfrm>
      </p:grpSpPr>
      <p:sp>
        <p:nvSpPr>
          <p:cNvPr id="42" name="Title Text"/>
          <p:cNvSpPr txBox="1">
            <a:spLocks noGrp="1"/>
          </p:cNvSpPr>
          <p:nvPr>
            <p:ph type="title" hasCustomPrompt="1"/>
          </p:nvPr>
        </p:nvSpPr>
        <p:spPr>
          <a:xfrm>
            <a:off x="720725" y="473075"/>
            <a:ext cx="9662528" cy="1143000"/>
          </a:xfrm>
          <a:prstGeom prst="rect">
            <a:avLst/>
          </a:prstGeom>
        </p:spPr>
        <p:txBody>
          <a:bodyPr anchor="t">
            <a:normAutofit/>
          </a:bodyPr>
          <a:lstStyle>
            <a:lvl1pPr algn="l">
              <a:lnSpc>
                <a:spcPct val="80000"/>
              </a:lnSpc>
              <a:defRPr sz="4800" b="1" cap="none" spc="-90" baseline="0">
                <a:solidFill>
                  <a:srgbClr val="004E46"/>
                </a:solidFill>
                <a:latin typeface="+mn-lt"/>
                <a:ea typeface="Calibri" charset="0"/>
                <a:cs typeface="Calibri" charset="0"/>
              </a:defRPr>
            </a:lvl1pPr>
          </a:lstStyle>
          <a:p>
            <a:r>
              <a:rPr lang="en-US" dirty="0"/>
              <a:t>Title Text</a:t>
            </a:r>
            <a:endParaRPr dirty="0"/>
          </a:p>
        </p:txBody>
      </p:sp>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852484" y="475249"/>
            <a:ext cx="737274" cy="1004637"/>
          </a:xfrm>
          <a:prstGeom prst="rect">
            <a:avLst/>
          </a:prstGeom>
        </p:spPr>
      </p:pic>
      <p:sp>
        <p:nvSpPr>
          <p:cNvPr id="6" name="Picture Placeholder 5"/>
          <p:cNvSpPr>
            <a:spLocks noGrp="1"/>
          </p:cNvSpPr>
          <p:nvPr>
            <p:ph type="pic" sz="quarter" idx="10"/>
          </p:nvPr>
        </p:nvSpPr>
        <p:spPr>
          <a:xfrm>
            <a:off x="6003925" y="1778000"/>
            <a:ext cx="5616575" cy="4322011"/>
          </a:xfrm>
          <a:prstGeom prst="rect">
            <a:avLst/>
          </a:prstGeom>
        </p:spPr>
        <p:txBody>
          <a:bodyPr/>
          <a:lstStyle>
            <a:lvl1pPr>
              <a:defRPr sz="3000">
                <a:latin typeface="+mn-lt"/>
              </a:defRPr>
            </a:lvl1pPr>
          </a:lstStyle>
          <a:p>
            <a:r>
              <a:rPr lang="en-US"/>
              <a:t>Click icon to add picture</a:t>
            </a:r>
            <a:endParaRPr lang="en-US" dirty="0"/>
          </a:p>
        </p:txBody>
      </p:sp>
      <p:sp>
        <p:nvSpPr>
          <p:cNvPr id="8" name="Text Placeholder 4"/>
          <p:cNvSpPr>
            <a:spLocks noGrp="1"/>
          </p:cNvSpPr>
          <p:nvPr>
            <p:ph type="body" sz="quarter" idx="12"/>
          </p:nvPr>
        </p:nvSpPr>
        <p:spPr>
          <a:xfrm>
            <a:off x="731149" y="1778000"/>
            <a:ext cx="4928394" cy="4322011"/>
          </a:xfrm>
          <a:prstGeom prst="rect">
            <a:avLst/>
          </a:prstGeom>
        </p:spPr>
        <p:txBody>
          <a:bodyPr/>
          <a:lstStyle>
            <a:lvl1pPr algn="l">
              <a:defRPr sz="3000" spc="-80" baseline="0">
                <a:solidFill>
                  <a:srgbClr val="5E5E5E"/>
                </a:solidFill>
                <a:latin typeface="+mn-lt"/>
              </a:defRPr>
            </a:lvl1pPr>
            <a:lvl2pPr marL="0" indent="-428625" algn="l">
              <a:buClr>
                <a:srgbClr val="83BE41"/>
              </a:buClr>
              <a:buFont typeface=".AppleSystemUIFont" charset="-120"/>
              <a:buChar char="—"/>
              <a:defRPr sz="3000" spc="-80" baseline="0">
                <a:solidFill>
                  <a:srgbClr val="5E5E5E"/>
                </a:solidFill>
                <a:latin typeface="+mn-lt"/>
              </a:defRPr>
            </a:lvl2pPr>
            <a:lvl3pPr marL="720000" indent="-428625" algn="l">
              <a:buClr>
                <a:srgbClr val="83BE41"/>
              </a:buClr>
              <a:buFont typeface=".AppleSystemUIFont" charset="-120"/>
              <a:buChar char="—"/>
              <a:defRPr sz="3000" i="1" spc="-80" baseline="0">
                <a:solidFill>
                  <a:srgbClr val="5E5E5E"/>
                </a:solidFill>
                <a:latin typeface="+mn-lt"/>
              </a:defRPr>
            </a:lvl3pPr>
            <a:lvl4pPr marL="1080000" indent="-342900" algn="l">
              <a:buClr>
                <a:srgbClr val="83BE41"/>
              </a:buClr>
              <a:buFont typeface=".AppleSystemUIFont" charset="-120"/>
              <a:buChar char="—"/>
              <a:defRPr sz="2400" spc="-80" baseline="0">
                <a:solidFill>
                  <a:srgbClr val="5E5E5E"/>
                </a:solidFill>
                <a:latin typeface="+mn-lt"/>
              </a:defRPr>
            </a:lvl4pPr>
            <a:lvl5pPr marL="1530000" indent="-342900" algn="l">
              <a:buClr>
                <a:srgbClr val="83BE41"/>
              </a:buClr>
              <a:buFont typeface=".AppleSystemUIFont" charset="-120"/>
              <a:buChar char="–"/>
              <a:defRPr sz="2400" i="1" spc="-80" baseline="0">
                <a:solidFill>
                  <a:srgbClr val="5E5E5E"/>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ialtas na hÉireann | Government of Ireland"/>
          <p:cNvSpPr txBox="1"/>
          <p:nvPr userDrawn="1"/>
        </p:nvSpPr>
        <p:spPr>
          <a:xfrm>
            <a:off x="720725" y="6305902"/>
            <a:ext cx="5294719" cy="189796"/>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lvl1pPr algn="l">
              <a:defRPr sz="1800">
                <a:solidFill>
                  <a:srgbClr val="929292"/>
                </a:solidFill>
              </a:defRPr>
            </a:lvl1pPr>
          </a:lstStyle>
          <a:p>
            <a:fld id="{93D0CC9E-ED4E-524D-8BB9-8829151DFDE7}" type="slidenum">
              <a:rPr lang="uk-UA" sz="900" b="1" smtClean="0">
                <a:latin typeface="+mn-lt"/>
              </a:rPr>
              <a:t>‹#›</a:t>
            </a:fld>
            <a:r>
              <a:rPr lang="en-GB" sz="900" b="1" dirty="0">
                <a:latin typeface="+mn-lt"/>
              </a:rPr>
              <a:t>  An </a:t>
            </a:r>
            <a:r>
              <a:rPr lang="en-GB" sz="900" b="1" dirty="0" err="1">
                <a:latin typeface="+mn-lt"/>
              </a:rPr>
              <a:t>Roinn</a:t>
            </a:r>
            <a:r>
              <a:rPr lang="en-GB" sz="900" b="1" dirty="0">
                <a:latin typeface="+mn-lt"/>
              </a:rPr>
              <a:t> </a:t>
            </a:r>
            <a:r>
              <a:rPr lang="en-GB" sz="900" b="1" dirty="0" err="1">
                <a:latin typeface="+mn-lt"/>
              </a:rPr>
              <a:t>Fiontar</a:t>
            </a:r>
            <a:r>
              <a:rPr lang="en-GB" sz="900" b="1" dirty="0">
                <a:latin typeface="+mn-lt"/>
              </a:rPr>
              <a:t>, </a:t>
            </a:r>
            <a:r>
              <a:rPr lang="en-GB" sz="900" b="1" dirty="0" err="1">
                <a:latin typeface="+mn-lt"/>
              </a:rPr>
              <a:t>Trádála</a:t>
            </a:r>
            <a:r>
              <a:rPr lang="en-GB" sz="900" b="1" dirty="0">
                <a:latin typeface="+mn-lt"/>
              </a:rPr>
              <a:t> </a:t>
            </a:r>
            <a:r>
              <a:rPr lang="en-GB" sz="900" b="1" dirty="0" err="1">
                <a:latin typeface="+mn-lt"/>
              </a:rPr>
              <a:t>agus</a:t>
            </a:r>
            <a:r>
              <a:rPr lang="en-GB" sz="900" b="1" dirty="0">
                <a:latin typeface="+mn-lt"/>
              </a:rPr>
              <a:t> </a:t>
            </a:r>
            <a:r>
              <a:rPr lang="en-GB" sz="900" b="1" dirty="0" err="1">
                <a:latin typeface="+mn-lt"/>
              </a:rPr>
              <a:t>Fostaíochta</a:t>
            </a:r>
            <a:r>
              <a:rPr lang="en-GB" sz="900" b="1" dirty="0">
                <a:latin typeface="+mn-lt"/>
              </a:rPr>
              <a:t> </a:t>
            </a:r>
            <a:r>
              <a:rPr sz="900" dirty="0">
                <a:latin typeface="+mn-lt"/>
              </a:rPr>
              <a:t>| </a:t>
            </a:r>
            <a:r>
              <a:rPr lang="en-US" sz="900" dirty="0">
                <a:latin typeface="+mn-lt"/>
              </a:rPr>
              <a:t>Department of Enterprise, Trade and Employment</a:t>
            </a:r>
            <a:endParaRPr sz="900" dirty="0">
              <a:latin typeface="+mn-lt"/>
            </a:endParaRPr>
          </a:p>
        </p:txBody>
      </p:sp>
    </p:spTree>
    <p:extLst>
      <p:ext uri="{BB962C8B-B14F-4D97-AF65-F5344CB8AC3E}">
        <p14:creationId xmlns:p14="http://schemas.microsoft.com/office/powerpoint/2010/main" val="3419405236"/>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ext &amp; Image (Alt)">
    <p:bg>
      <p:bgPr>
        <a:solidFill>
          <a:srgbClr val="FFFFFF"/>
        </a:solidFill>
        <a:effectLst/>
      </p:bgPr>
    </p:bg>
    <p:spTree>
      <p:nvGrpSpPr>
        <p:cNvPr id="1" name=""/>
        <p:cNvGrpSpPr/>
        <p:nvPr/>
      </p:nvGrpSpPr>
      <p:grpSpPr>
        <a:xfrm>
          <a:off x="0" y="0"/>
          <a:ext cx="0" cy="0"/>
          <a:chOff x="0" y="0"/>
          <a:chExt cx="0" cy="0"/>
        </a:xfrm>
      </p:grpSpPr>
      <p:sp>
        <p:nvSpPr>
          <p:cNvPr id="42" name="Title Text"/>
          <p:cNvSpPr txBox="1">
            <a:spLocks noGrp="1"/>
          </p:cNvSpPr>
          <p:nvPr>
            <p:ph type="title" hasCustomPrompt="1"/>
          </p:nvPr>
        </p:nvSpPr>
        <p:spPr>
          <a:xfrm>
            <a:off x="720725" y="1078556"/>
            <a:ext cx="4938670" cy="1450621"/>
          </a:xfrm>
          <a:prstGeom prst="rect">
            <a:avLst/>
          </a:prstGeom>
        </p:spPr>
        <p:txBody>
          <a:bodyPr anchor="t">
            <a:normAutofit/>
          </a:bodyPr>
          <a:lstStyle>
            <a:lvl1pPr algn="l">
              <a:lnSpc>
                <a:spcPct val="80000"/>
              </a:lnSpc>
              <a:defRPr sz="3500" b="1" cap="none" spc="0">
                <a:solidFill>
                  <a:srgbClr val="004E46"/>
                </a:solidFill>
                <a:latin typeface="+mn-lt"/>
                <a:ea typeface="Calibri" charset="0"/>
                <a:cs typeface="Calibri" charset="0"/>
              </a:defRPr>
            </a:lvl1pPr>
          </a:lstStyle>
          <a:p>
            <a:r>
              <a:rPr lang="en-US" dirty="0"/>
              <a:t>Title Text</a:t>
            </a:r>
            <a:endParaRPr dirty="0"/>
          </a:p>
        </p:txBody>
      </p:sp>
      <p:sp>
        <p:nvSpPr>
          <p:cNvPr id="6" name="Picture Placeholder 5"/>
          <p:cNvSpPr>
            <a:spLocks noGrp="1"/>
          </p:cNvSpPr>
          <p:nvPr>
            <p:ph type="pic" sz="quarter" idx="10"/>
          </p:nvPr>
        </p:nvSpPr>
        <p:spPr>
          <a:xfrm>
            <a:off x="6003925" y="417689"/>
            <a:ext cx="5821491" cy="5698949"/>
          </a:xfrm>
          <a:prstGeom prst="rect">
            <a:avLst/>
          </a:prstGeom>
        </p:spPr>
        <p:txBody>
          <a:bodyPr/>
          <a:lstStyle>
            <a:lvl1pPr>
              <a:defRPr sz="3000">
                <a:latin typeface="+mn-lt"/>
              </a:defRPr>
            </a:lvl1pPr>
          </a:lstStyle>
          <a:p>
            <a:r>
              <a:rPr lang="en-US"/>
              <a:t>Click icon to add picture</a:t>
            </a:r>
            <a:endParaRPr lang="en-US" dirty="0"/>
          </a:p>
        </p:txBody>
      </p:sp>
      <p:sp>
        <p:nvSpPr>
          <p:cNvPr id="3" name="Text Placeholder 2"/>
          <p:cNvSpPr>
            <a:spLocks noGrp="1"/>
          </p:cNvSpPr>
          <p:nvPr>
            <p:ph type="body" sz="quarter" idx="11"/>
          </p:nvPr>
        </p:nvSpPr>
        <p:spPr>
          <a:xfrm>
            <a:off x="720725" y="473075"/>
            <a:ext cx="4938629" cy="404255"/>
          </a:xfrm>
          <a:prstGeom prst="rect">
            <a:avLst/>
          </a:prstGeom>
        </p:spPr>
        <p:txBody>
          <a:bodyPr/>
          <a:lstStyle>
            <a:lvl1pPr algn="l">
              <a:defRPr sz="1750" b="1">
                <a:solidFill>
                  <a:srgbClr val="B3B6A7"/>
                </a:solidFill>
                <a:latin typeface="+mn-lt"/>
              </a:defRPr>
            </a:lvl1pPr>
            <a:lvl2pPr algn="l">
              <a:defRPr sz="1750" b="1">
                <a:latin typeface="+mn-lt"/>
              </a:defRPr>
            </a:lvl2pPr>
            <a:lvl3pPr algn="l">
              <a:defRPr sz="1750" b="1">
                <a:latin typeface="+mn-lt"/>
              </a:defRPr>
            </a:lvl3pPr>
            <a:lvl4pPr algn="l">
              <a:defRPr sz="1750" b="1">
                <a:latin typeface="+mn-lt"/>
              </a:defRPr>
            </a:lvl4pPr>
            <a:lvl5pPr algn="l">
              <a:defRPr sz="1750" b="1">
                <a:latin typeface="+mn-lt"/>
              </a:defRPr>
            </a:lvl5pPr>
          </a:lstStyle>
          <a:p>
            <a:pPr lvl="0"/>
            <a:r>
              <a:rPr lang="en-US"/>
              <a:t>Click to edit Master text styles</a:t>
            </a:r>
          </a:p>
        </p:txBody>
      </p:sp>
      <p:sp>
        <p:nvSpPr>
          <p:cNvPr id="5" name="Text Placeholder 4"/>
          <p:cNvSpPr>
            <a:spLocks noGrp="1"/>
          </p:cNvSpPr>
          <p:nvPr>
            <p:ph type="body" sz="quarter" idx="12"/>
          </p:nvPr>
        </p:nvSpPr>
        <p:spPr>
          <a:xfrm>
            <a:off x="731044" y="2681288"/>
            <a:ext cx="4928394" cy="3435350"/>
          </a:xfrm>
          <a:prstGeom prst="rect">
            <a:avLst/>
          </a:prstGeom>
        </p:spPr>
        <p:txBody>
          <a:bodyPr/>
          <a:lstStyle>
            <a:lvl1pPr algn="l">
              <a:defRPr sz="3000" spc="-80" baseline="0">
                <a:solidFill>
                  <a:srgbClr val="5E5E5E"/>
                </a:solidFill>
                <a:latin typeface="+mn-lt"/>
              </a:defRPr>
            </a:lvl1pPr>
            <a:lvl2pPr marL="0" indent="-428625" algn="l">
              <a:buClr>
                <a:srgbClr val="83BE41"/>
              </a:buClr>
              <a:buFont typeface=".AppleSystemUIFont" charset="-120"/>
              <a:buChar char="—"/>
              <a:defRPr sz="3000" spc="-80" baseline="0">
                <a:solidFill>
                  <a:srgbClr val="5E5E5E"/>
                </a:solidFill>
                <a:latin typeface="+mn-lt"/>
              </a:defRPr>
            </a:lvl2pPr>
            <a:lvl3pPr marL="720000" indent="-428625" algn="l">
              <a:buClr>
                <a:srgbClr val="83BE41"/>
              </a:buClr>
              <a:buFont typeface=".AppleSystemUIFont" charset="-120"/>
              <a:buChar char="—"/>
              <a:defRPr sz="3000" i="1" spc="-80" baseline="0">
                <a:solidFill>
                  <a:srgbClr val="5E5E5E"/>
                </a:solidFill>
                <a:latin typeface="+mn-lt"/>
              </a:defRPr>
            </a:lvl3pPr>
            <a:lvl4pPr marL="1080000" indent="-342900" algn="l">
              <a:buClr>
                <a:srgbClr val="83BE41"/>
              </a:buClr>
              <a:buFont typeface=".AppleSystemUIFont" charset="-120"/>
              <a:buChar char="—"/>
              <a:defRPr sz="2400" spc="-80" baseline="0">
                <a:solidFill>
                  <a:srgbClr val="5E5E5E"/>
                </a:solidFill>
                <a:latin typeface="+mn-lt"/>
              </a:defRPr>
            </a:lvl4pPr>
            <a:lvl5pPr marL="1530000" indent="-342900" algn="l">
              <a:buClr>
                <a:srgbClr val="83BE41"/>
              </a:buClr>
              <a:buFont typeface=".AppleSystemUIFont" charset="-120"/>
              <a:buChar char="–"/>
              <a:defRPr sz="2400" i="1" spc="-80" baseline="0">
                <a:solidFill>
                  <a:srgbClr val="5E5E5E"/>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ialtas na hÉireann | Government of Ireland"/>
          <p:cNvSpPr txBox="1"/>
          <p:nvPr userDrawn="1"/>
        </p:nvSpPr>
        <p:spPr>
          <a:xfrm>
            <a:off x="720725" y="6305902"/>
            <a:ext cx="5294719" cy="189796"/>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lvl1pPr algn="l">
              <a:defRPr sz="1800">
                <a:solidFill>
                  <a:srgbClr val="929292"/>
                </a:solidFill>
              </a:defRPr>
            </a:lvl1pPr>
          </a:lstStyle>
          <a:p>
            <a:fld id="{93D0CC9E-ED4E-524D-8BB9-8829151DFDE7}" type="slidenum">
              <a:rPr lang="uk-UA" sz="900" b="1" smtClean="0">
                <a:latin typeface="+mn-lt"/>
              </a:rPr>
              <a:t>‹#›</a:t>
            </a:fld>
            <a:r>
              <a:rPr lang="en-GB" sz="900" b="1" dirty="0">
                <a:latin typeface="+mn-lt"/>
              </a:rPr>
              <a:t>  An </a:t>
            </a:r>
            <a:r>
              <a:rPr lang="en-GB" sz="900" b="1" dirty="0" err="1">
                <a:latin typeface="+mn-lt"/>
              </a:rPr>
              <a:t>Roinn</a:t>
            </a:r>
            <a:r>
              <a:rPr lang="en-GB" sz="900" b="1" dirty="0">
                <a:latin typeface="+mn-lt"/>
              </a:rPr>
              <a:t> </a:t>
            </a:r>
            <a:r>
              <a:rPr lang="en-GB" sz="900" b="1" dirty="0" err="1">
                <a:latin typeface="+mn-lt"/>
              </a:rPr>
              <a:t>Fiontar</a:t>
            </a:r>
            <a:r>
              <a:rPr lang="en-GB" sz="900" b="1" dirty="0">
                <a:latin typeface="+mn-lt"/>
              </a:rPr>
              <a:t>, </a:t>
            </a:r>
            <a:r>
              <a:rPr lang="en-GB" sz="900" b="1" dirty="0" err="1">
                <a:latin typeface="+mn-lt"/>
              </a:rPr>
              <a:t>Trádála</a:t>
            </a:r>
            <a:r>
              <a:rPr lang="en-GB" sz="900" b="1" dirty="0">
                <a:latin typeface="+mn-lt"/>
              </a:rPr>
              <a:t> </a:t>
            </a:r>
            <a:r>
              <a:rPr lang="en-GB" sz="900" b="1" dirty="0" err="1">
                <a:latin typeface="+mn-lt"/>
              </a:rPr>
              <a:t>agus</a:t>
            </a:r>
            <a:r>
              <a:rPr lang="en-GB" sz="900" b="1" dirty="0">
                <a:latin typeface="+mn-lt"/>
              </a:rPr>
              <a:t> </a:t>
            </a:r>
            <a:r>
              <a:rPr lang="en-GB" sz="900" b="1" dirty="0" err="1">
                <a:latin typeface="+mn-lt"/>
              </a:rPr>
              <a:t>Fostaíochta</a:t>
            </a:r>
            <a:r>
              <a:rPr lang="en-GB" sz="900" b="1" dirty="0">
                <a:latin typeface="+mn-lt"/>
              </a:rPr>
              <a:t> </a:t>
            </a:r>
            <a:r>
              <a:rPr sz="900" dirty="0">
                <a:latin typeface="+mn-lt"/>
              </a:rPr>
              <a:t>| </a:t>
            </a:r>
            <a:r>
              <a:rPr lang="en-US" sz="900" dirty="0">
                <a:latin typeface="+mn-lt"/>
              </a:rPr>
              <a:t>Department of Enterprise,</a:t>
            </a:r>
            <a:r>
              <a:rPr lang="en-US" sz="900" baseline="0" dirty="0">
                <a:latin typeface="+mn-lt"/>
              </a:rPr>
              <a:t> Trade and Employment</a:t>
            </a:r>
            <a:endParaRPr sz="900" dirty="0">
              <a:latin typeface="+mn-lt"/>
            </a:endParaRPr>
          </a:p>
        </p:txBody>
      </p:sp>
    </p:spTree>
    <p:extLst>
      <p:ext uri="{BB962C8B-B14F-4D97-AF65-F5344CB8AC3E}">
        <p14:creationId xmlns:p14="http://schemas.microsoft.com/office/powerpoint/2010/main" val="1288938811"/>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ext &amp; Multiple Images">
    <p:bg>
      <p:bgPr>
        <a:solidFill>
          <a:srgbClr val="FFFFFF"/>
        </a:solidFill>
        <a:effectLst/>
      </p:bgPr>
    </p:bg>
    <p:spTree>
      <p:nvGrpSpPr>
        <p:cNvPr id="1" name=""/>
        <p:cNvGrpSpPr/>
        <p:nvPr/>
      </p:nvGrpSpPr>
      <p:grpSpPr>
        <a:xfrm>
          <a:off x="0" y="0"/>
          <a:ext cx="0" cy="0"/>
          <a:chOff x="0" y="0"/>
          <a:chExt cx="0" cy="0"/>
        </a:xfrm>
      </p:grpSpPr>
      <p:sp>
        <p:nvSpPr>
          <p:cNvPr id="42" name="Title Text"/>
          <p:cNvSpPr txBox="1">
            <a:spLocks noGrp="1"/>
          </p:cNvSpPr>
          <p:nvPr>
            <p:ph type="title" hasCustomPrompt="1"/>
          </p:nvPr>
        </p:nvSpPr>
        <p:spPr>
          <a:xfrm>
            <a:off x="720725" y="473075"/>
            <a:ext cx="9662528" cy="1143000"/>
          </a:xfrm>
          <a:prstGeom prst="rect">
            <a:avLst/>
          </a:prstGeom>
        </p:spPr>
        <p:txBody>
          <a:bodyPr anchor="t">
            <a:normAutofit/>
          </a:bodyPr>
          <a:lstStyle>
            <a:lvl1pPr algn="l">
              <a:lnSpc>
                <a:spcPct val="80000"/>
              </a:lnSpc>
              <a:defRPr sz="4800" b="1" cap="none" spc="-90" baseline="0">
                <a:solidFill>
                  <a:srgbClr val="004E46"/>
                </a:solidFill>
                <a:latin typeface="+mn-lt"/>
                <a:ea typeface="Calibri" charset="0"/>
                <a:cs typeface="Calibri" charset="0"/>
              </a:defRPr>
            </a:lvl1pPr>
          </a:lstStyle>
          <a:p>
            <a:r>
              <a:rPr lang="en-US" dirty="0"/>
              <a:t>Title Text</a:t>
            </a:r>
            <a:endParaRPr dirty="0"/>
          </a:p>
        </p:txBody>
      </p:sp>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852484" y="475249"/>
            <a:ext cx="737274" cy="1004637"/>
          </a:xfrm>
          <a:prstGeom prst="rect">
            <a:avLst/>
          </a:prstGeom>
        </p:spPr>
      </p:pic>
      <p:sp>
        <p:nvSpPr>
          <p:cNvPr id="6" name="Picture Placeholder 5"/>
          <p:cNvSpPr>
            <a:spLocks noGrp="1"/>
          </p:cNvSpPr>
          <p:nvPr>
            <p:ph type="pic" sz="quarter" idx="10"/>
          </p:nvPr>
        </p:nvSpPr>
        <p:spPr>
          <a:xfrm>
            <a:off x="6003925" y="1777999"/>
            <a:ext cx="5616575" cy="2115822"/>
          </a:xfrm>
          <a:prstGeom prst="rect">
            <a:avLst/>
          </a:prstGeom>
        </p:spPr>
        <p:txBody>
          <a:bodyPr/>
          <a:lstStyle>
            <a:lvl1pPr>
              <a:defRPr sz="3000">
                <a:latin typeface="+mn-lt"/>
              </a:defRPr>
            </a:lvl1pPr>
          </a:lstStyle>
          <a:p>
            <a:r>
              <a:rPr lang="en-US"/>
              <a:t>Click icon to add picture</a:t>
            </a:r>
            <a:endParaRPr lang="en-US" dirty="0"/>
          </a:p>
        </p:txBody>
      </p:sp>
      <p:sp>
        <p:nvSpPr>
          <p:cNvPr id="8" name="Picture Placeholder 5"/>
          <p:cNvSpPr>
            <a:spLocks noGrp="1"/>
          </p:cNvSpPr>
          <p:nvPr>
            <p:ph type="pic" sz="quarter" idx="11"/>
          </p:nvPr>
        </p:nvSpPr>
        <p:spPr>
          <a:xfrm>
            <a:off x="6003925" y="4030011"/>
            <a:ext cx="2736000" cy="2070000"/>
          </a:xfrm>
          <a:prstGeom prst="rect">
            <a:avLst/>
          </a:prstGeom>
        </p:spPr>
        <p:txBody>
          <a:bodyPr/>
          <a:lstStyle>
            <a:lvl1pPr>
              <a:defRPr sz="3000">
                <a:latin typeface="+mn-lt"/>
              </a:defRPr>
            </a:lvl1pPr>
          </a:lstStyle>
          <a:p>
            <a:r>
              <a:rPr lang="en-US"/>
              <a:t>Click icon to add picture</a:t>
            </a:r>
            <a:endParaRPr lang="en-US" dirty="0"/>
          </a:p>
        </p:txBody>
      </p:sp>
      <p:sp>
        <p:nvSpPr>
          <p:cNvPr id="9" name="Picture Placeholder 5"/>
          <p:cNvSpPr>
            <a:spLocks noGrp="1"/>
          </p:cNvSpPr>
          <p:nvPr>
            <p:ph type="pic" sz="quarter" idx="12"/>
          </p:nvPr>
        </p:nvSpPr>
        <p:spPr>
          <a:xfrm>
            <a:off x="8884500" y="4030011"/>
            <a:ext cx="2736000" cy="2070000"/>
          </a:xfrm>
          <a:prstGeom prst="rect">
            <a:avLst/>
          </a:prstGeom>
        </p:spPr>
        <p:txBody>
          <a:bodyPr/>
          <a:lstStyle>
            <a:lvl1pPr>
              <a:defRPr sz="3000">
                <a:latin typeface="+mn-lt"/>
              </a:defRPr>
            </a:lvl1pPr>
          </a:lstStyle>
          <a:p>
            <a:r>
              <a:rPr lang="en-US"/>
              <a:t>Click icon to add picture</a:t>
            </a:r>
            <a:endParaRPr lang="en-US" dirty="0"/>
          </a:p>
        </p:txBody>
      </p:sp>
      <p:sp>
        <p:nvSpPr>
          <p:cNvPr id="10" name="Text Placeholder 4"/>
          <p:cNvSpPr>
            <a:spLocks noGrp="1"/>
          </p:cNvSpPr>
          <p:nvPr>
            <p:ph type="body" sz="quarter" idx="13"/>
          </p:nvPr>
        </p:nvSpPr>
        <p:spPr>
          <a:xfrm>
            <a:off x="720725" y="1777999"/>
            <a:ext cx="4928394" cy="4322012"/>
          </a:xfrm>
          <a:prstGeom prst="rect">
            <a:avLst/>
          </a:prstGeom>
        </p:spPr>
        <p:txBody>
          <a:bodyPr/>
          <a:lstStyle>
            <a:lvl1pPr algn="l">
              <a:defRPr sz="3000" spc="-80" baseline="0">
                <a:solidFill>
                  <a:srgbClr val="5E5E5E"/>
                </a:solidFill>
                <a:latin typeface="+mn-lt"/>
              </a:defRPr>
            </a:lvl1pPr>
            <a:lvl2pPr marL="0" indent="-428625" algn="l">
              <a:buClr>
                <a:srgbClr val="83BE41"/>
              </a:buClr>
              <a:buFont typeface=".AppleSystemUIFont" charset="-120"/>
              <a:buChar char="—"/>
              <a:defRPr sz="3000" spc="-80" baseline="0">
                <a:solidFill>
                  <a:srgbClr val="5E5E5E"/>
                </a:solidFill>
                <a:latin typeface="+mn-lt"/>
              </a:defRPr>
            </a:lvl2pPr>
            <a:lvl3pPr marL="720000" indent="-428625" algn="l">
              <a:buClr>
                <a:srgbClr val="83BE41"/>
              </a:buClr>
              <a:buFont typeface=".AppleSystemUIFont" charset="-120"/>
              <a:buChar char="—"/>
              <a:defRPr sz="3000" i="1" spc="-80" baseline="0">
                <a:solidFill>
                  <a:srgbClr val="5E5E5E"/>
                </a:solidFill>
                <a:latin typeface="+mn-lt"/>
              </a:defRPr>
            </a:lvl3pPr>
            <a:lvl4pPr marL="1080000" indent="-342900" algn="l">
              <a:buClr>
                <a:srgbClr val="83BE41"/>
              </a:buClr>
              <a:buFont typeface=".AppleSystemUIFont" charset="-120"/>
              <a:buChar char="—"/>
              <a:defRPr sz="2400" spc="-80" baseline="0">
                <a:solidFill>
                  <a:srgbClr val="5E5E5E"/>
                </a:solidFill>
                <a:latin typeface="+mn-lt"/>
              </a:defRPr>
            </a:lvl4pPr>
            <a:lvl5pPr marL="1530000" indent="-342900" algn="l">
              <a:buClr>
                <a:srgbClr val="83BE41"/>
              </a:buClr>
              <a:buFont typeface=".AppleSystemUIFont" charset="-120"/>
              <a:buChar char="–"/>
              <a:defRPr sz="2400" i="1" spc="-80" baseline="0">
                <a:solidFill>
                  <a:srgbClr val="5E5E5E"/>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ialtas na hÉireann | Government of Ireland"/>
          <p:cNvSpPr txBox="1"/>
          <p:nvPr userDrawn="1"/>
        </p:nvSpPr>
        <p:spPr>
          <a:xfrm>
            <a:off x="720725" y="6305902"/>
            <a:ext cx="5294719" cy="189796"/>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lvl1pPr algn="l">
              <a:defRPr sz="1800">
                <a:solidFill>
                  <a:srgbClr val="929292"/>
                </a:solidFill>
              </a:defRPr>
            </a:lvl1pPr>
          </a:lstStyle>
          <a:p>
            <a:fld id="{93D0CC9E-ED4E-524D-8BB9-8829151DFDE7}" type="slidenum">
              <a:rPr lang="uk-UA" sz="900" b="1" smtClean="0">
                <a:latin typeface="+mn-lt"/>
              </a:rPr>
              <a:t>‹#›</a:t>
            </a:fld>
            <a:r>
              <a:rPr lang="en-GB" sz="900" b="1" dirty="0">
                <a:latin typeface="+mn-lt"/>
              </a:rPr>
              <a:t>  An </a:t>
            </a:r>
            <a:r>
              <a:rPr lang="en-GB" sz="900" b="1" dirty="0" err="1">
                <a:latin typeface="+mn-lt"/>
              </a:rPr>
              <a:t>Roinn</a:t>
            </a:r>
            <a:r>
              <a:rPr lang="en-GB" sz="900" b="1" dirty="0">
                <a:latin typeface="+mn-lt"/>
              </a:rPr>
              <a:t> </a:t>
            </a:r>
            <a:r>
              <a:rPr lang="en-GB" sz="900" b="1" dirty="0" err="1">
                <a:latin typeface="+mn-lt"/>
              </a:rPr>
              <a:t>Fiontar</a:t>
            </a:r>
            <a:r>
              <a:rPr lang="en-GB" sz="900" b="1" dirty="0">
                <a:latin typeface="+mn-lt"/>
              </a:rPr>
              <a:t>, </a:t>
            </a:r>
            <a:r>
              <a:rPr lang="en-GB" sz="900" b="1" dirty="0" err="1">
                <a:latin typeface="+mn-lt"/>
              </a:rPr>
              <a:t>Trádála</a:t>
            </a:r>
            <a:r>
              <a:rPr lang="en-GB" sz="900" b="1" dirty="0">
                <a:latin typeface="+mn-lt"/>
              </a:rPr>
              <a:t> </a:t>
            </a:r>
            <a:r>
              <a:rPr lang="en-GB" sz="900" b="1" dirty="0" err="1">
                <a:latin typeface="+mn-lt"/>
              </a:rPr>
              <a:t>agus</a:t>
            </a:r>
            <a:r>
              <a:rPr lang="en-GB" sz="900" b="1" dirty="0">
                <a:latin typeface="+mn-lt"/>
              </a:rPr>
              <a:t> </a:t>
            </a:r>
            <a:r>
              <a:rPr lang="en-GB" sz="900" b="1" dirty="0" err="1">
                <a:latin typeface="+mn-lt"/>
              </a:rPr>
              <a:t>Fostaíochta</a:t>
            </a:r>
            <a:r>
              <a:rPr lang="en-GB" sz="900" b="1" dirty="0">
                <a:latin typeface="+mn-lt"/>
              </a:rPr>
              <a:t> </a:t>
            </a:r>
            <a:r>
              <a:rPr sz="900" dirty="0">
                <a:latin typeface="+mn-lt"/>
              </a:rPr>
              <a:t>| </a:t>
            </a:r>
            <a:r>
              <a:rPr lang="en-US" sz="900" dirty="0">
                <a:latin typeface="+mn-lt"/>
              </a:rPr>
              <a:t>Department of Enterprise, Trade and Employment</a:t>
            </a:r>
            <a:endParaRPr sz="900" dirty="0">
              <a:latin typeface="+mn-lt"/>
            </a:endParaRPr>
          </a:p>
        </p:txBody>
      </p:sp>
    </p:spTree>
    <p:extLst>
      <p:ext uri="{BB962C8B-B14F-4D97-AF65-F5344CB8AC3E}">
        <p14:creationId xmlns:p14="http://schemas.microsoft.com/office/powerpoint/2010/main" val="1500863112"/>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reserve="1">
  <p:cSld name="Blank – Green">
    <p:bg>
      <p:bgPr>
        <a:gradFill>
          <a:gsLst>
            <a:gs pos="0">
              <a:srgbClr val="004039"/>
            </a:gs>
            <a:gs pos="100000">
              <a:srgbClr val="005A52"/>
            </a:gs>
          </a:gsLst>
          <a:lin ang="17054404"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2963051"/>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Blank - White">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7149484"/>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picture containing text, person, display&#10;&#10;Description automatically generated">
            <a:extLst>
              <a:ext uri="{FF2B5EF4-FFF2-40B4-BE49-F238E27FC236}">
                <a16:creationId xmlns:a16="http://schemas.microsoft.com/office/drawing/2014/main" id="{511FE7D3-9465-B379-38BF-A8A5F0DE62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684028" y="5656520"/>
            <a:ext cx="9144000" cy="988829"/>
          </a:xfrm>
        </p:spPr>
        <p:txBody>
          <a:bodyPr anchor="ctr">
            <a:normAutofit/>
          </a:bodyPr>
          <a:lstStyle>
            <a:lvl1pPr algn="l">
              <a:defRPr sz="2800" b="1">
                <a:solidFill>
                  <a:schemeClr val="bg1"/>
                </a:solidFill>
              </a:defRPr>
            </a:lvl1pPr>
          </a:lstStyle>
          <a:p>
            <a:r>
              <a:rPr lang="en-US"/>
              <a:t>Click to edit Master title style</a:t>
            </a:r>
            <a:endParaRPr lang="en-US" dirty="0"/>
          </a:p>
        </p:txBody>
      </p:sp>
      <p:pic>
        <p:nvPicPr>
          <p:cNvPr id="12" name="Picture 11" descr="Text&#10;&#10;Description automatically generated with medium confidence">
            <a:extLst>
              <a:ext uri="{FF2B5EF4-FFF2-40B4-BE49-F238E27FC236}">
                <a16:creationId xmlns:a16="http://schemas.microsoft.com/office/drawing/2014/main" id="{61AF7205-7CC1-F733-B783-CA4B216201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50151" y="809459"/>
            <a:ext cx="2420901" cy="774459"/>
          </a:xfrm>
          <a:prstGeom prst="rect">
            <a:avLst/>
          </a:prstGeom>
        </p:spPr>
      </p:pic>
    </p:spTree>
    <p:extLst>
      <p:ext uri="{BB962C8B-B14F-4D97-AF65-F5344CB8AC3E}">
        <p14:creationId xmlns:p14="http://schemas.microsoft.com/office/powerpoint/2010/main" val="18638157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7FFE730-8317-4939-A0CA-F52675C34BB3}" type="datetimeFigureOut">
              <a:rPr lang="en-GB" smtClean="0"/>
              <a:t>21/03/2023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32CF8C1-5E41-45CB-ABB5-C71A2978FD6C}" type="slidenum">
              <a:rPr lang="en-GB" smtClean="0"/>
              <a:t>‹#›</a:t>
            </a:fld>
            <a:endParaRPr lang="en-GB"/>
          </a:p>
        </p:txBody>
      </p:sp>
    </p:spTree>
    <p:extLst>
      <p:ext uri="{BB962C8B-B14F-4D97-AF65-F5344CB8AC3E}">
        <p14:creationId xmlns:p14="http://schemas.microsoft.com/office/powerpoint/2010/main" val="8487922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7FFE730-8317-4939-A0CA-F52675C34BB3}" type="datetimeFigureOut">
              <a:rPr lang="en-GB" smtClean="0"/>
              <a:t>21/03/2023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32CF8C1-5E41-45CB-ABB5-C71A2978FD6C}" type="slidenum">
              <a:rPr lang="en-GB" smtClean="0"/>
              <a:t>‹#›</a:t>
            </a:fld>
            <a:endParaRPr lang="en-GB"/>
          </a:p>
        </p:txBody>
      </p:sp>
    </p:spTree>
    <p:extLst>
      <p:ext uri="{BB962C8B-B14F-4D97-AF65-F5344CB8AC3E}">
        <p14:creationId xmlns:p14="http://schemas.microsoft.com/office/powerpoint/2010/main" val="13469862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7FFE730-8317-4939-A0CA-F52675C34BB3}" type="datetimeFigureOut">
              <a:rPr lang="en-GB" smtClean="0"/>
              <a:t>21/03/2023</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32CF8C1-5E41-45CB-ABB5-C71A2978FD6C}" type="slidenum">
              <a:rPr lang="en-GB" smtClean="0"/>
              <a:t>‹#›</a:t>
            </a:fld>
            <a:endParaRPr lang="en-GB"/>
          </a:p>
        </p:txBody>
      </p:sp>
    </p:spTree>
    <p:extLst>
      <p:ext uri="{BB962C8B-B14F-4D97-AF65-F5344CB8AC3E}">
        <p14:creationId xmlns:p14="http://schemas.microsoft.com/office/powerpoint/2010/main" val="2063040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B7FFE730-8317-4939-A0CA-F52675C34BB3}" type="datetimeFigureOut">
              <a:rPr lang="en-GB" smtClean="0"/>
              <a:t>21/03/2023</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D32CF8C1-5E41-45CB-ABB5-C71A2978FD6C}" type="slidenum">
              <a:rPr lang="en-GB" smtClean="0"/>
              <a:t>‹#›</a:t>
            </a:fld>
            <a:endParaRPr lang="en-GB"/>
          </a:p>
        </p:txBody>
      </p:sp>
    </p:spTree>
    <p:extLst>
      <p:ext uri="{BB962C8B-B14F-4D97-AF65-F5344CB8AC3E}">
        <p14:creationId xmlns:p14="http://schemas.microsoft.com/office/powerpoint/2010/main" val="34792497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84465-2BB7-79A6-27D6-8BE9906A050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86B02BA-4CA7-F395-0682-E921501DD8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A80D4D-F64C-2456-DEEB-0E906DE0432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D76ACE5-BC0C-DF1A-4542-87BEBBBCDB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C5C718-6CFC-395C-D4BF-5B23074F5E2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A689BAA-8DD9-0E5E-ADF1-CB3E3DD5650B}"/>
              </a:ext>
            </a:extLst>
          </p:cNvPr>
          <p:cNvSpPr>
            <a:spLocks noGrp="1"/>
          </p:cNvSpPr>
          <p:nvPr>
            <p:ph type="dt" sz="half" idx="10"/>
          </p:nvPr>
        </p:nvSpPr>
        <p:spPr/>
        <p:txBody>
          <a:bodyPr/>
          <a:lstStyle/>
          <a:p>
            <a:fld id="{DFF5AA1F-E9E2-4E3C-94D0-B382479B1C70}" type="datetimeFigureOut">
              <a:rPr lang="en-GB" smtClean="0"/>
              <a:t>21/03/2023</a:t>
            </a:fld>
            <a:endParaRPr lang="en-GB"/>
          </a:p>
        </p:txBody>
      </p:sp>
      <p:sp>
        <p:nvSpPr>
          <p:cNvPr id="8" name="Footer Placeholder 7">
            <a:extLst>
              <a:ext uri="{FF2B5EF4-FFF2-40B4-BE49-F238E27FC236}">
                <a16:creationId xmlns:a16="http://schemas.microsoft.com/office/drawing/2014/main" id="{FBA58E73-6B21-06B1-7DAA-09E0C9395CE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31A9ACD-97D4-E3DD-8D57-5EBBD4BD5905}"/>
              </a:ext>
            </a:extLst>
          </p:cNvPr>
          <p:cNvSpPr>
            <a:spLocks noGrp="1"/>
          </p:cNvSpPr>
          <p:nvPr>
            <p:ph type="sldNum" sz="quarter" idx="12"/>
          </p:nvPr>
        </p:nvSpPr>
        <p:spPr/>
        <p:txBody>
          <a:bodyPr/>
          <a:lstStyle/>
          <a:p>
            <a:fld id="{3F8454CC-F092-4E14-83F1-4A7EA0F3EFBD}" type="slidenum">
              <a:rPr lang="en-GB" smtClean="0"/>
              <a:t>‹#›</a:t>
            </a:fld>
            <a:endParaRPr lang="en-GB"/>
          </a:p>
        </p:txBody>
      </p:sp>
    </p:spTree>
    <p:extLst>
      <p:ext uri="{BB962C8B-B14F-4D97-AF65-F5344CB8AC3E}">
        <p14:creationId xmlns:p14="http://schemas.microsoft.com/office/powerpoint/2010/main" val="16950100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7FFE730-8317-4939-A0CA-F52675C34BB3}" type="datetimeFigureOut">
              <a:rPr lang="en-GB" smtClean="0"/>
              <a:t>21/03/2023</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D32CF8C1-5E41-45CB-ABB5-C71A2978FD6C}" type="slidenum">
              <a:rPr lang="en-GB" smtClean="0"/>
              <a:t>‹#›</a:t>
            </a:fld>
            <a:endParaRPr lang="en-GB"/>
          </a:p>
        </p:txBody>
      </p:sp>
    </p:spTree>
    <p:extLst>
      <p:ext uri="{BB962C8B-B14F-4D97-AF65-F5344CB8AC3E}">
        <p14:creationId xmlns:p14="http://schemas.microsoft.com/office/powerpoint/2010/main" val="8301483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7FFE730-8317-4939-A0CA-F52675C34BB3}" type="datetimeFigureOut">
              <a:rPr lang="en-GB" smtClean="0"/>
              <a:t>21/03/2023</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D32CF8C1-5E41-45CB-ABB5-C71A2978FD6C}" type="slidenum">
              <a:rPr lang="en-GB" smtClean="0"/>
              <a:t>‹#›</a:t>
            </a:fld>
            <a:endParaRPr lang="en-GB"/>
          </a:p>
        </p:txBody>
      </p:sp>
    </p:spTree>
    <p:extLst>
      <p:ext uri="{BB962C8B-B14F-4D97-AF65-F5344CB8AC3E}">
        <p14:creationId xmlns:p14="http://schemas.microsoft.com/office/powerpoint/2010/main" val="2379729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7FFE730-8317-4939-A0CA-F52675C34BB3}" type="datetimeFigureOut">
              <a:rPr lang="en-GB" smtClean="0"/>
              <a:t>21/03/2023</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32CF8C1-5E41-45CB-ABB5-C71A2978FD6C}" type="slidenum">
              <a:rPr lang="en-GB" smtClean="0"/>
              <a:t>‹#›</a:t>
            </a:fld>
            <a:endParaRPr lang="en-GB"/>
          </a:p>
        </p:txBody>
      </p:sp>
    </p:spTree>
    <p:extLst>
      <p:ext uri="{BB962C8B-B14F-4D97-AF65-F5344CB8AC3E}">
        <p14:creationId xmlns:p14="http://schemas.microsoft.com/office/powerpoint/2010/main" val="39263332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7FFE730-8317-4939-A0CA-F52675C34BB3}" type="datetimeFigureOut">
              <a:rPr lang="en-GB" smtClean="0"/>
              <a:t>21/03/2023</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32CF8C1-5E41-45CB-ABB5-C71A2978FD6C}" type="slidenum">
              <a:rPr lang="en-GB" smtClean="0"/>
              <a:t>‹#›</a:t>
            </a:fld>
            <a:endParaRPr lang="en-GB"/>
          </a:p>
        </p:txBody>
      </p:sp>
    </p:spTree>
    <p:extLst>
      <p:ext uri="{BB962C8B-B14F-4D97-AF65-F5344CB8AC3E}">
        <p14:creationId xmlns:p14="http://schemas.microsoft.com/office/powerpoint/2010/main" val="41498136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7FFE730-8317-4939-A0CA-F52675C34BB3}" type="datetimeFigureOut">
              <a:rPr lang="en-GB" smtClean="0"/>
              <a:t>21/03/2023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32CF8C1-5E41-45CB-ABB5-C71A2978FD6C}" type="slidenum">
              <a:rPr lang="en-GB" smtClean="0"/>
              <a:t>‹#›</a:t>
            </a:fld>
            <a:endParaRPr lang="en-GB"/>
          </a:p>
        </p:txBody>
      </p:sp>
    </p:spTree>
    <p:extLst>
      <p:ext uri="{BB962C8B-B14F-4D97-AF65-F5344CB8AC3E}">
        <p14:creationId xmlns:p14="http://schemas.microsoft.com/office/powerpoint/2010/main" val="15557634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7FFE730-8317-4939-A0CA-F52675C34BB3}" type="datetimeFigureOut">
              <a:rPr lang="en-GB" smtClean="0"/>
              <a:t>21/03/2023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32CF8C1-5E41-45CB-ABB5-C71A2978FD6C}" type="slidenum">
              <a:rPr lang="en-GB" smtClean="0"/>
              <a:t>‹#›</a:t>
            </a:fld>
            <a:endParaRPr lang="en-GB"/>
          </a:p>
        </p:txBody>
      </p:sp>
    </p:spTree>
    <p:extLst>
      <p:ext uri="{BB962C8B-B14F-4D97-AF65-F5344CB8AC3E}">
        <p14:creationId xmlns:p14="http://schemas.microsoft.com/office/powerpoint/2010/main" val="41665104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25FA1DB6-5EE4-4BFF-AA9C-89683BF3C9A8}" type="datetimeFigureOut">
              <a:rPr lang="en-US"/>
              <a:pPr/>
              <a:t>3/21/2023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CF96ACBA-2475-4828-99C3-0F11632BB83C}" type="slidenum">
              <a:rPr lang="en-US"/>
              <a:pPr/>
              <a:t>‹#›</a:t>
            </a:fld>
            <a:endParaRPr lang="en-US"/>
          </a:p>
        </p:txBody>
      </p:sp>
    </p:spTree>
    <p:extLst>
      <p:ext uri="{BB962C8B-B14F-4D97-AF65-F5344CB8AC3E}">
        <p14:creationId xmlns:p14="http://schemas.microsoft.com/office/powerpoint/2010/main" val="2391518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fld id="{68710E17-D67A-4670-AAB3-B1F5E47C037E}" type="datetimeFigureOut">
              <a:rPr lang="en-US"/>
              <a:pPr/>
              <a:t>3/21/2023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7B03E07B-7ABE-4C5E-9551-41C470C54E87}" type="slidenum">
              <a:rPr lang="en-US"/>
              <a:pPr/>
              <a:t>‹#›</a:t>
            </a:fld>
            <a:endParaRPr lang="en-US"/>
          </a:p>
        </p:txBody>
      </p:sp>
    </p:spTree>
    <p:extLst>
      <p:ext uri="{BB962C8B-B14F-4D97-AF65-F5344CB8AC3E}">
        <p14:creationId xmlns:p14="http://schemas.microsoft.com/office/powerpoint/2010/main" val="10603621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a:defRPr/>
            </a:lvl1pPr>
          </a:lstStyle>
          <a:p>
            <a:fld id="{439C31EE-DB05-4180-B21B-2A246E7D5E67}" type="datetimeFigureOut">
              <a:rPr lang="en-US"/>
              <a:pPr/>
              <a:t>3/21/2023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3B3112D-A9F2-4AB3-9C10-9B0503019A6D}" type="slidenum">
              <a:rPr lang="en-US"/>
              <a:pPr/>
              <a:t>‹#›</a:t>
            </a:fld>
            <a:endParaRPr lang="en-US"/>
          </a:p>
        </p:txBody>
      </p:sp>
    </p:spTree>
    <p:extLst>
      <p:ext uri="{BB962C8B-B14F-4D97-AF65-F5344CB8AC3E}">
        <p14:creationId xmlns:p14="http://schemas.microsoft.com/office/powerpoint/2010/main" val="41055389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a:defRPr/>
            </a:lvl1pPr>
          </a:lstStyle>
          <a:p>
            <a:fld id="{10D0285F-B82F-4F19-BBCF-3CEC72A0F76B}" type="datetimeFigureOut">
              <a:rPr lang="en-US"/>
              <a:pPr/>
              <a:t>3/21/2023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4B0CAE67-4219-4C73-9F6B-08D547B9D208}" type="slidenum">
              <a:rPr lang="en-US"/>
              <a:pPr/>
              <a:t>‹#›</a:t>
            </a:fld>
            <a:endParaRPr lang="en-US"/>
          </a:p>
        </p:txBody>
      </p:sp>
    </p:spTree>
    <p:extLst>
      <p:ext uri="{BB962C8B-B14F-4D97-AF65-F5344CB8AC3E}">
        <p14:creationId xmlns:p14="http://schemas.microsoft.com/office/powerpoint/2010/main" val="1974392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AF3FE-FA5C-8E1A-BD76-0DCE8713E2A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FBA1551-F392-4AB6-E0E0-BFBA683AF1F5}"/>
              </a:ext>
            </a:extLst>
          </p:cNvPr>
          <p:cNvSpPr>
            <a:spLocks noGrp="1"/>
          </p:cNvSpPr>
          <p:nvPr>
            <p:ph type="dt" sz="half" idx="10"/>
          </p:nvPr>
        </p:nvSpPr>
        <p:spPr/>
        <p:txBody>
          <a:bodyPr/>
          <a:lstStyle/>
          <a:p>
            <a:fld id="{DFF5AA1F-E9E2-4E3C-94D0-B382479B1C70}" type="datetimeFigureOut">
              <a:rPr lang="en-GB" smtClean="0"/>
              <a:t>21/03/2023</a:t>
            </a:fld>
            <a:endParaRPr lang="en-GB"/>
          </a:p>
        </p:txBody>
      </p:sp>
      <p:sp>
        <p:nvSpPr>
          <p:cNvPr id="4" name="Footer Placeholder 3">
            <a:extLst>
              <a:ext uri="{FF2B5EF4-FFF2-40B4-BE49-F238E27FC236}">
                <a16:creationId xmlns:a16="http://schemas.microsoft.com/office/drawing/2014/main" id="{FC9E80B0-A325-69B2-9354-FCFEA101A34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8286CAE-B64B-1E78-7940-42CDEE8BF34B}"/>
              </a:ext>
            </a:extLst>
          </p:cNvPr>
          <p:cNvSpPr>
            <a:spLocks noGrp="1"/>
          </p:cNvSpPr>
          <p:nvPr>
            <p:ph type="sldNum" sz="quarter" idx="12"/>
          </p:nvPr>
        </p:nvSpPr>
        <p:spPr/>
        <p:txBody>
          <a:bodyPr/>
          <a:lstStyle/>
          <a:p>
            <a:fld id="{3F8454CC-F092-4E14-83F1-4A7EA0F3EFBD}" type="slidenum">
              <a:rPr lang="en-GB" smtClean="0"/>
              <a:t>‹#›</a:t>
            </a:fld>
            <a:endParaRPr lang="en-GB"/>
          </a:p>
        </p:txBody>
      </p:sp>
    </p:spTree>
    <p:extLst>
      <p:ext uri="{BB962C8B-B14F-4D97-AF65-F5344CB8AC3E}">
        <p14:creationId xmlns:p14="http://schemas.microsoft.com/office/powerpoint/2010/main" val="7521639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a:defRPr/>
            </a:lvl1pPr>
          </a:lstStyle>
          <a:p>
            <a:fld id="{A037BE0A-E232-4D6D-A219-602A8DB1D858}" type="datetimeFigureOut">
              <a:rPr lang="en-US"/>
              <a:pPr/>
              <a:t>3/21/2023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3AF522C1-8003-4A42-9542-D8A668AB3D98}" type="slidenum">
              <a:rPr lang="en-US"/>
              <a:pPr/>
              <a:t>‹#›</a:t>
            </a:fld>
            <a:endParaRPr lang="en-US"/>
          </a:p>
        </p:txBody>
      </p:sp>
    </p:spTree>
    <p:extLst>
      <p:ext uri="{BB962C8B-B14F-4D97-AF65-F5344CB8AC3E}">
        <p14:creationId xmlns:p14="http://schemas.microsoft.com/office/powerpoint/2010/main" val="13412290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a:defRPr/>
            </a:lvl1pPr>
          </a:lstStyle>
          <a:p>
            <a:fld id="{15EF3D81-CE90-443C-A1A7-AC77212DCC96}" type="datetimeFigureOut">
              <a:rPr lang="en-US"/>
              <a:pPr/>
              <a:t>3/21/2023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ED73C405-3F2D-4DC2-91CA-CC5102B8734F}" type="slidenum">
              <a:rPr lang="en-US"/>
              <a:pPr/>
              <a:t>‹#›</a:t>
            </a:fld>
            <a:endParaRPr lang="en-US"/>
          </a:p>
        </p:txBody>
      </p:sp>
    </p:spTree>
    <p:extLst>
      <p:ext uri="{BB962C8B-B14F-4D97-AF65-F5344CB8AC3E}">
        <p14:creationId xmlns:p14="http://schemas.microsoft.com/office/powerpoint/2010/main" val="39397624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9FA09294-A5E0-41F0-BC05-F7E37507FDFA}" type="datetimeFigureOut">
              <a:rPr lang="en-US"/>
              <a:pPr/>
              <a:t>3/21/2023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C672A632-46B8-41F7-BFF4-5A7BC67235AF}" type="slidenum">
              <a:rPr lang="en-US"/>
              <a:pPr/>
              <a:t>‹#›</a:t>
            </a:fld>
            <a:endParaRPr lang="en-US"/>
          </a:p>
        </p:txBody>
      </p:sp>
    </p:spTree>
    <p:extLst>
      <p:ext uri="{BB962C8B-B14F-4D97-AF65-F5344CB8AC3E}">
        <p14:creationId xmlns:p14="http://schemas.microsoft.com/office/powerpoint/2010/main" val="401159898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fld id="{3BC97260-9C8D-4E48-A5C4-3CA2F1056913}" type="datetimeFigureOut">
              <a:rPr lang="en-US"/>
              <a:pPr/>
              <a:t>3/21/2023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64F9D8CC-5227-48FE-B9DA-B2E24676AD51}" type="slidenum">
              <a:rPr lang="en-US"/>
              <a:pPr/>
              <a:t>‹#›</a:t>
            </a:fld>
            <a:endParaRPr lang="en-US"/>
          </a:p>
        </p:txBody>
      </p:sp>
    </p:spTree>
    <p:extLst>
      <p:ext uri="{BB962C8B-B14F-4D97-AF65-F5344CB8AC3E}">
        <p14:creationId xmlns:p14="http://schemas.microsoft.com/office/powerpoint/2010/main" val="33049987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fld id="{38EB9765-B570-4D43-9FE0-6D19F186405E}" type="datetimeFigureOut">
              <a:rPr lang="en-US"/>
              <a:pPr/>
              <a:t>3/21/2023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27FAEFB6-8DAF-4201-BFEF-D30C3F5E9D6F}" type="slidenum">
              <a:rPr lang="en-US"/>
              <a:pPr/>
              <a:t>‹#›</a:t>
            </a:fld>
            <a:endParaRPr lang="en-US"/>
          </a:p>
        </p:txBody>
      </p:sp>
    </p:spTree>
    <p:extLst>
      <p:ext uri="{BB962C8B-B14F-4D97-AF65-F5344CB8AC3E}">
        <p14:creationId xmlns:p14="http://schemas.microsoft.com/office/powerpoint/2010/main" val="217734764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fld id="{A03C5E0E-E7E4-4D39-8D4D-61A4CFA5940B}" type="datetimeFigureOut">
              <a:rPr lang="en-US"/>
              <a:pPr/>
              <a:t>3/21/2023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6D33836B-3DA2-4FAE-8B97-9944B1E4A0EE}" type="slidenum">
              <a:rPr lang="en-US"/>
              <a:pPr/>
              <a:t>‹#›</a:t>
            </a:fld>
            <a:endParaRPr lang="en-US"/>
          </a:p>
        </p:txBody>
      </p:sp>
    </p:spTree>
    <p:extLst>
      <p:ext uri="{BB962C8B-B14F-4D97-AF65-F5344CB8AC3E}">
        <p14:creationId xmlns:p14="http://schemas.microsoft.com/office/powerpoint/2010/main" val="4608276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fld id="{D0BDBEF4-75AD-4194-A051-4A2D622F9459}" type="datetimeFigureOut">
              <a:rPr lang="en-US"/>
              <a:pPr/>
              <a:t>3/21/2023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6A1AAF47-CE58-4590-96C0-4F8A31C64F4D}" type="slidenum">
              <a:rPr lang="en-US"/>
              <a:pPr/>
              <a:t>‹#›</a:t>
            </a:fld>
            <a:endParaRPr lang="en-US"/>
          </a:p>
        </p:txBody>
      </p:sp>
    </p:spTree>
    <p:extLst>
      <p:ext uri="{BB962C8B-B14F-4D97-AF65-F5344CB8AC3E}">
        <p14:creationId xmlns:p14="http://schemas.microsoft.com/office/powerpoint/2010/main" val="8949025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6EE712-CDB3-6CE0-35D9-CD1736FBD81B}"/>
              </a:ext>
            </a:extLst>
          </p:cNvPr>
          <p:cNvSpPr>
            <a:spLocks noGrp="1"/>
          </p:cNvSpPr>
          <p:nvPr>
            <p:ph type="dt" sz="half" idx="10"/>
          </p:nvPr>
        </p:nvSpPr>
        <p:spPr/>
        <p:txBody>
          <a:bodyPr/>
          <a:lstStyle/>
          <a:p>
            <a:fld id="{DFF5AA1F-E9E2-4E3C-94D0-B382479B1C70}" type="datetimeFigureOut">
              <a:rPr lang="en-GB" smtClean="0"/>
              <a:t>21/03/2023</a:t>
            </a:fld>
            <a:endParaRPr lang="en-GB"/>
          </a:p>
        </p:txBody>
      </p:sp>
      <p:sp>
        <p:nvSpPr>
          <p:cNvPr id="3" name="Footer Placeholder 2">
            <a:extLst>
              <a:ext uri="{FF2B5EF4-FFF2-40B4-BE49-F238E27FC236}">
                <a16:creationId xmlns:a16="http://schemas.microsoft.com/office/drawing/2014/main" id="{D4FBCF1E-34AF-0485-57C0-69526219C77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7ABEF7C-95FE-2A26-041E-31E25208BDC4}"/>
              </a:ext>
            </a:extLst>
          </p:cNvPr>
          <p:cNvSpPr>
            <a:spLocks noGrp="1"/>
          </p:cNvSpPr>
          <p:nvPr>
            <p:ph type="sldNum" sz="quarter" idx="12"/>
          </p:nvPr>
        </p:nvSpPr>
        <p:spPr/>
        <p:txBody>
          <a:bodyPr/>
          <a:lstStyle/>
          <a:p>
            <a:fld id="{3F8454CC-F092-4E14-83F1-4A7EA0F3EFBD}" type="slidenum">
              <a:rPr lang="en-GB" smtClean="0"/>
              <a:t>‹#›</a:t>
            </a:fld>
            <a:endParaRPr lang="en-GB"/>
          </a:p>
        </p:txBody>
      </p:sp>
    </p:spTree>
    <p:extLst>
      <p:ext uri="{BB962C8B-B14F-4D97-AF65-F5344CB8AC3E}">
        <p14:creationId xmlns:p14="http://schemas.microsoft.com/office/powerpoint/2010/main" val="525183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69515-FC72-4DFE-7487-93E359AA29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CF2B1DA-C66F-34D6-DF2D-EA2BD9896D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145763A-2006-D464-40FE-59C35499D8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7BE6E2-AF0A-F5EA-20AC-F24E6B51F4E4}"/>
              </a:ext>
            </a:extLst>
          </p:cNvPr>
          <p:cNvSpPr>
            <a:spLocks noGrp="1"/>
          </p:cNvSpPr>
          <p:nvPr>
            <p:ph type="dt" sz="half" idx="10"/>
          </p:nvPr>
        </p:nvSpPr>
        <p:spPr/>
        <p:txBody>
          <a:bodyPr/>
          <a:lstStyle/>
          <a:p>
            <a:fld id="{DFF5AA1F-E9E2-4E3C-94D0-B382479B1C70}" type="datetimeFigureOut">
              <a:rPr lang="en-GB" smtClean="0"/>
              <a:t>21/03/2023</a:t>
            </a:fld>
            <a:endParaRPr lang="en-GB"/>
          </a:p>
        </p:txBody>
      </p:sp>
      <p:sp>
        <p:nvSpPr>
          <p:cNvPr id="6" name="Footer Placeholder 5">
            <a:extLst>
              <a:ext uri="{FF2B5EF4-FFF2-40B4-BE49-F238E27FC236}">
                <a16:creationId xmlns:a16="http://schemas.microsoft.com/office/drawing/2014/main" id="{87BC2F42-09C3-BC68-AC23-E43145DBC93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1493260-6EE8-F070-F984-9FCF16547743}"/>
              </a:ext>
            </a:extLst>
          </p:cNvPr>
          <p:cNvSpPr>
            <a:spLocks noGrp="1"/>
          </p:cNvSpPr>
          <p:nvPr>
            <p:ph type="sldNum" sz="quarter" idx="12"/>
          </p:nvPr>
        </p:nvSpPr>
        <p:spPr/>
        <p:txBody>
          <a:bodyPr/>
          <a:lstStyle/>
          <a:p>
            <a:fld id="{3F8454CC-F092-4E14-83F1-4A7EA0F3EFBD}" type="slidenum">
              <a:rPr lang="en-GB" smtClean="0"/>
              <a:t>‹#›</a:t>
            </a:fld>
            <a:endParaRPr lang="en-GB"/>
          </a:p>
        </p:txBody>
      </p:sp>
    </p:spTree>
    <p:extLst>
      <p:ext uri="{BB962C8B-B14F-4D97-AF65-F5344CB8AC3E}">
        <p14:creationId xmlns:p14="http://schemas.microsoft.com/office/powerpoint/2010/main" val="3604785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4106A-54AF-C8E6-8EBD-A627774441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B8EF2F8-E64A-9569-3BEE-23B8F43F59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BC19F80-DAE4-D505-1F4C-0849C6625A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52D011-2783-E563-4CFC-7750ED092416}"/>
              </a:ext>
            </a:extLst>
          </p:cNvPr>
          <p:cNvSpPr>
            <a:spLocks noGrp="1"/>
          </p:cNvSpPr>
          <p:nvPr>
            <p:ph type="dt" sz="half" idx="10"/>
          </p:nvPr>
        </p:nvSpPr>
        <p:spPr/>
        <p:txBody>
          <a:bodyPr/>
          <a:lstStyle/>
          <a:p>
            <a:fld id="{DFF5AA1F-E9E2-4E3C-94D0-B382479B1C70}" type="datetimeFigureOut">
              <a:rPr lang="en-GB" smtClean="0"/>
              <a:t>21/03/2023</a:t>
            </a:fld>
            <a:endParaRPr lang="en-GB"/>
          </a:p>
        </p:txBody>
      </p:sp>
      <p:sp>
        <p:nvSpPr>
          <p:cNvPr id="6" name="Footer Placeholder 5">
            <a:extLst>
              <a:ext uri="{FF2B5EF4-FFF2-40B4-BE49-F238E27FC236}">
                <a16:creationId xmlns:a16="http://schemas.microsoft.com/office/drawing/2014/main" id="{34370257-1BA2-6AAA-DE87-4FFD60EE919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784E538-C18D-0BBE-64FD-54EF9CEFE07B}"/>
              </a:ext>
            </a:extLst>
          </p:cNvPr>
          <p:cNvSpPr>
            <a:spLocks noGrp="1"/>
          </p:cNvSpPr>
          <p:nvPr>
            <p:ph type="sldNum" sz="quarter" idx="12"/>
          </p:nvPr>
        </p:nvSpPr>
        <p:spPr/>
        <p:txBody>
          <a:bodyPr/>
          <a:lstStyle/>
          <a:p>
            <a:fld id="{3F8454CC-F092-4E14-83F1-4A7EA0F3EFBD}" type="slidenum">
              <a:rPr lang="en-GB" smtClean="0"/>
              <a:t>‹#›</a:t>
            </a:fld>
            <a:endParaRPr lang="en-GB"/>
          </a:p>
        </p:txBody>
      </p:sp>
    </p:spTree>
    <p:extLst>
      <p:ext uri="{BB962C8B-B14F-4D97-AF65-F5344CB8AC3E}">
        <p14:creationId xmlns:p14="http://schemas.microsoft.com/office/powerpoint/2010/main" val="33194605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4.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image" Target="../media/image7.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5.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1C299C-809E-36F0-ADAE-D5C880D662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87439B4-D1CB-7DC3-6F26-9B249D2D2D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87BDEAD-6216-3EA1-AFFC-20295C1777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F5AA1F-E9E2-4E3C-94D0-B382479B1C70}" type="datetimeFigureOut">
              <a:rPr lang="en-GB" smtClean="0"/>
              <a:t>21/03/2023</a:t>
            </a:fld>
            <a:endParaRPr lang="en-GB"/>
          </a:p>
        </p:txBody>
      </p:sp>
      <p:sp>
        <p:nvSpPr>
          <p:cNvPr id="5" name="Footer Placeholder 4">
            <a:extLst>
              <a:ext uri="{FF2B5EF4-FFF2-40B4-BE49-F238E27FC236}">
                <a16:creationId xmlns:a16="http://schemas.microsoft.com/office/drawing/2014/main" id="{B01B3182-E707-9E7C-8EAC-CEF9AD76FA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D4CF901-A2A2-D013-A9C0-8C1F49C7DF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8454CC-F092-4E14-83F1-4A7EA0F3EFBD}" type="slidenum">
              <a:rPr lang="en-GB" smtClean="0"/>
              <a:t>‹#›</a:t>
            </a:fld>
            <a:endParaRPr lang="en-GB"/>
          </a:p>
        </p:txBody>
      </p:sp>
    </p:spTree>
    <p:extLst>
      <p:ext uri="{BB962C8B-B14F-4D97-AF65-F5344CB8AC3E}">
        <p14:creationId xmlns:p14="http://schemas.microsoft.com/office/powerpoint/2010/main" val="42136710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9"/>
            <a:ext cx="8607648" cy="103283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dirty="0"/>
              <a:t>Click to edit Master title style</a:t>
            </a:r>
            <a:endParaRPr lang="en-US" dirty="0"/>
          </a:p>
        </p:txBody>
      </p:sp>
      <p:sp>
        <p:nvSpPr>
          <p:cNvPr id="1027" name="Text Placeholder 2"/>
          <p:cNvSpPr>
            <a:spLocks noGrp="1"/>
          </p:cNvSpPr>
          <p:nvPr>
            <p:ph type="body" idx="1"/>
          </p:nvPr>
        </p:nvSpPr>
        <p:spPr bwMode="auto">
          <a:xfrm>
            <a:off x="609600" y="1908041"/>
            <a:ext cx="10972800" cy="421812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7DC2F79B-6CD3-4497-B436-87B3E9A0290C}" type="datetimeFigureOut">
              <a:rPr lang="en-US"/>
              <a:pPr/>
              <a:t>3/21/2023</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ea typeface="+mn-ea"/>
              </a:defRPr>
            </a:lvl1pPr>
          </a:lstStyle>
          <a:p>
            <a:pPr>
              <a:defRPr/>
            </a:pPr>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FA7EEC23-5D92-4652-87D9-D5EB8BFC54C8}" type="slidenum">
              <a:rPr lang="en-US"/>
              <a:pPr/>
              <a:t>‹#›</a:t>
            </a:fld>
            <a:endParaRPr lang="en-US" dirty="0"/>
          </a:p>
        </p:txBody>
      </p:sp>
    </p:spTree>
    <p:extLst>
      <p:ext uri="{BB962C8B-B14F-4D97-AF65-F5344CB8AC3E}">
        <p14:creationId xmlns:p14="http://schemas.microsoft.com/office/powerpoint/2010/main" val="28479050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57200" rtl="0" fontAlgn="base">
        <a:spcBef>
          <a:spcPct val="0"/>
        </a:spcBef>
        <a:spcAft>
          <a:spcPct val="0"/>
        </a:spcAft>
        <a:defRPr sz="2600" kern="1200">
          <a:solidFill>
            <a:schemeClr val="tx1"/>
          </a:solidFill>
          <a:latin typeface="Arial"/>
          <a:ea typeface="MS PGothic" pitchFamily="34" charset="-128"/>
          <a:cs typeface="Arial"/>
        </a:defRPr>
      </a:lvl1pPr>
      <a:lvl2pPr algn="ctr" defTabSz="457200" rtl="0" fontAlgn="base">
        <a:spcBef>
          <a:spcPct val="0"/>
        </a:spcBef>
        <a:spcAft>
          <a:spcPct val="0"/>
        </a:spcAft>
        <a:defRPr sz="4400">
          <a:solidFill>
            <a:schemeClr val="tx1"/>
          </a:solidFill>
          <a:latin typeface="Calibri" pitchFamily="34" charset="0"/>
          <a:ea typeface="MS PGothic" pitchFamily="34" charset="-128"/>
        </a:defRPr>
      </a:lvl2pPr>
      <a:lvl3pPr algn="ctr" defTabSz="457200" rtl="0" fontAlgn="base">
        <a:spcBef>
          <a:spcPct val="0"/>
        </a:spcBef>
        <a:spcAft>
          <a:spcPct val="0"/>
        </a:spcAft>
        <a:defRPr sz="4400">
          <a:solidFill>
            <a:schemeClr val="tx1"/>
          </a:solidFill>
          <a:latin typeface="Calibri" pitchFamily="34" charset="0"/>
          <a:ea typeface="MS PGothic" pitchFamily="34" charset="-128"/>
        </a:defRPr>
      </a:lvl3pPr>
      <a:lvl4pPr algn="ctr" defTabSz="457200" rtl="0" fontAlgn="base">
        <a:spcBef>
          <a:spcPct val="0"/>
        </a:spcBef>
        <a:spcAft>
          <a:spcPct val="0"/>
        </a:spcAft>
        <a:defRPr sz="4400">
          <a:solidFill>
            <a:schemeClr val="tx1"/>
          </a:solidFill>
          <a:latin typeface="Calibri" pitchFamily="34" charset="0"/>
          <a:ea typeface="MS PGothic" pitchFamily="34" charset="-128"/>
        </a:defRPr>
      </a:lvl4pPr>
      <a:lvl5pPr algn="ctr" defTabSz="457200" rtl="0" fontAlgn="base">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fontAlgn="base">
        <a:spcBef>
          <a:spcPct val="20000"/>
        </a:spcBef>
        <a:spcAft>
          <a:spcPct val="0"/>
        </a:spcAft>
        <a:buFont typeface="Arial" pitchFamily="34" charset="0"/>
        <a:buChar char="•"/>
        <a:defRPr sz="3200" kern="1200">
          <a:solidFill>
            <a:schemeClr val="tx1"/>
          </a:solidFill>
          <a:latin typeface="Arial"/>
          <a:ea typeface="MS PGothic" pitchFamily="34" charset="-128"/>
          <a:cs typeface="Arial"/>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Arial"/>
          <a:ea typeface="MS PGothic" pitchFamily="34" charset="-128"/>
          <a:cs typeface="Arial"/>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Arial"/>
          <a:ea typeface="MS PGothic" pitchFamily="34" charset="-128"/>
          <a:cs typeface="Arial"/>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Arial"/>
          <a:ea typeface="MS PGothic" pitchFamily="34" charset="-128"/>
          <a:cs typeface="Arial"/>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Arial"/>
          <a:ea typeface="MS PGothic"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33766B0-1E7D-4895-9F37-6701CBF6D900}"/>
              </a:ext>
            </a:extLst>
          </p:cNvPr>
          <p:cNvSpPr txBox="1">
            <a:spLocks/>
          </p:cNvSpPr>
          <p:nvPr userDrawn="1"/>
        </p:nvSpPr>
        <p:spPr>
          <a:xfrm>
            <a:off x="524984" y="6462237"/>
            <a:ext cx="1728788" cy="120950"/>
          </a:xfrm>
          <a:prstGeom prst="rect">
            <a:avLst/>
          </a:prstGeom>
        </p:spPr>
        <p:txBody>
          <a:bodyPr lIns="0" tIns="0" rIns="0" bIns="0"/>
          <a:lstStyle>
            <a:lvl1pPr marL="0">
              <a:defRPr sz="800">
                <a:solidFill>
                  <a:schemeClr val="tx1"/>
                </a:solidFill>
                <a:latin typeface="Favorit" panose="02000006030000020004" pitchFamily="50" charset="0"/>
                <a:ea typeface="Favorit" panose="02000006030000020004" pitchFamily="50" charset="0"/>
                <a:cs typeface="+mn-cs"/>
              </a:defRPr>
            </a:lvl1pPr>
            <a:lvl2pPr marL="277252">
              <a:defRPr>
                <a:latin typeface="+mn-lt"/>
                <a:ea typeface="+mn-ea"/>
                <a:cs typeface="+mn-cs"/>
              </a:defRPr>
            </a:lvl2pPr>
            <a:lvl3pPr marL="554506">
              <a:defRPr>
                <a:latin typeface="+mn-lt"/>
                <a:ea typeface="+mn-ea"/>
                <a:cs typeface="+mn-cs"/>
              </a:defRPr>
            </a:lvl3pPr>
            <a:lvl4pPr marL="831759">
              <a:defRPr>
                <a:latin typeface="+mn-lt"/>
                <a:ea typeface="+mn-ea"/>
                <a:cs typeface="+mn-cs"/>
              </a:defRPr>
            </a:lvl4pPr>
            <a:lvl5pPr marL="1109012">
              <a:defRPr>
                <a:latin typeface="+mn-lt"/>
                <a:ea typeface="+mn-ea"/>
                <a:cs typeface="+mn-cs"/>
              </a:defRPr>
            </a:lvl5pPr>
            <a:lvl6pPr marL="1386265">
              <a:defRPr>
                <a:latin typeface="+mn-lt"/>
                <a:ea typeface="+mn-ea"/>
                <a:cs typeface="+mn-cs"/>
              </a:defRPr>
            </a:lvl6pPr>
            <a:lvl7pPr marL="1663517">
              <a:defRPr>
                <a:latin typeface="+mn-lt"/>
                <a:ea typeface="+mn-ea"/>
                <a:cs typeface="+mn-cs"/>
              </a:defRPr>
            </a:lvl7pPr>
            <a:lvl8pPr marL="1940771">
              <a:defRPr>
                <a:latin typeface="+mn-lt"/>
                <a:ea typeface="+mn-ea"/>
                <a:cs typeface="+mn-cs"/>
              </a:defRPr>
            </a:lvl8pPr>
            <a:lvl9pPr marL="2218025">
              <a:defRPr>
                <a:latin typeface="+mn-lt"/>
                <a:ea typeface="+mn-ea"/>
                <a:cs typeface="+mn-cs"/>
              </a:defRPr>
            </a:lvl9pPr>
          </a:lstStyle>
          <a:p>
            <a:r>
              <a:rPr lang="en-US" kern="0"/>
              <a:t>urbanforesight.org</a:t>
            </a:r>
            <a:endParaRPr lang="en-GB" kern="0"/>
          </a:p>
        </p:txBody>
      </p:sp>
    </p:spTree>
    <p:extLst>
      <p:ext uri="{BB962C8B-B14F-4D97-AF65-F5344CB8AC3E}">
        <p14:creationId xmlns:p14="http://schemas.microsoft.com/office/powerpoint/2010/main" val="95000296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Lst>
  <p:txStyles>
    <p:titleStyle>
      <a:lvl1pPr>
        <a:defRPr sz="6600">
          <a:solidFill>
            <a:schemeClr val="bg1"/>
          </a:solidFill>
          <a:latin typeface="Favorit" panose="02000006030000020004" pitchFamily="50" charset="0"/>
          <a:ea typeface="Favorit" panose="02000006030000020004" pitchFamily="50" charset="0"/>
          <a:cs typeface="+mj-cs"/>
        </a:defRPr>
      </a:lvl1pPr>
    </p:titleStyle>
    <p:bodyStyle>
      <a:lvl1pPr marL="0">
        <a:defRPr>
          <a:latin typeface="+mn-lt"/>
          <a:ea typeface="+mn-ea"/>
          <a:cs typeface="+mn-cs"/>
        </a:defRPr>
      </a:lvl1pPr>
      <a:lvl2pPr marL="277252">
        <a:defRPr>
          <a:latin typeface="+mn-lt"/>
          <a:ea typeface="+mn-ea"/>
          <a:cs typeface="+mn-cs"/>
        </a:defRPr>
      </a:lvl2pPr>
      <a:lvl3pPr marL="554506">
        <a:defRPr>
          <a:latin typeface="+mn-lt"/>
          <a:ea typeface="+mn-ea"/>
          <a:cs typeface="+mn-cs"/>
        </a:defRPr>
      </a:lvl3pPr>
      <a:lvl4pPr marL="831759">
        <a:defRPr>
          <a:latin typeface="+mn-lt"/>
          <a:ea typeface="+mn-ea"/>
          <a:cs typeface="+mn-cs"/>
        </a:defRPr>
      </a:lvl4pPr>
      <a:lvl5pPr marL="1109012">
        <a:defRPr>
          <a:latin typeface="+mn-lt"/>
          <a:ea typeface="+mn-ea"/>
          <a:cs typeface="+mn-cs"/>
        </a:defRPr>
      </a:lvl5pPr>
      <a:lvl6pPr marL="1386265">
        <a:defRPr>
          <a:latin typeface="+mn-lt"/>
          <a:ea typeface="+mn-ea"/>
          <a:cs typeface="+mn-cs"/>
        </a:defRPr>
      </a:lvl6pPr>
      <a:lvl7pPr marL="1663517">
        <a:defRPr>
          <a:latin typeface="+mn-lt"/>
          <a:ea typeface="+mn-ea"/>
          <a:cs typeface="+mn-cs"/>
        </a:defRPr>
      </a:lvl7pPr>
      <a:lvl8pPr marL="1940771">
        <a:defRPr>
          <a:latin typeface="+mn-lt"/>
          <a:ea typeface="+mn-ea"/>
          <a:cs typeface="+mn-cs"/>
        </a:defRPr>
      </a:lvl8pPr>
      <a:lvl9pPr marL="2218025">
        <a:defRPr>
          <a:latin typeface="+mn-lt"/>
          <a:ea typeface="+mn-ea"/>
          <a:cs typeface="+mn-cs"/>
        </a:defRPr>
      </a:lvl9pPr>
    </p:bodyStyle>
    <p:otherStyle>
      <a:lvl1pPr marL="0">
        <a:defRPr>
          <a:latin typeface="+mn-lt"/>
          <a:ea typeface="+mn-ea"/>
          <a:cs typeface="+mn-cs"/>
        </a:defRPr>
      </a:lvl1pPr>
      <a:lvl2pPr marL="277252">
        <a:defRPr>
          <a:latin typeface="+mn-lt"/>
          <a:ea typeface="+mn-ea"/>
          <a:cs typeface="+mn-cs"/>
        </a:defRPr>
      </a:lvl2pPr>
      <a:lvl3pPr marL="554506">
        <a:defRPr>
          <a:latin typeface="+mn-lt"/>
          <a:ea typeface="+mn-ea"/>
          <a:cs typeface="+mn-cs"/>
        </a:defRPr>
      </a:lvl3pPr>
      <a:lvl4pPr marL="831759">
        <a:defRPr>
          <a:latin typeface="+mn-lt"/>
          <a:ea typeface="+mn-ea"/>
          <a:cs typeface="+mn-cs"/>
        </a:defRPr>
      </a:lvl4pPr>
      <a:lvl5pPr marL="1109012">
        <a:defRPr>
          <a:latin typeface="+mn-lt"/>
          <a:ea typeface="+mn-ea"/>
          <a:cs typeface="+mn-cs"/>
        </a:defRPr>
      </a:lvl5pPr>
      <a:lvl6pPr marL="1386265">
        <a:defRPr>
          <a:latin typeface="+mn-lt"/>
          <a:ea typeface="+mn-ea"/>
          <a:cs typeface="+mn-cs"/>
        </a:defRPr>
      </a:lvl6pPr>
      <a:lvl7pPr marL="1663517">
        <a:defRPr>
          <a:latin typeface="+mn-lt"/>
          <a:ea typeface="+mn-ea"/>
          <a:cs typeface="+mn-cs"/>
        </a:defRPr>
      </a:lvl7pPr>
      <a:lvl8pPr marL="1940771">
        <a:defRPr>
          <a:latin typeface="+mn-lt"/>
          <a:ea typeface="+mn-ea"/>
          <a:cs typeface="+mn-cs"/>
        </a:defRPr>
      </a:lvl8pPr>
      <a:lvl9pPr marL="2218025">
        <a:defRPr>
          <a:latin typeface="+mn-lt"/>
          <a:ea typeface="+mn-ea"/>
          <a:cs typeface="+mn-cs"/>
        </a:defRPr>
      </a:lvl9pPr>
    </p:otherStyle>
  </p:txStyles>
  <p:extLst>
    <p:ext uri="{27BBF7A9-308A-43DC-89C8-2F10F3537804}">
      <p15:sldGuideLst xmlns:p15="http://schemas.microsoft.com/office/powerpoint/2012/main">
        <p15:guide id="1" pos="4974">
          <p15:clr>
            <a:srgbClr val="F26B43"/>
          </p15:clr>
        </p15:guide>
        <p15:guide id="2" pos="325">
          <p15:clr>
            <a:srgbClr val="F26B43"/>
          </p15:clr>
        </p15:guide>
        <p15:guide id="3" pos="4384">
          <p15:clr>
            <a:srgbClr val="F26B43"/>
          </p15:clr>
        </p15:guide>
        <p15:guide id="4" pos="4475">
          <p15:clr>
            <a:srgbClr val="F26B43"/>
          </p15:clr>
        </p15:guide>
        <p15:guide id="5" pos="5065">
          <p15:clr>
            <a:srgbClr val="F26B43"/>
          </p15:clr>
        </p15:guide>
        <p15:guide id="6" pos="5564">
          <p15:clr>
            <a:srgbClr val="F26B43"/>
          </p15:clr>
        </p15:guide>
        <p15:guide id="7" pos="5654">
          <p15:clr>
            <a:srgbClr val="F26B43"/>
          </p15:clr>
        </p15:guide>
        <p15:guide id="8" pos="6153">
          <p15:clr>
            <a:srgbClr val="F26B43"/>
          </p15:clr>
        </p15:guide>
        <p15:guide id="9" pos="6244">
          <p15:clr>
            <a:srgbClr val="F26B43"/>
          </p15:clr>
        </p15:guide>
        <p15:guide id="10" pos="6743">
          <p15:clr>
            <a:srgbClr val="F26B43"/>
          </p15:clr>
        </p15:guide>
        <p15:guide id="11" pos="6834">
          <p15:clr>
            <a:srgbClr val="F26B43"/>
          </p15:clr>
        </p15:guide>
        <p15:guide id="12" pos="7333">
          <p15:clr>
            <a:srgbClr val="F26B43"/>
          </p15:clr>
        </p15:guide>
        <p15:guide id="13" orient="horz" pos="346">
          <p15:clr>
            <a:srgbClr val="F26B43"/>
          </p15:clr>
        </p15:guide>
        <p15:guide id="14" orient="horz" pos="845">
          <p15:clr>
            <a:srgbClr val="F26B43"/>
          </p15:clr>
        </p15:guide>
        <p15:guide id="15" orient="horz" pos="958">
          <p15:clr>
            <a:srgbClr val="F26B43"/>
          </p15:clr>
        </p15:guide>
        <p15:guide id="16" orient="horz" pos="1480">
          <p15:clr>
            <a:srgbClr val="F26B43"/>
          </p15:clr>
        </p15:guide>
        <p15:guide id="17" orient="horz" pos="1593">
          <p15:clr>
            <a:srgbClr val="F26B43"/>
          </p15:clr>
        </p15:guide>
        <p15:guide id="18" orient="horz" pos="2115">
          <p15:clr>
            <a:srgbClr val="F26B43"/>
          </p15:clr>
        </p15:guide>
        <p15:guide id="19" orient="horz" pos="2205">
          <p15:clr>
            <a:srgbClr val="F26B43"/>
          </p15:clr>
        </p15:guide>
        <p15:guide id="20" orient="horz" pos="2727">
          <p15:clr>
            <a:srgbClr val="F26B43"/>
          </p15:clr>
        </p15:guide>
        <p15:guide id="21" orient="horz" pos="2840">
          <p15:clr>
            <a:srgbClr val="F26B43"/>
          </p15:clr>
        </p15:guide>
        <p15:guide id="22" orient="horz" pos="3362">
          <p15:clr>
            <a:srgbClr val="F26B43"/>
          </p15:clr>
        </p15:guide>
        <p15:guide id="23" orient="horz" pos="3453">
          <p15:clr>
            <a:srgbClr val="F26B43"/>
          </p15:clr>
        </p15:guide>
        <p15:guide id="24" orient="horz" pos="3974">
          <p15:clr>
            <a:srgbClr val="F26B43"/>
          </p15:clr>
        </p15:guide>
        <p15:guide id="25" orient="horz" pos="4065">
          <p15:clr>
            <a:srgbClr val="F26B43"/>
          </p15:clr>
        </p15:guide>
        <p15:guide id="26" pos="3885">
          <p15:clr>
            <a:srgbClr val="F26B43"/>
          </p15:clr>
        </p15:guide>
        <p15:guide id="27" pos="3795">
          <p15:clr>
            <a:srgbClr val="F26B43"/>
          </p15:clr>
        </p15:guide>
        <p15:guide id="28" pos="3296">
          <p15:clr>
            <a:srgbClr val="F26B43"/>
          </p15:clr>
        </p15:guide>
        <p15:guide id="29" pos="3205">
          <p15:clr>
            <a:srgbClr val="F26B43"/>
          </p15:clr>
        </p15:guide>
        <p15:guide id="30" pos="2706">
          <p15:clr>
            <a:srgbClr val="F26B43"/>
          </p15:clr>
        </p15:guide>
        <p15:guide id="31" pos="2615">
          <p15:clr>
            <a:srgbClr val="F26B43"/>
          </p15:clr>
        </p15:guide>
        <p15:guide id="32" pos="2116">
          <p15:clr>
            <a:srgbClr val="F26B43"/>
          </p15:clr>
        </p15:guide>
        <p15:guide id="33" pos="2003">
          <p15:clr>
            <a:srgbClr val="F26B43"/>
          </p15:clr>
        </p15:guide>
        <p15:guide id="34" pos="1527">
          <p15:clr>
            <a:srgbClr val="F26B43"/>
          </p15:clr>
        </p15:guide>
        <p15:guide id="35" pos="1436">
          <p15:clr>
            <a:srgbClr val="F26B43"/>
          </p15:clr>
        </p15:guide>
        <p15:guide id="36" pos="937">
          <p15:clr>
            <a:srgbClr val="F26B43"/>
          </p15:clr>
        </p15:guide>
        <p15:guide id="37" pos="82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Body Level One…"/>
          <p:cNvSpPr txBox="1"/>
          <p:nvPr/>
        </p:nvSpPr>
        <p:spPr>
          <a:xfrm>
            <a:off x="1854485" y="4741162"/>
            <a:ext cx="9448515" cy="1503400"/>
          </a:xfrm>
          <a:prstGeom prst="rect">
            <a:avLst/>
          </a:prstGeom>
          <a:ln w="12700">
            <a:miter lim="400000"/>
          </a:ln>
          <a:extLst>
            <a:ext uri="{C572A759-6A51-4108-AA02-DFA0A04FC94B}">
              <ma14:wrappingTextBoxFlag xmlns:ma14="http://schemas.microsoft.com/office/mac/drawingml/2011/main" xmlns="" val="1"/>
            </a:ext>
          </a:extLst>
        </p:spPr>
        <p:txBody>
          <a:bodyPr lIns="25400" tIns="25400" rIns="25400" bIns="25400">
            <a:normAutofit/>
          </a:bodyPr>
          <a:lstStyle>
            <a:lvl1pPr algn="l" defTabSz="800735">
              <a:lnSpc>
                <a:spcPct val="120000"/>
              </a:lnSpc>
              <a:defRPr sz="3104">
                <a:solidFill>
                  <a:srgbClr val="FFFFFF"/>
                </a:solidFill>
              </a:defRPr>
            </a:lvl1pPr>
            <a:lvl2pPr indent="0" algn="l" defTabSz="800735">
              <a:lnSpc>
                <a:spcPct val="120000"/>
              </a:lnSpc>
              <a:buClr>
                <a:srgbClr val="FFFFFF"/>
              </a:buClr>
              <a:defRPr sz="3104">
                <a:solidFill>
                  <a:srgbClr val="FFFFFF"/>
                </a:solidFill>
                <a:latin typeface="Georgia"/>
                <a:ea typeface="Georgia"/>
                <a:cs typeface="Georgia"/>
                <a:sym typeface="Georgia"/>
              </a:defRPr>
            </a:lvl2pPr>
            <a:lvl3pPr indent="443484" algn="l" defTabSz="800735">
              <a:lnSpc>
                <a:spcPct val="120000"/>
              </a:lnSpc>
              <a:defRPr sz="3104" i="1">
                <a:solidFill>
                  <a:srgbClr val="FFFFFF"/>
                </a:solidFill>
              </a:defRPr>
            </a:lvl3pPr>
            <a:lvl4pPr indent="665226" algn="l" defTabSz="800735">
              <a:lnSpc>
                <a:spcPct val="120000"/>
              </a:lnSpc>
              <a:defRPr sz="3104" i="1">
                <a:solidFill>
                  <a:srgbClr val="FFFFFF"/>
                </a:solidFill>
                <a:latin typeface="Georgia"/>
                <a:ea typeface="Georgia"/>
                <a:cs typeface="Georgia"/>
                <a:sym typeface="Georgia"/>
              </a:defRPr>
            </a:lvl4pPr>
            <a:lvl5pPr indent="886968" algn="l" defTabSz="800735">
              <a:lnSpc>
                <a:spcPct val="120000"/>
              </a:lnSpc>
              <a:defRPr sz="3104" i="1">
                <a:solidFill>
                  <a:srgbClr val="FFFFFF"/>
                </a:solidFill>
              </a:defRPr>
            </a:lvl5pPr>
          </a:lstStyle>
          <a:p>
            <a:r>
              <a:rPr sz="1552"/>
              <a:t>Body Level One</a:t>
            </a:r>
          </a:p>
          <a:p>
            <a:pPr lvl="1"/>
            <a:r>
              <a:rPr sz="1552"/>
              <a:t>Body Level Two</a:t>
            </a:r>
          </a:p>
          <a:p>
            <a:pPr lvl="2"/>
            <a:r>
              <a:rPr sz="1552"/>
              <a:t>Body Level Three</a:t>
            </a:r>
          </a:p>
          <a:p>
            <a:pPr lvl="3"/>
            <a:r>
              <a:rPr sz="1552"/>
              <a:t>Body Level Four</a:t>
            </a:r>
          </a:p>
          <a:p>
            <a:pPr lvl="4"/>
            <a:r>
              <a:rPr sz="1552"/>
              <a:t>Body Level Five</a:t>
            </a:r>
          </a:p>
        </p:txBody>
      </p:sp>
      <p:sp>
        <p:nvSpPr>
          <p:cNvPr id="6" name="Rialtas na hÉireann | Government of Ireland"/>
          <p:cNvSpPr txBox="1"/>
          <p:nvPr/>
        </p:nvSpPr>
        <p:spPr>
          <a:xfrm>
            <a:off x="720725" y="6305902"/>
            <a:ext cx="4929235" cy="189796"/>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lvl1pPr algn="l">
              <a:defRPr sz="1800">
                <a:solidFill>
                  <a:srgbClr val="929292"/>
                </a:solidFill>
              </a:defRPr>
            </a:lvl1pPr>
          </a:lstStyle>
          <a:p>
            <a:fld id="{93D0CC9E-ED4E-524D-8BB9-8829151DFDE7}" type="slidenum">
              <a:rPr lang="uk-UA" sz="900" b="1" smtClean="0">
                <a:latin typeface="+mn-lt"/>
              </a:rPr>
              <a:t>‹#›</a:t>
            </a:fld>
            <a:r>
              <a:rPr lang="en-GB" sz="900" b="1" dirty="0">
                <a:latin typeface="+mn-lt"/>
              </a:rPr>
              <a:t>  An </a:t>
            </a:r>
            <a:r>
              <a:rPr lang="en-GB" sz="900" b="1" dirty="0" err="1">
                <a:latin typeface="+mn-lt"/>
              </a:rPr>
              <a:t>Roinn</a:t>
            </a:r>
            <a:r>
              <a:rPr lang="en-GB" sz="900" b="1" dirty="0">
                <a:latin typeface="+mn-lt"/>
              </a:rPr>
              <a:t> </a:t>
            </a:r>
            <a:r>
              <a:rPr lang="en-GB" sz="900" b="1" dirty="0" err="1">
                <a:latin typeface="+mn-lt"/>
              </a:rPr>
              <a:t>Talmhaíochta</a:t>
            </a:r>
            <a:r>
              <a:rPr lang="en-GB" sz="900" b="1" dirty="0">
                <a:latin typeface="+mn-lt"/>
              </a:rPr>
              <a:t>,</a:t>
            </a:r>
            <a:r>
              <a:rPr lang="en-GB" sz="900" b="1" baseline="0" dirty="0">
                <a:latin typeface="+mn-lt"/>
              </a:rPr>
              <a:t> </a:t>
            </a:r>
            <a:r>
              <a:rPr lang="en-GB" sz="900" b="1" dirty="0">
                <a:latin typeface="+mn-lt"/>
              </a:rPr>
              <a:t>Bia </a:t>
            </a:r>
            <a:r>
              <a:rPr lang="en-GB" sz="900" b="1" dirty="0" err="1">
                <a:latin typeface="+mn-lt"/>
              </a:rPr>
              <a:t>agus</a:t>
            </a:r>
            <a:r>
              <a:rPr lang="en-GB" sz="900" b="1" dirty="0">
                <a:latin typeface="+mn-lt"/>
              </a:rPr>
              <a:t> Mara </a:t>
            </a:r>
            <a:r>
              <a:rPr sz="900" dirty="0">
                <a:latin typeface="+mn-lt"/>
              </a:rPr>
              <a:t>| </a:t>
            </a:r>
            <a:r>
              <a:rPr lang="en-US" sz="900" dirty="0">
                <a:latin typeface="+mn-lt"/>
              </a:rPr>
              <a:t>Department of Agriculture,</a:t>
            </a:r>
            <a:r>
              <a:rPr lang="en-US" sz="900" baseline="0" dirty="0">
                <a:latin typeface="+mn-lt"/>
              </a:rPr>
              <a:t> </a:t>
            </a:r>
            <a:r>
              <a:rPr lang="en-US" sz="900" dirty="0">
                <a:latin typeface="+mn-lt"/>
              </a:rPr>
              <a:t>Food and the Marine</a:t>
            </a:r>
            <a:endParaRPr sz="900" dirty="0">
              <a:latin typeface="+mn-lt"/>
            </a:endParaRPr>
          </a:p>
        </p:txBody>
      </p:sp>
      <p:pic>
        <p:nvPicPr>
          <p:cNvPr id="9" name="Picture 8"/>
          <p:cNvPicPr>
            <a:picLocks noChangeAspect="1"/>
          </p:cNvPicPr>
          <p:nvPr userDrawn="1"/>
        </p:nvPicPr>
        <p:blipFill rotWithShape="1">
          <a:blip r:embed="rId14" cstate="screen">
            <a:extLst>
              <a:ext uri="{28A0092B-C50C-407E-A947-70E740481C1C}">
                <a14:useLocalDpi xmlns:a14="http://schemas.microsoft.com/office/drawing/2010/main"/>
              </a:ext>
            </a:extLst>
          </a:blip>
          <a:srcRect/>
          <a:stretch/>
        </p:blipFill>
        <p:spPr>
          <a:xfrm>
            <a:off x="10852484" y="475249"/>
            <a:ext cx="737274" cy="1004637"/>
          </a:xfrm>
          <a:prstGeom prst="rect">
            <a:avLst/>
          </a:prstGeom>
        </p:spPr>
      </p:pic>
      <p:sp>
        <p:nvSpPr>
          <p:cNvPr id="3" name="Text Placeholder 2"/>
          <p:cNvSpPr>
            <a:spLocks noGrp="1"/>
          </p:cNvSpPr>
          <p:nvPr>
            <p:ph type="body" idx="1"/>
          </p:nvPr>
        </p:nvSpPr>
        <p:spPr>
          <a:xfrm>
            <a:off x="720725" y="1825625"/>
            <a:ext cx="9626434"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 Third level</a:t>
            </a:r>
          </a:p>
          <a:p>
            <a:pPr lvl="3"/>
            <a:r>
              <a:rPr lang="en-US" dirty="0"/>
              <a:t>  Fourth level</a:t>
            </a:r>
          </a:p>
          <a:p>
            <a:pPr lvl="4"/>
            <a:r>
              <a:rPr lang="en-US" dirty="0"/>
              <a:t> Fifth level</a:t>
            </a:r>
          </a:p>
        </p:txBody>
      </p:sp>
      <p:sp>
        <p:nvSpPr>
          <p:cNvPr id="4" name="Title Placeholder 3"/>
          <p:cNvSpPr>
            <a:spLocks noGrp="1"/>
          </p:cNvSpPr>
          <p:nvPr>
            <p:ph type="title"/>
          </p:nvPr>
        </p:nvSpPr>
        <p:spPr>
          <a:xfrm>
            <a:off x="705521" y="371123"/>
            <a:ext cx="9641637" cy="1143000"/>
          </a:xfrm>
          <a:prstGeom prst="rect">
            <a:avLst/>
          </a:prstGeom>
        </p:spPr>
        <p:txBody>
          <a:bodyPr vert="horz" lIns="91440" tIns="45720" rIns="91440" bIns="45720" rtlCol="0" anchor="t">
            <a:normAutofit/>
          </a:bodyPr>
          <a:lstStyle/>
          <a:p>
            <a:r>
              <a:rPr lang="en-US" dirty="0"/>
              <a:t>Title Text</a:t>
            </a:r>
          </a:p>
        </p:txBody>
      </p:sp>
    </p:spTree>
    <p:extLst>
      <p:ext uri="{BB962C8B-B14F-4D97-AF65-F5344CB8AC3E}">
        <p14:creationId xmlns:p14="http://schemas.microsoft.com/office/powerpoint/2010/main" val="322613044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ransition spd="med"/>
  <p:txStyles>
    <p:titleStyle>
      <a:lvl1pPr marL="0" marR="0" indent="0" algn="l" defTabSz="412750" eaLnBrk="1" latinLnBrk="0" hangingPunct="1">
        <a:lnSpc>
          <a:spcPct val="100000"/>
        </a:lnSpc>
        <a:spcBef>
          <a:spcPts val="0"/>
        </a:spcBef>
        <a:spcAft>
          <a:spcPts val="0"/>
        </a:spcAft>
        <a:buClrTx/>
        <a:buSzTx/>
        <a:buFontTx/>
        <a:buNone/>
        <a:tabLst/>
        <a:defRPr sz="4800" b="1" i="0" u="none" strike="noStrike" cap="none" spc="-90" baseline="0">
          <a:ln>
            <a:noFill/>
          </a:ln>
          <a:solidFill>
            <a:srgbClr val="004D44"/>
          </a:solidFill>
          <a:uFillTx/>
          <a:latin typeface="+mn-lt"/>
          <a:ea typeface="Open Sans"/>
          <a:cs typeface="Open Sans"/>
          <a:sym typeface="Open Sans"/>
        </a:defRPr>
      </a:lvl1pPr>
      <a:lvl2pPr marL="0" marR="0" indent="114300" algn="ctr" defTabSz="412750" eaLnBrk="1" latinLnBrk="0" hangingPunct="1">
        <a:lnSpc>
          <a:spcPct val="100000"/>
        </a:lnSpc>
        <a:spcBef>
          <a:spcPts val="0"/>
        </a:spcBef>
        <a:spcAft>
          <a:spcPts val="0"/>
        </a:spcAft>
        <a:buClrTx/>
        <a:buSzTx/>
        <a:buFontTx/>
        <a:buNone/>
        <a:tabLst/>
        <a:defRPr sz="2850" b="1" i="0" u="none" strike="noStrike" cap="all" spc="257" baseline="0">
          <a:ln>
            <a:noFill/>
          </a:ln>
          <a:solidFill>
            <a:srgbClr val="9B895A"/>
          </a:solidFill>
          <a:uFillTx/>
          <a:latin typeface="Open Sans"/>
          <a:ea typeface="Open Sans"/>
          <a:cs typeface="Open Sans"/>
          <a:sym typeface="Open Sans"/>
        </a:defRPr>
      </a:lvl2pPr>
      <a:lvl3pPr marL="0" marR="0" indent="228600" algn="ctr" defTabSz="412750" eaLnBrk="1" latinLnBrk="0" hangingPunct="1">
        <a:lnSpc>
          <a:spcPct val="100000"/>
        </a:lnSpc>
        <a:spcBef>
          <a:spcPts val="0"/>
        </a:spcBef>
        <a:spcAft>
          <a:spcPts val="0"/>
        </a:spcAft>
        <a:buClrTx/>
        <a:buSzTx/>
        <a:buFontTx/>
        <a:buNone/>
        <a:tabLst/>
        <a:defRPr sz="2850" b="1" i="0" u="none" strike="noStrike" cap="all" spc="257" baseline="0">
          <a:ln>
            <a:noFill/>
          </a:ln>
          <a:solidFill>
            <a:srgbClr val="9B895A"/>
          </a:solidFill>
          <a:uFillTx/>
          <a:latin typeface="Open Sans"/>
          <a:ea typeface="Open Sans"/>
          <a:cs typeface="Open Sans"/>
          <a:sym typeface="Open Sans"/>
        </a:defRPr>
      </a:lvl3pPr>
      <a:lvl4pPr marL="0" marR="0" indent="342900" algn="ctr" defTabSz="412750" eaLnBrk="1" latinLnBrk="0" hangingPunct="1">
        <a:lnSpc>
          <a:spcPct val="100000"/>
        </a:lnSpc>
        <a:spcBef>
          <a:spcPts val="0"/>
        </a:spcBef>
        <a:spcAft>
          <a:spcPts val="0"/>
        </a:spcAft>
        <a:buClrTx/>
        <a:buSzTx/>
        <a:buFontTx/>
        <a:buNone/>
        <a:tabLst/>
        <a:defRPr sz="2850" b="1" i="0" u="none" strike="noStrike" cap="all" spc="257" baseline="0">
          <a:ln>
            <a:noFill/>
          </a:ln>
          <a:solidFill>
            <a:srgbClr val="9B895A"/>
          </a:solidFill>
          <a:uFillTx/>
          <a:latin typeface="Open Sans"/>
          <a:ea typeface="Open Sans"/>
          <a:cs typeface="Open Sans"/>
          <a:sym typeface="Open Sans"/>
        </a:defRPr>
      </a:lvl4pPr>
      <a:lvl5pPr marL="0" marR="0" indent="457200" algn="ctr" defTabSz="412750" eaLnBrk="1" latinLnBrk="0" hangingPunct="1">
        <a:lnSpc>
          <a:spcPct val="100000"/>
        </a:lnSpc>
        <a:spcBef>
          <a:spcPts val="0"/>
        </a:spcBef>
        <a:spcAft>
          <a:spcPts val="0"/>
        </a:spcAft>
        <a:buClrTx/>
        <a:buSzTx/>
        <a:buFontTx/>
        <a:buNone/>
        <a:tabLst/>
        <a:defRPr sz="2850" b="1" i="0" u="none" strike="noStrike" cap="all" spc="257" baseline="0">
          <a:ln>
            <a:noFill/>
          </a:ln>
          <a:solidFill>
            <a:srgbClr val="9B895A"/>
          </a:solidFill>
          <a:uFillTx/>
          <a:latin typeface="Open Sans"/>
          <a:ea typeface="Open Sans"/>
          <a:cs typeface="Open Sans"/>
          <a:sym typeface="Open Sans"/>
        </a:defRPr>
      </a:lvl5pPr>
      <a:lvl6pPr marL="0" marR="0" indent="571500" algn="ctr" defTabSz="412750" eaLnBrk="1" latinLnBrk="0" hangingPunct="1">
        <a:lnSpc>
          <a:spcPct val="100000"/>
        </a:lnSpc>
        <a:spcBef>
          <a:spcPts val="0"/>
        </a:spcBef>
        <a:spcAft>
          <a:spcPts val="0"/>
        </a:spcAft>
        <a:buClrTx/>
        <a:buSzTx/>
        <a:buFontTx/>
        <a:buNone/>
        <a:tabLst/>
        <a:defRPr sz="2850" b="1" i="0" u="none" strike="noStrike" cap="all" spc="257" baseline="0">
          <a:ln>
            <a:noFill/>
          </a:ln>
          <a:solidFill>
            <a:srgbClr val="9B895A"/>
          </a:solidFill>
          <a:uFillTx/>
          <a:latin typeface="Open Sans"/>
          <a:ea typeface="Open Sans"/>
          <a:cs typeface="Open Sans"/>
          <a:sym typeface="Open Sans"/>
        </a:defRPr>
      </a:lvl6pPr>
      <a:lvl7pPr marL="0" marR="0" indent="685800" algn="ctr" defTabSz="412750" eaLnBrk="1" latinLnBrk="0" hangingPunct="1">
        <a:lnSpc>
          <a:spcPct val="100000"/>
        </a:lnSpc>
        <a:spcBef>
          <a:spcPts val="0"/>
        </a:spcBef>
        <a:spcAft>
          <a:spcPts val="0"/>
        </a:spcAft>
        <a:buClrTx/>
        <a:buSzTx/>
        <a:buFontTx/>
        <a:buNone/>
        <a:tabLst/>
        <a:defRPr sz="2850" b="1" i="0" u="none" strike="noStrike" cap="all" spc="257" baseline="0">
          <a:ln>
            <a:noFill/>
          </a:ln>
          <a:solidFill>
            <a:srgbClr val="9B895A"/>
          </a:solidFill>
          <a:uFillTx/>
          <a:latin typeface="Open Sans"/>
          <a:ea typeface="Open Sans"/>
          <a:cs typeface="Open Sans"/>
          <a:sym typeface="Open Sans"/>
        </a:defRPr>
      </a:lvl7pPr>
      <a:lvl8pPr marL="0" marR="0" indent="800100" algn="ctr" defTabSz="412750" eaLnBrk="1" latinLnBrk="0" hangingPunct="1">
        <a:lnSpc>
          <a:spcPct val="100000"/>
        </a:lnSpc>
        <a:spcBef>
          <a:spcPts val="0"/>
        </a:spcBef>
        <a:spcAft>
          <a:spcPts val="0"/>
        </a:spcAft>
        <a:buClrTx/>
        <a:buSzTx/>
        <a:buFontTx/>
        <a:buNone/>
        <a:tabLst/>
        <a:defRPr sz="2850" b="1" i="0" u="none" strike="noStrike" cap="all" spc="257" baseline="0">
          <a:ln>
            <a:noFill/>
          </a:ln>
          <a:solidFill>
            <a:srgbClr val="9B895A"/>
          </a:solidFill>
          <a:uFillTx/>
          <a:latin typeface="Open Sans"/>
          <a:ea typeface="Open Sans"/>
          <a:cs typeface="Open Sans"/>
          <a:sym typeface="Open Sans"/>
        </a:defRPr>
      </a:lvl8pPr>
      <a:lvl9pPr marL="0" marR="0" indent="914400" algn="ctr" defTabSz="412750" eaLnBrk="1" latinLnBrk="0" hangingPunct="1">
        <a:lnSpc>
          <a:spcPct val="100000"/>
        </a:lnSpc>
        <a:spcBef>
          <a:spcPts val="0"/>
        </a:spcBef>
        <a:spcAft>
          <a:spcPts val="0"/>
        </a:spcAft>
        <a:buClrTx/>
        <a:buSzTx/>
        <a:buFontTx/>
        <a:buNone/>
        <a:tabLst/>
        <a:defRPr sz="2850" b="1" i="0" u="none" strike="noStrike" cap="all" spc="257" baseline="0">
          <a:ln>
            <a:noFill/>
          </a:ln>
          <a:solidFill>
            <a:srgbClr val="9B895A"/>
          </a:solidFill>
          <a:uFillTx/>
          <a:latin typeface="Open Sans"/>
          <a:ea typeface="Open Sans"/>
          <a:cs typeface="Open Sans"/>
          <a:sym typeface="Open Sans"/>
        </a:defRPr>
      </a:lvl9pPr>
    </p:titleStyle>
    <p:bodyStyle>
      <a:lvl1pPr marL="0" marR="0" indent="0" algn="l" defTabSz="412750" eaLnBrk="1" fontAlgn="auto" latinLnBrk="0" hangingPunct="1">
        <a:lnSpc>
          <a:spcPct val="110000"/>
        </a:lnSpc>
        <a:spcBef>
          <a:spcPts val="0"/>
        </a:spcBef>
        <a:spcAft>
          <a:spcPts val="0"/>
        </a:spcAft>
        <a:buClrTx/>
        <a:buSzTx/>
        <a:buFontTx/>
        <a:buNone/>
        <a:tabLst/>
        <a:defRPr sz="4400" b="0" i="0" u="none" strike="noStrike" cap="none" spc="-75" baseline="0">
          <a:ln>
            <a:noFill/>
          </a:ln>
          <a:solidFill>
            <a:srgbClr val="5E5E5E"/>
          </a:solidFill>
          <a:uFillTx/>
          <a:latin typeface="+mn-lt"/>
          <a:ea typeface="Open Sans"/>
          <a:cs typeface="Open Sans"/>
          <a:sym typeface="Open Sans"/>
        </a:defRPr>
      </a:lvl1pPr>
      <a:lvl2pPr marL="0" marR="0" indent="114300" algn="l" defTabSz="412750" eaLnBrk="1" fontAlgn="auto" latinLnBrk="0" hangingPunct="1">
        <a:lnSpc>
          <a:spcPct val="110000"/>
        </a:lnSpc>
        <a:spcBef>
          <a:spcPts val="0"/>
        </a:spcBef>
        <a:spcAft>
          <a:spcPts val="0"/>
        </a:spcAft>
        <a:buClrTx/>
        <a:buSzTx/>
        <a:buFontTx/>
        <a:buNone/>
        <a:tabLst/>
        <a:defRPr sz="3000" b="0" i="0" u="none" strike="noStrike" cap="none" spc="-75" baseline="0">
          <a:ln>
            <a:noFill/>
          </a:ln>
          <a:solidFill>
            <a:srgbClr val="5E5E5E"/>
          </a:solidFill>
          <a:uFillTx/>
          <a:latin typeface="+mn-lt"/>
          <a:ea typeface="Open Sans"/>
          <a:cs typeface="Open Sans"/>
          <a:sym typeface="Open Sans"/>
        </a:defRPr>
      </a:lvl2pPr>
      <a:lvl3pPr marL="720000" marR="0" indent="-428625" algn="l" defTabSz="412750" eaLnBrk="1" fontAlgn="auto" latinLnBrk="0" hangingPunct="1">
        <a:lnSpc>
          <a:spcPct val="110000"/>
        </a:lnSpc>
        <a:spcBef>
          <a:spcPts val="0"/>
        </a:spcBef>
        <a:spcAft>
          <a:spcPts val="0"/>
        </a:spcAft>
        <a:buClr>
          <a:srgbClr val="83BE41"/>
        </a:buClr>
        <a:buSzTx/>
        <a:buFont typeface=".AppleSystemUIFont" charset="-120"/>
        <a:buChar char="—"/>
        <a:tabLst/>
        <a:defRPr sz="3000" b="0" i="1" u="none" strike="noStrike" cap="none" spc="-75" baseline="0">
          <a:ln>
            <a:noFill/>
          </a:ln>
          <a:solidFill>
            <a:srgbClr val="5E5E5E"/>
          </a:solidFill>
          <a:uFillTx/>
          <a:latin typeface="+mn-lt"/>
          <a:ea typeface="Open Sans"/>
          <a:cs typeface="Open Sans"/>
          <a:sym typeface="Open Sans"/>
        </a:defRPr>
      </a:lvl3pPr>
      <a:lvl4pPr marL="1080000" marR="0" indent="-342900" algn="l" defTabSz="412750" eaLnBrk="1" fontAlgn="auto" latinLnBrk="0" hangingPunct="1">
        <a:lnSpc>
          <a:spcPct val="110000"/>
        </a:lnSpc>
        <a:spcBef>
          <a:spcPts val="0"/>
        </a:spcBef>
        <a:spcAft>
          <a:spcPts val="0"/>
        </a:spcAft>
        <a:buClr>
          <a:srgbClr val="83BE41"/>
        </a:buClr>
        <a:buSzTx/>
        <a:buFont typeface=".AppleSystemUIFont" charset="-120"/>
        <a:buChar char="—"/>
        <a:tabLst/>
        <a:defRPr sz="2400" b="0" i="0" u="none" strike="noStrike" cap="none" spc="-75" baseline="0">
          <a:ln>
            <a:noFill/>
          </a:ln>
          <a:solidFill>
            <a:srgbClr val="5E5E5E"/>
          </a:solidFill>
          <a:uFillTx/>
          <a:latin typeface="+mn-lt"/>
          <a:ea typeface="Open Sans"/>
          <a:cs typeface="Open Sans"/>
          <a:sym typeface="Open Sans"/>
        </a:defRPr>
      </a:lvl4pPr>
      <a:lvl5pPr marL="1440000" marR="0" indent="-342900" algn="l" defTabSz="412750" eaLnBrk="1" fontAlgn="auto" latinLnBrk="0" hangingPunct="1">
        <a:lnSpc>
          <a:spcPct val="110000"/>
        </a:lnSpc>
        <a:spcBef>
          <a:spcPts val="0"/>
        </a:spcBef>
        <a:spcAft>
          <a:spcPts val="0"/>
        </a:spcAft>
        <a:buClr>
          <a:srgbClr val="83BE41"/>
        </a:buClr>
        <a:buSzTx/>
        <a:buFont typeface=".AppleSystemUIFont" charset="-120"/>
        <a:buChar char="–"/>
        <a:tabLst/>
        <a:defRPr sz="2400" b="0" i="1" u="none" strike="noStrike" cap="none" spc="-75" baseline="0">
          <a:ln>
            <a:noFill/>
          </a:ln>
          <a:solidFill>
            <a:srgbClr val="5E5E5E"/>
          </a:solidFill>
          <a:uFillTx/>
          <a:latin typeface="+mn-lt"/>
          <a:ea typeface="Open Sans"/>
          <a:cs typeface="Open Sans"/>
          <a:sym typeface="Open Sans"/>
        </a:defRPr>
      </a:lvl5pPr>
      <a:lvl6pPr marL="0" marR="0" indent="571500" algn="ctr" defTabSz="412750" eaLnBrk="1" latinLnBrk="0" hangingPunct="1">
        <a:lnSpc>
          <a:spcPct val="110000"/>
        </a:lnSpc>
        <a:spcBef>
          <a:spcPts val="0"/>
        </a:spcBef>
        <a:spcAft>
          <a:spcPts val="0"/>
        </a:spcAft>
        <a:buClrTx/>
        <a:buSzTx/>
        <a:buFontTx/>
        <a:buNone/>
        <a:tabLst/>
        <a:defRPr sz="5150" b="0" i="0" u="none" strike="noStrike" cap="none" spc="-103" baseline="0">
          <a:ln>
            <a:noFill/>
          </a:ln>
          <a:solidFill>
            <a:srgbClr val="004E46"/>
          </a:solidFill>
          <a:uFillTx/>
          <a:latin typeface="Open Sans"/>
          <a:ea typeface="Open Sans"/>
          <a:cs typeface="Open Sans"/>
          <a:sym typeface="Open Sans"/>
        </a:defRPr>
      </a:lvl6pPr>
      <a:lvl7pPr marL="0" marR="0" indent="685800" algn="ctr" defTabSz="412750" eaLnBrk="1" latinLnBrk="0" hangingPunct="1">
        <a:lnSpc>
          <a:spcPct val="110000"/>
        </a:lnSpc>
        <a:spcBef>
          <a:spcPts val="0"/>
        </a:spcBef>
        <a:spcAft>
          <a:spcPts val="0"/>
        </a:spcAft>
        <a:buClrTx/>
        <a:buSzTx/>
        <a:buFontTx/>
        <a:buNone/>
        <a:tabLst/>
        <a:defRPr sz="5150" b="0" i="0" u="none" strike="noStrike" cap="none" spc="-103" baseline="0">
          <a:ln>
            <a:noFill/>
          </a:ln>
          <a:solidFill>
            <a:srgbClr val="004E46"/>
          </a:solidFill>
          <a:uFillTx/>
          <a:latin typeface="Open Sans"/>
          <a:ea typeface="Open Sans"/>
          <a:cs typeface="Open Sans"/>
          <a:sym typeface="Open Sans"/>
        </a:defRPr>
      </a:lvl7pPr>
      <a:lvl8pPr marL="0" marR="0" indent="800100" algn="ctr" defTabSz="412750" eaLnBrk="1" latinLnBrk="0" hangingPunct="1">
        <a:lnSpc>
          <a:spcPct val="110000"/>
        </a:lnSpc>
        <a:spcBef>
          <a:spcPts val="0"/>
        </a:spcBef>
        <a:spcAft>
          <a:spcPts val="0"/>
        </a:spcAft>
        <a:buClrTx/>
        <a:buSzTx/>
        <a:buFontTx/>
        <a:buNone/>
        <a:tabLst/>
        <a:defRPr sz="5150" b="0" i="0" u="none" strike="noStrike" cap="none" spc="-103" baseline="0">
          <a:ln>
            <a:noFill/>
          </a:ln>
          <a:solidFill>
            <a:srgbClr val="004E46"/>
          </a:solidFill>
          <a:uFillTx/>
          <a:latin typeface="Open Sans"/>
          <a:ea typeface="Open Sans"/>
          <a:cs typeface="Open Sans"/>
          <a:sym typeface="Open Sans"/>
        </a:defRPr>
      </a:lvl8pPr>
      <a:lvl9pPr marL="0" marR="0" indent="914400" algn="ctr" defTabSz="412750" eaLnBrk="1" latinLnBrk="0" hangingPunct="1">
        <a:lnSpc>
          <a:spcPct val="110000"/>
        </a:lnSpc>
        <a:spcBef>
          <a:spcPts val="0"/>
        </a:spcBef>
        <a:spcAft>
          <a:spcPts val="0"/>
        </a:spcAft>
        <a:buClrTx/>
        <a:buSzTx/>
        <a:buFontTx/>
        <a:buNone/>
        <a:tabLst/>
        <a:defRPr sz="5150" b="0" i="0" u="none" strike="noStrike" cap="none" spc="-103" baseline="0">
          <a:ln>
            <a:noFill/>
          </a:ln>
          <a:solidFill>
            <a:srgbClr val="004E46"/>
          </a:solidFill>
          <a:uFillTx/>
          <a:latin typeface="Open Sans"/>
          <a:ea typeface="Open Sans"/>
          <a:cs typeface="Open Sans"/>
          <a:sym typeface="Open Sans"/>
        </a:defRPr>
      </a:lvl9pPr>
    </p:bodyStyle>
    <p:otherStyle>
      <a:lvl1pPr marL="0" marR="0" indent="0" algn="r" defTabSz="412750" eaLnBrk="1" latinLnBrk="0" hangingPunct="1">
        <a:lnSpc>
          <a:spcPct val="100000"/>
        </a:lnSpc>
        <a:spcBef>
          <a:spcPts val="0"/>
        </a:spcBef>
        <a:spcAft>
          <a:spcPts val="0"/>
        </a:spcAft>
        <a:buClrTx/>
        <a:buSzTx/>
        <a:buFontTx/>
        <a:buNone/>
        <a:tabLst/>
        <a:defRPr sz="1250" b="0" i="0" u="none" strike="noStrike" cap="none" spc="0" baseline="0">
          <a:ln>
            <a:noFill/>
          </a:ln>
          <a:solidFill>
            <a:schemeClr val="tx1"/>
          </a:solidFill>
          <a:uFillTx/>
          <a:latin typeface="+mn-lt"/>
          <a:ea typeface="+mn-ea"/>
          <a:cs typeface="+mn-cs"/>
          <a:sym typeface="Open Sans"/>
        </a:defRPr>
      </a:lvl1pPr>
      <a:lvl2pPr marL="0" marR="0" indent="114300" algn="r" defTabSz="412750" eaLnBrk="1" latinLnBrk="0" hangingPunct="1">
        <a:lnSpc>
          <a:spcPct val="100000"/>
        </a:lnSpc>
        <a:spcBef>
          <a:spcPts val="0"/>
        </a:spcBef>
        <a:spcAft>
          <a:spcPts val="0"/>
        </a:spcAft>
        <a:buClrTx/>
        <a:buSzTx/>
        <a:buFontTx/>
        <a:buNone/>
        <a:tabLst/>
        <a:defRPr sz="1250" b="0" i="0" u="none" strike="noStrike" cap="none" spc="0" baseline="0">
          <a:ln>
            <a:noFill/>
          </a:ln>
          <a:solidFill>
            <a:schemeClr val="tx1"/>
          </a:solidFill>
          <a:uFillTx/>
          <a:latin typeface="+mn-lt"/>
          <a:ea typeface="+mn-ea"/>
          <a:cs typeface="+mn-cs"/>
          <a:sym typeface="Open Sans"/>
        </a:defRPr>
      </a:lvl2pPr>
      <a:lvl3pPr marL="0" marR="0" indent="228600" algn="r" defTabSz="412750" eaLnBrk="1" latinLnBrk="0" hangingPunct="1">
        <a:lnSpc>
          <a:spcPct val="100000"/>
        </a:lnSpc>
        <a:spcBef>
          <a:spcPts val="0"/>
        </a:spcBef>
        <a:spcAft>
          <a:spcPts val="0"/>
        </a:spcAft>
        <a:buClrTx/>
        <a:buSzTx/>
        <a:buFontTx/>
        <a:buNone/>
        <a:tabLst/>
        <a:defRPr sz="1250" b="0" i="0" u="none" strike="noStrike" cap="none" spc="0" baseline="0">
          <a:ln>
            <a:noFill/>
          </a:ln>
          <a:solidFill>
            <a:schemeClr val="tx1"/>
          </a:solidFill>
          <a:uFillTx/>
          <a:latin typeface="+mn-lt"/>
          <a:ea typeface="+mn-ea"/>
          <a:cs typeface="+mn-cs"/>
          <a:sym typeface="Open Sans"/>
        </a:defRPr>
      </a:lvl3pPr>
      <a:lvl4pPr marL="0" marR="0" indent="342900" algn="r" defTabSz="412750" eaLnBrk="1" latinLnBrk="0" hangingPunct="1">
        <a:lnSpc>
          <a:spcPct val="100000"/>
        </a:lnSpc>
        <a:spcBef>
          <a:spcPts val="0"/>
        </a:spcBef>
        <a:spcAft>
          <a:spcPts val="0"/>
        </a:spcAft>
        <a:buClrTx/>
        <a:buSzTx/>
        <a:buFontTx/>
        <a:buNone/>
        <a:tabLst/>
        <a:defRPr sz="1250" b="0" i="0" u="none" strike="noStrike" cap="none" spc="0" baseline="0">
          <a:ln>
            <a:noFill/>
          </a:ln>
          <a:solidFill>
            <a:schemeClr val="tx1"/>
          </a:solidFill>
          <a:uFillTx/>
          <a:latin typeface="+mn-lt"/>
          <a:ea typeface="+mn-ea"/>
          <a:cs typeface="+mn-cs"/>
          <a:sym typeface="Open Sans"/>
        </a:defRPr>
      </a:lvl4pPr>
      <a:lvl5pPr marL="0" marR="0" indent="457200" algn="r" defTabSz="412750" eaLnBrk="1" latinLnBrk="0" hangingPunct="1">
        <a:lnSpc>
          <a:spcPct val="100000"/>
        </a:lnSpc>
        <a:spcBef>
          <a:spcPts val="0"/>
        </a:spcBef>
        <a:spcAft>
          <a:spcPts val="0"/>
        </a:spcAft>
        <a:buClrTx/>
        <a:buSzTx/>
        <a:buFontTx/>
        <a:buNone/>
        <a:tabLst/>
        <a:defRPr sz="1250" b="0" i="0" u="none" strike="noStrike" cap="none" spc="0" baseline="0">
          <a:ln>
            <a:noFill/>
          </a:ln>
          <a:solidFill>
            <a:schemeClr val="tx1"/>
          </a:solidFill>
          <a:uFillTx/>
          <a:latin typeface="+mn-lt"/>
          <a:ea typeface="+mn-ea"/>
          <a:cs typeface="+mn-cs"/>
          <a:sym typeface="Open Sans"/>
        </a:defRPr>
      </a:lvl5pPr>
      <a:lvl6pPr marL="0" marR="0" indent="571500" algn="r" defTabSz="412750" eaLnBrk="1" latinLnBrk="0" hangingPunct="1">
        <a:lnSpc>
          <a:spcPct val="100000"/>
        </a:lnSpc>
        <a:spcBef>
          <a:spcPts val="0"/>
        </a:spcBef>
        <a:spcAft>
          <a:spcPts val="0"/>
        </a:spcAft>
        <a:buClrTx/>
        <a:buSzTx/>
        <a:buFontTx/>
        <a:buNone/>
        <a:tabLst/>
        <a:defRPr sz="1250" b="0" i="0" u="none" strike="noStrike" cap="none" spc="0" baseline="0">
          <a:ln>
            <a:noFill/>
          </a:ln>
          <a:solidFill>
            <a:schemeClr val="tx1"/>
          </a:solidFill>
          <a:uFillTx/>
          <a:latin typeface="+mn-lt"/>
          <a:ea typeface="+mn-ea"/>
          <a:cs typeface="+mn-cs"/>
          <a:sym typeface="Open Sans"/>
        </a:defRPr>
      </a:lvl6pPr>
      <a:lvl7pPr marL="0" marR="0" indent="685800" algn="r" defTabSz="412750" eaLnBrk="1" latinLnBrk="0" hangingPunct="1">
        <a:lnSpc>
          <a:spcPct val="100000"/>
        </a:lnSpc>
        <a:spcBef>
          <a:spcPts val="0"/>
        </a:spcBef>
        <a:spcAft>
          <a:spcPts val="0"/>
        </a:spcAft>
        <a:buClrTx/>
        <a:buSzTx/>
        <a:buFontTx/>
        <a:buNone/>
        <a:tabLst/>
        <a:defRPr sz="1250" b="0" i="0" u="none" strike="noStrike" cap="none" spc="0" baseline="0">
          <a:ln>
            <a:noFill/>
          </a:ln>
          <a:solidFill>
            <a:schemeClr val="tx1"/>
          </a:solidFill>
          <a:uFillTx/>
          <a:latin typeface="+mn-lt"/>
          <a:ea typeface="+mn-ea"/>
          <a:cs typeface="+mn-cs"/>
          <a:sym typeface="Open Sans"/>
        </a:defRPr>
      </a:lvl7pPr>
      <a:lvl8pPr marL="0" marR="0" indent="800100" algn="r" defTabSz="412750" eaLnBrk="1" latinLnBrk="0" hangingPunct="1">
        <a:lnSpc>
          <a:spcPct val="100000"/>
        </a:lnSpc>
        <a:spcBef>
          <a:spcPts val="0"/>
        </a:spcBef>
        <a:spcAft>
          <a:spcPts val="0"/>
        </a:spcAft>
        <a:buClrTx/>
        <a:buSzTx/>
        <a:buFontTx/>
        <a:buNone/>
        <a:tabLst/>
        <a:defRPr sz="1250" b="0" i="0" u="none" strike="noStrike" cap="none" spc="0" baseline="0">
          <a:ln>
            <a:noFill/>
          </a:ln>
          <a:solidFill>
            <a:schemeClr val="tx1"/>
          </a:solidFill>
          <a:uFillTx/>
          <a:latin typeface="+mn-lt"/>
          <a:ea typeface="+mn-ea"/>
          <a:cs typeface="+mn-cs"/>
          <a:sym typeface="Open Sans"/>
        </a:defRPr>
      </a:lvl8pPr>
      <a:lvl9pPr marL="0" marR="0" indent="914400" algn="r" defTabSz="412750" eaLnBrk="1" latinLnBrk="0" hangingPunct="1">
        <a:lnSpc>
          <a:spcPct val="100000"/>
        </a:lnSpc>
        <a:spcBef>
          <a:spcPts val="0"/>
        </a:spcBef>
        <a:spcAft>
          <a:spcPts val="0"/>
        </a:spcAft>
        <a:buClrTx/>
        <a:buSzTx/>
        <a:buFontTx/>
        <a:buNone/>
        <a:tabLst/>
        <a:defRPr sz="1250" b="0" i="0" u="none" strike="noStrike" cap="none" spc="0" baseline="0">
          <a:ln>
            <a:noFill/>
          </a:ln>
          <a:solidFill>
            <a:schemeClr val="tx1"/>
          </a:solidFill>
          <a:uFillTx/>
          <a:latin typeface="+mn-lt"/>
          <a:ea typeface="+mn-ea"/>
          <a:cs typeface="+mn-cs"/>
          <a:sym typeface="Open San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036DD7-360B-F3DC-02AC-015ED5B84161}"/>
              </a:ext>
            </a:extLst>
          </p:cNvPr>
          <p:cNvSpPr/>
          <p:nvPr userDrawn="1"/>
        </p:nvSpPr>
        <p:spPr>
          <a:xfrm>
            <a:off x="-2" y="-3951"/>
            <a:ext cx="12192000" cy="1375551"/>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accent1"/>
              </a:solidFill>
              <a:latin typeface="+mj-lt"/>
            </a:endParaRPr>
          </a:p>
        </p:txBody>
      </p:sp>
      <p:sp>
        <p:nvSpPr>
          <p:cNvPr id="2" name="Title Placeholder 1"/>
          <p:cNvSpPr>
            <a:spLocks noGrp="1"/>
          </p:cNvSpPr>
          <p:nvPr>
            <p:ph type="title"/>
          </p:nvPr>
        </p:nvSpPr>
        <p:spPr>
          <a:xfrm>
            <a:off x="838200" y="223726"/>
            <a:ext cx="8039986" cy="101360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461056"/>
            <a:ext cx="10515600" cy="458163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557904B0-9FD5-0A59-1B23-2A8EAFFBFBAD}"/>
              </a:ext>
            </a:extLst>
          </p:cNvPr>
          <p:cNvSpPr/>
          <p:nvPr userDrawn="1"/>
        </p:nvSpPr>
        <p:spPr>
          <a:xfrm>
            <a:off x="0" y="6176962"/>
            <a:ext cx="12192000" cy="681037"/>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mj-lt"/>
              </a:rPr>
              <a:t>NORTHERN</a:t>
            </a:r>
            <a:r>
              <a:rPr lang="en-US" b="1" dirty="0">
                <a:solidFill>
                  <a:schemeClr val="accent1"/>
                </a:solidFill>
                <a:latin typeface="+mj-lt"/>
              </a:rPr>
              <a:t> </a:t>
            </a:r>
            <a:r>
              <a:rPr lang="en-US" b="1" dirty="0">
                <a:solidFill>
                  <a:schemeClr val="bg1"/>
                </a:solidFill>
                <a:latin typeface="+mj-lt"/>
              </a:rPr>
              <a:t>IRELAND’S DECADE OF INNOVATION</a:t>
            </a:r>
            <a:endParaRPr lang="en-GB" b="1" dirty="0">
              <a:solidFill>
                <a:schemeClr val="bg1"/>
              </a:solidFill>
              <a:latin typeface="+mj-lt"/>
            </a:endParaRPr>
          </a:p>
        </p:txBody>
      </p:sp>
      <p:sp>
        <p:nvSpPr>
          <p:cNvPr id="10" name="Arrow: Pentagon 9">
            <a:extLst>
              <a:ext uri="{FF2B5EF4-FFF2-40B4-BE49-F238E27FC236}">
                <a16:creationId xmlns:a16="http://schemas.microsoft.com/office/drawing/2014/main" id="{BCEECB37-A0A8-DA45-1CEB-5426B2EEE360}"/>
              </a:ext>
            </a:extLst>
          </p:cNvPr>
          <p:cNvSpPr/>
          <p:nvPr userDrawn="1"/>
        </p:nvSpPr>
        <p:spPr>
          <a:xfrm rot="10800000">
            <a:off x="9037674" y="-2"/>
            <a:ext cx="3154324" cy="1371601"/>
          </a:xfrm>
          <a:prstGeom prst="homePlat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E29F79E6-62E3-CB18-D5F6-4D0B88FAAF9A}"/>
              </a:ext>
            </a:extLst>
          </p:cNvPr>
          <p:cNvPicPr>
            <a:picLocks noChangeAspect="1"/>
          </p:cNvPicPr>
          <p:nvPr userDrawn="1"/>
        </p:nvPicPr>
        <p:blipFill>
          <a:blip r:embed="rId13"/>
          <a:stretch>
            <a:fillRect/>
          </a:stretch>
        </p:blipFill>
        <p:spPr>
          <a:xfrm>
            <a:off x="9716388" y="223726"/>
            <a:ext cx="2302864" cy="874805"/>
          </a:xfrm>
          <a:prstGeom prst="rect">
            <a:avLst/>
          </a:prstGeom>
        </p:spPr>
      </p:pic>
    </p:spTree>
    <p:extLst>
      <p:ext uri="{BB962C8B-B14F-4D97-AF65-F5344CB8AC3E}">
        <p14:creationId xmlns:p14="http://schemas.microsoft.com/office/powerpoint/2010/main" val="1999171320"/>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4"/>
        </a:buClr>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1027"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7DC2F79B-6CD3-4497-B436-87B3E9A0290C}" type="datetimeFigureOut">
              <a:rPr lang="en-US"/>
              <a:pPr/>
              <a:t>3/21/2023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ea typeface="+mn-ea"/>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FA7EEC23-5D92-4652-87D9-D5EB8BFC54C8}" type="slidenum">
              <a:rPr lang="en-US"/>
              <a:pPr/>
              <a:t>‹#›</a:t>
            </a:fld>
            <a:endParaRPr lang="en-US"/>
          </a:p>
        </p:txBody>
      </p:sp>
    </p:spTree>
    <p:extLst>
      <p:ext uri="{BB962C8B-B14F-4D97-AF65-F5344CB8AC3E}">
        <p14:creationId xmlns:p14="http://schemas.microsoft.com/office/powerpoint/2010/main" val="1307498727"/>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defTabSz="457200" rtl="0" fontAlgn="base">
        <a:spcBef>
          <a:spcPct val="0"/>
        </a:spcBef>
        <a:spcAft>
          <a:spcPct val="0"/>
        </a:spcAft>
        <a:defRPr sz="4400" kern="1200">
          <a:solidFill>
            <a:schemeClr val="tx1"/>
          </a:solidFill>
          <a:latin typeface="+mj-lt"/>
          <a:ea typeface="MS PGothic" pitchFamily="34" charset="-128"/>
          <a:cs typeface="+mj-cs"/>
        </a:defRPr>
      </a:lvl1pPr>
      <a:lvl2pPr algn="ctr" defTabSz="457200" rtl="0" fontAlgn="base">
        <a:spcBef>
          <a:spcPct val="0"/>
        </a:spcBef>
        <a:spcAft>
          <a:spcPct val="0"/>
        </a:spcAft>
        <a:defRPr sz="4400">
          <a:solidFill>
            <a:schemeClr val="tx1"/>
          </a:solidFill>
          <a:latin typeface="Calibri" pitchFamily="34" charset="0"/>
          <a:ea typeface="MS PGothic" pitchFamily="34" charset="-128"/>
        </a:defRPr>
      </a:lvl2pPr>
      <a:lvl3pPr algn="ctr" defTabSz="457200" rtl="0" fontAlgn="base">
        <a:spcBef>
          <a:spcPct val="0"/>
        </a:spcBef>
        <a:spcAft>
          <a:spcPct val="0"/>
        </a:spcAft>
        <a:defRPr sz="4400">
          <a:solidFill>
            <a:schemeClr val="tx1"/>
          </a:solidFill>
          <a:latin typeface="Calibri" pitchFamily="34" charset="0"/>
          <a:ea typeface="MS PGothic" pitchFamily="34" charset="-128"/>
        </a:defRPr>
      </a:lvl3pPr>
      <a:lvl4pPr algn="ctr" defTabSz="457200" rtl="0" fontAlgn="base">
        <a:spcBef>
          <a:spcPct val="0"/>
        </a:spcBef>
        <a:spcAft>
          <a:spcPct val="0"/>
        </a:spcAft>
        <a:defRPr sz="4400">
          <a:solidFill>
            <a:schemeClr val="tx1"/>
          </a:solidFill>
          <a:latin typeface="Calibri" pitchFamily="34" charset="0"/>
          <a:ea typeface="MS PGothic" pitchFamily="34" charset="-128"/>
        </a:defRPr>
      </a:lvl4pPr>
      <a:lvl5pPr algn="ctr" defTabSz="457200" rtl="0" fontAlgn="base">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46.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3" Type="http://schemas.openxmlformats.org/officeDocument/2006/relationships/hyperlink" Target="mailto:10xinnovationworkstream@economy-ni.gov.uk" TargetMode="External"/><Relationship Id="rId2" Type="http://schemas.openxmlformats.org/officeDocument/2006/relationships/notesSlide" Target="../notesSlides/notesSlide19.xml"/><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2" Type="http://schemas.openxmlformats.org/officeDocument/2006/relationships/image" Target="../media/image24.crdownload"/><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crdownload"/><Relationship Id="rId1" Type="http://schemas.openxmlformats.org/officeDocument/2006/relationships/slideLayout" Target="../slideLayouts/slideLayout44.xml"/><Relationship Id="rId5" Type="http://schemas.openxmlformats.org/officeDocument/2006/relationships/image" Target="../media/image27.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7.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6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6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9.png"/><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E232B956-0532-4B56-99A0-8743E41694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6288" y="911489"/>
            <a:ext cx="3728582" cy="904550"/>
          </a:xfrm>
          <a:prstGeom prst="rect">
            <a:avLst/>
          </a:prstGeom>
        </p:spPr>
      </p:pic>
      <p:cxnSp>
        <p:nvCxnSpPr>
          <p:cNvPr id="7" name="Straight Connector 6">
            <a:extLst>
              <a:ext uri="{FF2B5EF4-FFF2-40B4-BE49-F238E27FC236}">
                <a16:creationId xmlns:a16="http://schemas.microsoft.com/office/drawing/2014/main" id="{85492C2B-AF82-4429-96EF-B0F3E7B16C93}"/>
              </a:ext>
            </a:extLst>
          </p:cNvPr>
          <p:cNvCxnSpPr>
            <a:cxnSpLocks/>
          </p:cNvCxnSpPr>
          <p:nvPr/>
        </p:nvCxnSpPr>
        <p:spPr>
          <a:xfrm flipH="1">
            <a:off x="3859281" y="3495675"/>
            <a:ext cx="4473437"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D3B168B-CB9F-4622-822D-F2E6EED2CC49}"/>
              </a:ext>
            </a:extLst>
          </p:cNvPr>
          <p:cNvSpPr txBox="1"/>
          <p:nvPr/>
        </p:nvSpPr>
        <p:spPr>
          <a:xfrm>
            <a:off x="2810579" y="2179303"/>
            <a:ext cx="679791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Arial Black" panose="020B0A04020102020204" pitchFamily="34" charset="0"/>
              </a:rPr>
              <a:t>Investment Area </a:t>
            </a:r>
            <a:r>
              <a:rPr lang="en-GB" sz="2800" b="1" dirty="0">
                <a:solidFill>
                  <a:prstClr val="black"/>
                </a:solidFill>
                <a:latin typeface="Arial Black" panose="020B0A04020102020204" pitchFamily="34" charset="0"/>
              </a:rPr>
              <a:t>2.2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black"/>
                </a:solidFill>
                <a:latin typeface="Arial Black" panose="020B0A04020102020204" pitchFamily="34" charset="0"/>
              </a:rPr>
              <a:t>Innovation Challenge Fund</a:t>
            </a:r>
            <a:endParaRPr kumimoji="0" lang="en-GB" sz="2800" b="1" i="0" u="none" strike="noStrike" kern="1200" cap="none" spc="0" normalizeH="0" baseline="0" noProof="0" dirty="0">
              <a:ln>
                <a:noFill/>
              </a:ln>
              <a:solidFill>
                <a:prstClr val="black"/>
              </a:solidFill>
              <a:effectLst/>
              <a:uLnTx/>
              <a:uFillTx/>
              <a:latin typeface="Arial Black" panose="020B0A04020102020204" pitchFamily="34" charset="0"/>
            </a:endParaRPr>
          </a:p>
        </p:txBody>
      </p:sp>
      <p:sp>
        <p:nvSpPr>
          <p:cNvPr id="10" name="TextBox 9">
            <a:extLst>
              <a:ext uri="{FF2B5EF4-FFF2-40B4-BE49-F238E27FC236}">
                <a16:creationId xmlns:a16="http://schemas.microsoft.com/office/drawing/2014/main" id="{6954041A-3374-416C-A3BA-22BF1A09DB95}"/>
              </a:ext>
            </a:extLst>
          </p:cNvPr>
          <p:cNvSpPr txBox="1"/>
          <p:nvPr/>
        </p:nvSpPr>
        <p:spPr>
          <a:xfrm>
            <a:off x="3269673" y="3637334"/>
            <a:ext cx="552334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Arial Black" panose="020B0A04020102020204" pitchFamily="34" charset="0"/>
              </a:rPr>
              <a:t>PEACEPLUS Programme</a:t>
            </a:r>
          </a:p>
        </p:txBody>
      </p:sp>
    </p:spTree>
    <p:extLst>
      <p:ext uri="{BB962C8B-B14F-4D97-AF65-F5344CB8AC3E}">
        <p14:creationId xmlns:p14="http://schemas.microsoft.com/office/powerpoint/2010/main" val="8223916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1404950" y="389795"/>
            <a:ext cx="946838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PEACEPLUS – Innovation Challenge Fund</a:t>
            </a:r>
            <a:r>
              <a:rPr lang="en-GB" sz="2400" b="1" dirty="0">
                <a:solidFill>
                  <a:srgbClr val="4472C4">
                    <a:lumMod val="75000"/>
                  </a:srgbClr>
                </a:solidFill>
                <a:latin typeface="Arial Black" panose="020B0A04020102020204" pitchFamily="34" charset="0"/>
              </a:rPr>
              <a:t> </a:t>
            </a: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Programme</a:t>
            </a:r>
          </a:p>
        </p:txBody>
      </p:sp>
      <p:grpSp>
        <p:nvGrpSpPr>
          <p:cNvPr id="2" name="Group 1">
            <a:extLst>
              <a:ext uri="{FF2B5EF4-FFF2-40B4-BE49-F238E27FC236}">
                <a16:creationId xmlns:a16="http://schemas.microsoft.com/office/drawing/2014/main" id="{42D14711-37CF-A53A-32B8-247EF6CE1258}"/>
              </a:ext>
            </a:extLst>
          </p:cNvPr>
          <p:cNvGrpSpPr/>
          <p:nvPr/>
        </p:nvGrpSpPr>
        <p:grpSpPr>
          <a:xfrm>
            <a:off x="725032" y="1127710"/>
            <a:ext cx="10828220" cy="5217531"/>
            <a:chOff x="597044" y="957857"/>
            <a:chExt cx="10828220" cy="5217531"/>
          </a:xfrm>
        </p:grpSpPr>
        <p:grpSp>
          <p:nvGrpSpPr>
            <p:cNvPr id="3" name="Group 2">
              <a:extLst>
                <a:ext uri="{FF2B5EF4-FFF2-40B4-BE49-F238E27FC236}">
                  <a16:creationId xmlns:a16="http://schemas.microsoft.com/office/drawing/2014/main" id="{78543358-09D3-78DC-4BDA-8F5CBEE3E831}"/>
                </a:ext>
              </a:extLst>
            </p:cNvPr>
            <p:cNvGrpSpPr/>
            <p:nvPr/>
          </p:nvGrpSpPr>
          <p:grpSpPr>
            <a:xfrm>
              <a:off x="597044" y="957857"/>
              <a:ext cx="9291603" cy="5187409"/>
              <a:chOff x="1655146" y="1317047"/>
              <a:chExt cx="8873812" cy="5187409"/>
            </a:xfrm>
          </p:grpSpPr>
          <p:sp>
            <p:nvSpPr>
              <p:cNvPr id="5" name="Oval 4">
                <a:extLst>
                  <a:ext uri="{FF2B5EF4-FFF2-40B4-BE49-F238E27FC236}">
                    <a16:creationId xmlns:a16="http://schemas.microsoft.com/office/drawing/2014/main" id="{DBB992D8-14B9-77A8-E3C3-F1C1EC746D07}"/>
                  </a:ext>
                </a:extLst>
              </p:cNvPr>
              <p:cNvSpPr/>
              <p:nvPr/>
            </p:nvSpPr>
            <p:spPr>
              <a:xfrm>
                <a:off x="5658660" y="1317047"/>
                <a:ext cx="2594437" cy="2594437"/>
              </a:xfrm>
              <a:prstGeom prst="ellipse">
                <a:avLst/>
              </a:prstGeom>
              <a:solidFill>
                <a:srgbClr val="555CA4"/>
              </a:solidFill>
              <a:ln w="28575" cap="flat" cmpd="sng" algn="ctr">
                <a:solidFill>
                  <a:srgbClr val="F4D667"/>
                </a:solidFill>
                <a:prstDash val="solid"/>
                <a:miter lim="800000"/>
              </a:ln>
              <a:effectLst>
                <a:outerShdw blurRad="50800" dist="38100" dir="10800000" algn="r" rotWithShape="0">
                  <a:prstClr val="black">
                    <a:alpha val="40000"/>
                  </a:prstClr>
                </a:outerShdw>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0" cap="none" spc="0" normalizeH="0" baseline="0" noProof="0" dirty="0">
                    <a:ln>
                      <a:noFill/>
                    </a:ln>
                    <a:solidFill>
                      <a:prstClr val="white"/>
                    </a:solidFill>
                    <a:effectLst/>
                    <a:uLnTx/>
                    <a:uFillTx/>
                    <a:latin typeface="Arial Nova" panose="020B0604020202020204" pitchFamily="34" charset="0"/>
                    <a:ea typeface="+mn-ea"/>
                    <a:cs typeface="+mn-cs"/>
                  </a:rPr>
                  <a:t>Theme </a:t>
                </a:r>
                <a:r>
                  <a:rPr lang="en-GB" b="1" kern="0" dirty="0">
                    <a:solidFill>
                      <a:prstClr val="white"/>
                    </a:solidFill>
                    <a:latin typeface="Arial Nova" panose="020B0604020202020204" pitchFamily="34" charset="0"/>
                  </a:rPr>
                  <a:t>2</a:t>
                </a:r>
                <a:r>
                  <a:rPr kumimoji="0" lang="en-GB" b="1" i="0" u="none" strike="noStrike" kern="0" cap="none" spc="0" normalizeH="0" baseline="0" noProof="0" dirty="0">
                    <a:ln>
                      <a:noFill/>
                    </a:ln>
                    <a:solidFill>
                      <a:prstClr val="white"/>
                    </a:solidFill>
                    <a:effectLst/>
                    <a:uLnTx/>
                    <a:uFillTx/>
                    <a:latin typeface="Arial Nova" panose="020B0604020202020204" pitchFamily="34" charset="0"/>
                    <a:ea typeface="+mn-ea"/>
                    <a:cs typeface="+mn-cs"/>
                  </a:rPr>
                  <a:t>. Delivering Socio-Economic Regeneration and Transformation </a:t>
                </a:r>
                <a:r>
                  <a:rPr kumimoji="0" lang="en-GB" sz="2000" b="1" i="0" u="none" strike="noStrike" kern="0" cap="none" spc="0" normalizeH="0" baseline="0" noProof="0" dirty="0">
                    <a:ln>
                      <a:noFill/>
                    </a:ln>
                    <a:solidFill>
                      <a:prstClr val="white"/>
                    </a:solidFill>
                    <a:effectLst/>
                    <a:uLnTx/>
                    <a:uFillTx/>
                    <a:latin typeface="Arial Nova" panose="020B0604020202020204" pitchFamily="34" charset="0"/>
                    <a:ea typeface="+mn-ea"/>
                    <a:cs typeface="+mn-cs"/>
                  </a:rPr>
                  <a:t>(€170m)</a:t>
                </a:r>
              </a:p>
            </p:txBody>
          </p:sp>
          <p:sp>
            <p:nvSpPr>
              <p:cNvPr id="6" name="Oval 5">
                <a:extLst>
                  <a:ext uri="{FF2B5EF4-FFF2-40B4-BE49-F238E27FC236}">
                    <a16:creationId xmlns:a16="http://schemas.microsoft.com/office/drawing/2014/main" id="{BAEB1FDD-AE89-6338-0328-D25CD2DC0746}"/>
                  </a:ext>
                </a:extLst>
              </p:cNvPr>
              <p:cNvSpPr/>
              <p:nvPr/>
            </p:nvSpPr>
            <p:spPr>
              <a:xfrm>
                <a:off x="1655146" y="4509245"/>
                <a:ext cx="2097617" cy="1995211"/>
              </a:xfrm>
              <a:prstGeom prst="ellipse">
                <a:avLst/>
              </a:prstGeom>
              <a:solidFill>
                <a:srgbClr val="9EA1C6"/>
              </a:solidFill>
              <a:ln w="28575" cap="flat" cmpd="sng" algn="ctr">
                <a:solidFill>
                  <a:srgbClr val="555CA4"/>
                </a:solidFill>
                <a:prstDash val="solid"/>
                <a:miter lim="800000"/>
              </a:ln>
              <a:effectLst>
                <a:outerShdw blurRad="50800" dist="38100" dir="5400000" algn="t" rotWithShape="0">
                  <a:prstClr val="black">
                    <a:alpha val="40000"/>
                  </a:prstClr>
                </a:outerShdw>
              </a:effectLst>
            </p:spPr>
            <p:txBody>
              <a:bodyPr lIns="0" tIns="0" rIns="0" bIns="0" rtlCol="0" anchor="ctr"/>
              <a:lstStyle/>
              <a:p>
                <a:pPr algn="ctr">
                  <a:defRPr/>
                </a:pPr>
                <a:r>
                  <a:rPr lang="en-GB" b="1" kern="0" dirty="0">
                    <a:solidFill>
                      <a:srgbClr val="FFFFFF"/>
                    </a:solidFill>
                    <a:latin typeface="Arial Nova" panose="020B0604020202020204" pitchFamily="34" charset="0"/>
                  </a:rPr>
                  <a:t>2.1 SME Development and Transition</a:t>
                </a:r>
              </a:p>
            </p:txBody>
          </p:sp>
          <p:cxnSp>
            <p:nvCxnSpPr>
              <p:cNvPr id="7" name="Straight Connector 6">
                <a:extLst>
                  <a:ext uri="{FF2B5EF4-FFF2-40B4-BE49-F238E27FC236}">
                    <a16:creationId xmlns:a16="http://schemas.microsoft.com/office/drawing/2014/main" id="{C8BEEF28-7D57-BAB0-D29A-E24DCAB1C3A0}"/>
                  </a:ext>
                </a:extLst>
              </p:cNvPr>
              <p:cNvCxnSpPr>
                <a:cxnSpLocks/>
                <a:stCxn id="5" idx="4"/>
                <a:endCxn id="6" idx="0"/>
              </p:cNvCxnSpPr>
              <p:nvPr/>
            </p:nvCxnSpPr>
            <p:spPr>
              <a:xfrm flipH="1">
                <a:off x="2703955" y="3911484"/>
                <a:ext cx="4251925" cy="597761"/>
              </a:xfrm>
              <a:prstGeom prst="line">
                <a:avLst/>
              </a:prstGeom>
              <a:noFill/>
              <a:ln w="28575" cap="flat" cmpd="sng" algn="ctr">
                <a:solidFill>
                  <a:srgbClr val="555CA4"/>
                </a:solidFill>
                <a:prstDash val="solid"/>
                <a:miter lim="800000"/>
                <a:headEnd type="oval" w="med" len="med"/>
                <a:tailEnd type="oval" w="med" len="med"/>
              </a:ln>
              <a:effectLst/>
            </p:spPr>
          </p:cxnSp>
          <p:cxnSp>
            <p:nvCxnSpPr>
              <p:cNvPr id="8" name="Straight Connector 7">
                <a:extLst>
                  <a:ext uri="{FF2B5EF4-FFF2-40B4-BE49-F238E27FC236}">
                    <a16:creationId xmlns:a16="http://schemas.microsoft.com/office/drawing/2014/main" id="{DA2133BD-B0AD-EED9-FAAE-6E248EFF95FE}"/>
                  </a:ext>
                </a:extLst>
              </p:cNvPr>
              <p:cNvCxnSpPr>
                <a:cxnSpLocks/>
              </p:cNvCxnSpPr>
              <p:nvPr/>
            </p:nvCxnSpPr>
            <p:spPr>
              <a:xfrm>
                <a:off x="7209697" y="3911484"/>
                <a:ext cx="3319261" cy="597761"/>
              </a:xfrm>
              <a:prstGeom prst="line">
                <a:avLst/>
              </a:prstGeom>
              <a:noFill/>
              <a:ln w="28575" cap="flat" cmpd="sng" algn="ctr">
                <a:solidFill>
                  <a:srgbClr val="555CA4"/>
                </a:solidFill>
                <a:prstDash val="solid"/>
                <a:miter lim="800000"/>
                <a:headEnd type="oval" w="med" len="med"/>
                <a:tailEnd type="oval" w="med" len="med"/>
              </a:ln>
              <a:effectLst/>
            </p:spPr>
          </p:cxnSp>
          <p:cxnSp>
            <p:nvCxnSpPr>
              <p:cNvPr id="11" name="Straight Connector 10">
                <a:extLst>
                  <a:ext uri="{FF2B5EF4-FFF2-40B4-BE49-F238E27FC236}">
                    <a16:creationId xmlns:a16="http://schemas.microsoft.com/office/drawing/2014/main" id="{7E2BF18A-9672-9ADC-2E14-766B5E4AF88F}"/>
                  </a:ext>
                </a:extLst>
              </p:cNvPr>
              <p:cNvCxnSpPr>
                <a:cxnSpLocks/>
                <a:stCxn id="5" idx="4"/>
              </p:cNvCxnSpPr>
              <p:nvPr/>
            </p:nvCxnSpPr>
            <p:spPr>
              <a:xfrm flipH="1">
                <a:off x="5505770" y="3911484"/>
                <a:ext cx="1450109" cy="597756"/>
              </a:xfrm>
              <a:prstGeom prst="line">
                <a:avLst/>
              </a:prstGeom>
              <a:noFill/>
              <a:ln w="28575" cap="flat" cmpd="sng" algn="ctr">
                <a:solidFill>
                  <a:srgbClr val="555CA4"/>
                </a:solidFill>
                <a:prstDash val="solid"/>
                <a:miter lim="800000"/>
                <a:headEnd type="oval" w="med" len="med"/>
                <a:tailEnd type="oval" w="med" len="med"/>
              </a:ln>
              <a:effectLst/>
            </p:spPr>
          </p:cxnSp>
        </p:grpSp>
        <p:sp>
          <p:nvSpPr>
            <p:cNvPr id="32" name="Oval 31">
              <a:extLst>
                <a:ext uri="{FF2B5EF4-FFF2-40B4-BE49-F238E27FC236}">
                  <a16:creationId xmlns:a16="http://schemas.microsoft.com/office/drawing/2014/main" id="{BAEB1FDD-AE89-6338-0328-D25CD2DC0746}"/>
                </a:ext>
              </a:extLst>
            </p:cNvPr>
            <p:cNvSpPr/>
            <p:nvPr/>
          </p:nvSpPr>
          <p:spPr>
            <a:xfrm>
              <a:off x="3647236" y="4150055"/>
              <a:ext cx="2157000" cy="2025333"/>
            </a:xfrm>
            <a:prstGeom prst="ellipse">
              <a:avLst/>
            </a:prstGeom>
            <a:solidFill>
              <a:srgbClr val="FFD966"/>
            </a:solidFill>
            <a:ln w="28575" cap="flat" cmpd="sng" algn="ctr">
              <a:solidFill>
                <a:srgbClr val="555CA4"/>
              </a:solidFill>
              <a:prstDash val="solid"/>
              <a:miter lim="800000"/>
            </a:ln>
            <a:effectLst>
              <a:outerShdw blurRad="50800" dist="38100" dir="5400000" algn="t" rotWithShape="0">
                <a:prstClr val="black">
                  <a:alpha val="40000"/>
                </a:prstClr>
              </a:outerShdw>
            </a:effectLst>
          </p:spPr>
          <p:txBody>
            <a:bodyPr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indent="0" algn="ctr" fontAlgn="auto">
                <a:lnSpc>
                  <a:spcPct val="100000"/>
                </a:lnSpc>
                <a:spcBef>
                  <a:spcPts val="0"/>
                </a:spcBef>
                <a:spcAft>
                  <a:spcPts val="0"/>
                </a:spcAft>
                <a:buClrTx/>
                <a:buSzTx/>
                <a:buFontTx/>
                <a:buNone/>
                <a:tabLst/>
                <a:defRPr/>
              </a:pPr>
              <a:r>
                <a:rPr lang="en-GB" b="1" kern="0" dirty="0">
                  <a:solidFill>
                    <a:srgbClr val="E7E6E6">
                      <a:lumMod val="10000"/>
                    </a:srgbClr>
                  </a:solidFill>
                  <a:latin typeface="Arial Nova" panose="020B0604020202020204" pitchFamily="34" charset="0"/>
                </a:rPr>
                <a:t>2.2 Innovation Challenge Fund</a:t>
              </a:r>
            </a:p>
          </p:txBody>
        </p:sp>
        <p:sp>
          <p:nvSpPr>
            <p:cNvPr id="34" name="Oval 33">
              <a:extLst>
                <a:ext uri="{FF2B5EF4-FFF2-40B4-BE49-F238E27FC236}">
                  <a16:creationId xmlns:a16="http://schemas.microsoft.com/office/drawing/2014/main" id="{81F6D647-FBBA-C059-3B53-04A91762A4CF}"/>
                </a:ext>
              </a:extLst>
            </p:cNvPr>
            <p:cNvSpPr/>
            <p:nvPr/>
          </p:nvSpPr>
          <p:spPr>
            <a:xfrm>
              <a:off x="6570972" y="4134993"/>
              <a:ext cx="2157000" cy="2025333"/>
            </a:xfrm>
            <a:prstGeom prst="ellipse">
              <a:avLst/>
            </a:prstGeom>
            <a:solidFill>
              <a:srgbClr val="8E93C4"/>
            </a:solidFill>
            <a:ln w="28575" cap="flat" cmpd="sng" algn="ctr">
              <a:solidFill>
                <a:srgbClr val="555CA4"/>
              </a:solidFill>
              <a:prstDash val="solid"/>
              <a:miter lim="800000"/>
            </a:ln>
            <a:effectLst>
              <a:outerShdw blurRad="50800" dist="38100" dir="5400000" algn="t" rotWithShape="0">
                <a:prstClr val="black">
                  <a:alpha val="40000"/>
                </a:prstClr>
              </a:outerShdw>
            </a:effectLst>
          </p:spPr>
          <p:txBody>
            <a:bodyPr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kern="0" dirty="0">
                  <a:solidFill>
                    <a:srgbClr val="FFFFFF"/>
                  </a:solidFill>
                  <a:latin typeface="Arial Nova" panose="020B0604020202020204" pitchFamily="34" charset="0"/>
                </a:rPr>
                <a:t>2</a:t>
              </a:r>
              <a:r>
                <a:rPr kumimoji="0" lang="en-GB" sz="1800" b="1" i="0" u="none" strike="noStrike" kern="0" cap="none" spc="0" normalizeH="0" baseline="0" noProof="0" dirty="0">
                  <a:ln>
                    <a:noFill/>
                  </a:ln>
                  <a:solidFill>
                    <a:srgbClr val="FFFFFF"/>
                  </a:solidFill>
                  <a:effectLst/>
                  <a:uLnTx/>
                  <a:uFillTx/>
                  <a:latin typeface="Arial Nova" panose="020B0604020202020204" pitchFamily="34" charset="0"/>
                  <a:ea typeface="+mn-ea"/>
                  <a:cs typeface="+mn-cs"/>
                </a:rPr>
                <a:t>.3 Programme Area Skills Development</a:t>
              </a:r>
            </a:p>
          </p:txBody>
        </p:sp>
        <p:sp>
          <p:nvSpPr>
            <p:cNvPr id="35" name="Oval 34">
              <a:extLst>
                <a:ext uri="{FF2B5EF4-FFF2-40B4-BE49-F238E27FC236}">
                  <a16:creationId xmlns:a16="http://schemas.microsoft.com/office/drawing/2014/main" id="{356B8D7D-664A-3807-A5D6-26B6745EB89C}"/>
                </a:ext>
              </a:extLst>
            </p:cNvPr>
            <p:cNvSpPr/>
            <p:nvPr/>
          </p:nvSpPr>
          <p:spPr>
            <a:xfrm>
              <a:off x="9268264" y="4120291"/>
              <a:ext cx="2157000" cy="2024975"/>
            </a:xfrm>
            <a:prstGeom prst="ellipse">
              <a:avLst/>
            </a:prstGeom>
            <a:solidFill>
              <a:srgbClr val="9EA1C6"/>
            </a:solidFill>
            <a:ln w="28575" cap="flat" cmpd="sng" algn="ctr">
              <a:solidFill>
                <a:srgbClr val="555CA4"/>
              </a:solidFill>
              <a:prstDash val="solid"/>
              <a:miter lim="800000"/>
            </a:ln>
            <a:effectLst>
              <a:outerShdw blurRad="50800" dist="38100" dir="5400000" algn="t" rotWithShape="0">
                <a:prstClr val="black">
                  <a:alpha val="40000"/>
                </a:prstClr>
              </a:outerShdw>
            </a:effectLst>
          </p:spPr>
          <p:txBody>
            <a:bodyPr lIns="0" rIns="0" rtlCol="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GB" b="1" kern="0" dirty="0">
                  <a:solidFill>
                    <a:srgbClr val="FFFFFF"/>
                  </a:solidFill>
                  <a:latin typeface="Arial Nova" panose="020B0604020202020204" pitchFamily="34" charset="0"/>
                </a:rPr>
                <a:t>2.4</a:t>
              </a:r>
            </a:p>
            <a:p>
              <a:pPr algn="ctr">
                <a:defRPr/>
              </a:pPr>
              <a:r>
                <a:rPr lang="en-GB" b="1" kern="0" dirty="0">
                  <a:solidFill>
                    <a:srgbClr val="FFFFFF"/>
                  </a:solidFill>
                  <a:latin typeface="Arial Nova" panose="020B0604020202020204" pitchFamily="34" charset="0"/>
                </a:rPr>
                <a:t>Smart Towns and Villages</a:t>
              </a:r>
            </a:p>
          </p:txBody>
        </p:sp>
        <p:cxnSp>
          <p:nvCxnSpPr>
            <p:cNvPr id="36" name="Straight Connector 35">
              <a:extLst>
                <a:ext uri="{FF2B5EF4-FFF2-40B4-BE49-F238E27FC236}">
                  <a16:creationId xmlns:a16="http://schemas.microsoft.com/office/drawing/2014/main" id="{3A5BB35E-5748-C8B3-845E-C441ECD51FCB}"/>
                </a:ext>
              </a:extLst>
            </p:cNvPr>
            <p:cNvCxnSpPr>
              <a:cxnSpLocks/>
              <a:stCxn id="5" idx="4"/>
            </p:cNvCxnSpPr>
            <p:nvPr/>
          </p:nvCxnSpPr>
          <p:spPr>
            <a:xfrm>
              <a:off x="6147343" y="3552294"/>
              <a:ext cx="710248" cy="810151"/>
            </a:xfrm>
            <a:prstGeom prst="line">
              <a:avLst/>
            </a:prstGeom>
            <a:noFill/>
            <a:ln w="28575" cap="flat" cmpd="sng" algn="ctr">
              <a:solidFill>
                <a:srgbClr val="555CA4"/>
              </a:solidFill>
              <a:prstDash val="solid"/>
              <a:miter lim="800000"/>
              <a:headEnd type="oval" w="med" len="med"/>
              <a:tailEnd type="oval" w="med" len="med"/>
            </a:ln>
            <a:effectLst/>
          </p:spPr>
        </p:cxnSp>
      </p:grpSp>
    </p:spTree>
    <p:extLst>
      <p:ext uri="{BB962C8B-B14F-4D97-AF65-F5344CB8AC3E}">
        <p14:creationId xmlns:p14="http://schemas.microsoft.com/office/powerpoint/2010/main" val="20736692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C5326E-6E2D-6868-C359-AC8AC1726A1D}"/>
              </a:ext>
            </a:extLst>
          </p:cNvPr>
          <p:cNvSpPr>
            <a:spLocks noGrp="1"/>
          </p:cNvSpPr>
          <p:nvPr>
            <p:ph type="ctrTitle"/>
          </p:nvPr>
        </p:nvSpPr>
        <p:spPr>
          <a:xfrm>
            <a:off x="143838" y="5765064"/>
            <a:ext cx="7366571" cy="988829"/>
          </a:xfrm>
        </p:spPr>
        <p:txBody>
          <a:bodyPr>
            <a:noAutofit/>
          </a:bodyPr>
          <a:lstStyle/>
          <a:p>
            <a:pPr>
              <a:spcAft>
                <a:spcPts val="600"/>
              </a:spcAft>
            </a:pPr>
            <a:r>
              <a:rPr lang="en-GB" sz="2400" dirty="0"/>
              <a:t>Keith Forster, Department for the Economy</a:t>
            </a:r>
            <a:br>
              <a:rPr lang="en-GB" sz="2400" dirty="0"/>
            </a:br>
            <a:endParaRPr lang="en-GB" sz="2400" dirty="0"/>
          </a:p>
        </p:txBody>
      </p:sp>
    </p:spTree>
    <p:extLst>
      <p:ext uri="{BB962C8B-B14F-4D97-AF65-F5344CB8AC3E}">
        <p14:creationId xmlns:p14="http://schemas.microsoft.com/office/powerpoint/2010/main" val="20803001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E2D4A-0AC3-5BA1-C0FB-16235A5005DE}"/>
              </a:ext>
            </a:extLst>
          </p:cNvPr>
          <p:cNvSpPr>
            <a:spLocks noGrp="1"/>
          </p:cNvSpPr>
          <p:nvPr>
            <p:ph type="title"/>
          </p:nvPr>
        </p:nvSpPr>
        <p:spPr>
          <a:xfrm>
            <a:off x="624537" y="223726"/>
            <a:ext cx="8039986" cy="1013601"/>
          </a:xfrm>
        </p:spPr>
        <p:txBody>
          <a:bodyPr>
            <a:normAutofit/>
          </a:bodyPr>
          <a:lstStyle/>
          <a:p>
            <a:r>
              <a:rPr lang="en-US" sz="3600" dirty="0"/>
              <a:t>NI’s 1</a:t>
            </a:r>
            <a:r>
              <a:rPr lang="en-GB" sz="3600" dirty="0"/>
              <a:t>0x Economic Vision</a:t>
            </a:r>
          </a:p>
        </p:txBody>
      </p:sp>
      <p:sp>
        <p:nvSpPr>
          <p:cNvPr id="3" name="Content Placeholder 2">
            <a:extLst>
              <a:ext uri="{FF2B5EF4-FFF2-40B4-BE49-F238E27FC236}">
                <a16:creationId xmlns:a16="http://schemas.microsoft.com/office/drawing/2014/main" id="{F660B61D-9C74-F9D2-D941-A01772E4729E}"/>
              </a:ext>
            </a:extLst>
          </p:cNvPr>
          <p:cNvSpPr>
            <a:spLocks noGrp="1"/>
          </p:cNvSpPr>
          <p:nvPr>
            <p:ph idx="1"/>
          </p:nvPr>
        </p:nvSpPr>
        <p:spPr>
          <a:xfrm>
            <a:off x="286603" y="1484588"/>
            <a:ext cx="5468250" cy="4856153"/>
          </a:xfrm>
        </p:spPr>
        <p:txBody>
          <a:bodyPr>
            <a:normAutofit/>
          </a:bodyPr>
          <a:lstStyle/>
          <a:p>
            <a:pPr>
              <a:spcAft>
                <a:spcPts val="600"/>
              </a:spcAft>
            </a:pPr>
            <a:r>
              <a:rPr lang="en-US" sz="2700" dirty="0"/>
              <a:t>10x Economic Vision sets out NI’s economic policy priorities. </a:t>
            </a:r>
          </a:p>
          <a:p>
            <a:pPr>
              <a:spcAft>
                <a:spcPts val="600"/>
              </a:spcAft>
            </a:pPr>
            <a:r>
              <a:rPr lang="en-US" sz="2700" dirty="0"/>
              <a:t>Places innovation at heart of economic policy.</a:t>
            </a:r>
          </a:p>
          <a:p>
            <a:pPr>
              <a:spcAft>
                <a:spcPts val="600"/>
              </a:spcAft>
            </a:pPr>
            <a:r>
              <a:rPr lang="en-US" sz="2700" dirty="0"/>
              <a:t>Triple bottom line – 3 pillars for success – innovation, inclusivity and sustainability.</a:t>
            </a:r>
          </a:p>
          <a:p>
            <a:pPr>
              <a:spcAft>
                <a:spcPts val="600"/>
              </a:spcAft>
            </a:pPr>
            <a:r>
              <a:rPr lang="en-US" sz="2700" dirty="0"/>
              <a:t>Innovation </a:t>
            </a:r>
            <a:r>
              <a:rPr lang="en-US" sz="2700" dirty="0" err="1"/>
              <a:t>workstream</a:t>
            </a:r>
            <a:r>
              <a:rPr lang="en-US" sz="2700" dirty="0"/>
              <a:t> established to develop policy and an action plan for decade ahead.  </a:t>
            </a:r>
          </a:p>
        </p:txBody>
      </p:sp>
      <p:pic>
        <p:nvPicPr>
          <p:cNvPr id="6" name="Picture 5" descr="Chart, surface chart&#10;&#10;Description automatically generated">
            <a:extLst>
              <a:ext uri="{FF2B5EF4-FFF2-40B4-BE49-F238E27FC236}">
                <a16:creationId xmlns:a16="http://schemas.microsoft.com/office/drawing/2014/main" id="{C0F8D1BD-7712-57F5-F681-65586388FD6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2600" r="97600">
                        <a14:foregroundMark x1="27000" y1="62200" x2="27000" y2="62200"/>
                        <a14:foregroundMark x1="37200" y1="51200" x2="37200" y2="51200"/>
                        <a14:foregroundMark x1="39400" y1="38600" x2="39400" y2="38600"/>
                        <a14:foregroundMark x1="30400" y1="30600" x2="30400" y2="30600"/>
                        <a14:foregroundMark x1="49200" y1="22600" x2="49200" y2="22600"/>
                        <a14:foregroundMark x1="63200" y1="15600" x2="63200" y2="15600"/>
                        <a14:foregroundMark x1="72800" y1="15800" x2="72800" y2="15800"/>
                        <a14:foregroundMark x1="83600" y1="36800" x2="83600" y2="36800"/>
                        <a14:foregroundMark x1="85200" y1="40600" x2="85200" y2="40600"/>
                        <a14:foregroundMark x1="92000" y1="69800" x2="92000" y2="69800"/>
                        <a14:foregroundMark x1="95400" y1="69800" x2="95400" y2="69800"/>
                        <a14:foregroundMark x1="97600" y1="62800" x2="97600" y2="62800"/>
                        <a14:foregroundMark x1="96000" y1="53400" x2="96000" y2="53400"/>
                        <a14:foregroundMark x1="89400" y1="48600" x2="89400" y2="48600"/>
                        <a14:foregroundMark x1="6600" y1="60400" x2="6600" y2="60400"/>
                        <a14:foregroundMark x1="2600" y1="62400" x2="2600" y2="62400"/>
                        <a14:foregroundMark x1="19600" y1="71400" x2="19600" y2="71400"/>
                        <a14:foregroundMark x1="39200" y1="61400" x2="39200" y2="61400"/>
                        <a14:foregroundMark x1="78800" y1="43200" x2="78800" y2="43200"/>
                        <a14:foregroundMark x1="76800" y1="28200" x2="76800" y2="28200"/>
                        <a14:foregroundMark x1="63800" y1="34200" x2="63800" y2="34200"/>
                        <a14:foregroundMark x1="62000" y1="47200" x2="62000" y2="47200"/>
                      </a14:backgroundRemoval>
                    </a14:imgEffect>
                  </a14:imgLayer>
                </a14:imgProps>
              </a:ext>
              <a:ext uri="{28A0092B-C50C-407E-A947-70E740481C1C}">
                <a14:useLocalDpi xmlns:a14="http://schemas.microsoft.com/office/drawing/2010/main" val="0"/>
              </a:ext>
            </a:extLst>
          </a:blip>
          <a:stretch>
            <a:fillRect/>
          </a:stretch>
        </p:blipFill>
        <p:spPr>
          <a:xfrm>
            <a:off x="6283571" y="1237327"/>
            <a:ext cx="4761905" cy="4761905"/>
          </a:xfrm>
          <a:prstGeom prst="rect">
            <a:avLst/>
          </a:prstGeom>
        </p:spPr>
      </p:pic>
      <p:sp>
        <p:nvSpPr>
          <p:cNvPr id="7" name="Rectangle 6">
            <a:extLst>
              <a:ext uri="{FF2B5EF4-FFF2-40B4-BE49-F238E27FC236}">
                <a16:creationId xmlns:a16="http://schemas.microsoft.com/office/drawing/2014/main" id="{4389569E-FBAB-407B-C1E0-406F8E594A7F}"/>
              </a:ext>
            </a:extLst>
          </p:cNvPr>
          <p:cNvSpPr/>
          <p:nvPr/>
        </p:nvSpPr>
        <p:spPr>
          <a:xfrm>
            <a:off x="6063177" y="3012032"/>
            <a:ext cx="1367514" cy="804684"/>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a:ea typeface="+mn-ea"/>
                <a:cs typeface="+mn-cs"/>
              </a:rPr>
              <a:t>More innovative</a:t>
            </a:r>
            <a:endParaRPr kumimoji="0" lang="en-GB" sz="1800" b="1" i="0" u="none" strike="noStrike" kern="1200" cap="none" spc="0" normalizeH="0" baseline="0" noProof="0" dirty="0">
              <a:ln>
                <a:noFill/>
              </a:ln>
              <a:solidFill>
                <a:prstClr val="white"/>
              </a:solidFill>
              <a:effectLst/>
              <a:uLnTx/>
              <a:uFillTx/>
              <a:latin typeface="Arial"/>
              <a:ea typeface="+mn-ea"/>
              <a:cs typeface="+mn-cs"/>
            </a:endParaRPr>
          </a:p>
        </p:txBody>
      </p:sp>
      <p:sp>
        <p:nvSpPr>
          <p:cNvPr id="8" name="Rectangle 7">
            <a:extLst>
              <a:ext uri="{FF2B5EF4-FFF2-40B4-BE49-F238E27FC236}">
                <a16:creationId xmlns:a16="http://schemas.microsoft.com/office/drawing/2014/main" id="{0A784609-4912-2401-C8FF-6CBD733F5DEA}"/>
              </a:ext>
            </a:extLst>
          </p:cNvPr>
          <p:cNvSpPr/>
          <p:nvPr/>
        </p:nvSpPr>
        <p:spPr>
          <a:xfrm>
            <a:off x="9986286" y="2184777"/>
            <a:ext cx="1367514" cy="804684"/>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a:ea typeface="+mn-ea"/>
                <a:cs typeface="+mn-cs"/>
              </a:rPr>
              <a:t>More inclusive</a:t>
            </a:r>
            <a:endParaRPr kumimoji="0" lang="en-GB" sz="1800" b="1" i="0" u="none" strike="noStrike" kern="1200" cap="none" spc="0" normalizeH="0" baseline="0" noProof="0" dirty="0">
              <a:ln>
                <a:noFill/>
              </a:ln>
              <a:solidFill>
                <a:prstClr val="white"/>
              </a:solidFill>
              <a:effectLst/>
              <a:uLnTx/>
              <a:uFillTx/>
              <a:latin typeface="Arial"/>
              <a:ea typeface="+mn-ea"/>
              <a:cs typeface="+mn-cs"/>
            </a:endParaRPr>
          </a:p>
        </p:txBody>
      </p:sp>
      <p:sp>
        <p:nvSpPr>
          <p:cNvPr id="9" name="Rectangle 8">
            <a:extLst>
              <a:ext uri="{FF2B5EF4-FFF2-40B4-BE49-F238E27FC236}">
                <a16:creationId xmlns:a16="http://schemas.microsoft.com/office/drawing/2014/main" id="{10CD6F11-CD3B-DABA-BB4E-8990BD989182}"/>
              </a:ext>
            </a:extLst>
          </p:cNvPr>
          <p:cNvSpPr/>
          <p:nvPr/>
        </p:nvSpPr>
        <p:spPr>
          <a:xfrm>
            <a:off x="7927145" y="5070047"/>
            <a:ext cx="1474756" cy="804684"/>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a:ea typeface="+mn-ea"/>
                <a:cs typeface="+mn-cs"/>
              </a:rPr>
              <a:t>More sustainable</a:t>
            </a:r>
            <a:endParaRPr kumimoji="0" lang="en-GB" sz="1800" b="1"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0519140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E2D4A-0AC3-5BA1-C0FB-16235A5005DE}"/>
              </a:ext>
            </a:extLst>
          </p:cNvPr>
          <p:cNvSpPr>
            <a:spLocks noGrp="1"/>
          </p:cNvSpPr>
          <p:nvPr>
            <p:ph type="title"/>
          </p:nvPr>
        </p:nvSpPr>
        <p:spPr>
          <a:xfrm>
            <a:off x="487113" y="213451"/>
            <a:ext cx="8039986" cy="1013601"/>
          </a:xfrm>
        </p:spPr>
        <p:txBody>
          <a:bodyPr>
            <a:normAutofit/>
          </a:bodyPr>
          <a:lstStyle/>
          <a:p>
            <a:r>
              <a:rPr lang="en-GB" sz="3600" dirty="0"/>
              <a:t>Innovation Policy Priorities </a:t>
            </a:r>
          </a:p>
        </p:txBody>
      </p:sp>
      <p:sp>
        <p:nvSpPr>
          <p:cNvPr id="3" name="Content Placeholder 2">
            <a:extLst>
              <a:ext uri="{FF2B5EF4-FFF2-40B4-BE49-F238E27FC236}">
                <a16:creationId xmlns:a16="http://schemas.microsoft.com/office/drawing/2014/main" id="{F660B61D-9C74-F9D2-D941-A01772E4729E}"/>
              </a:ext>
            </a:extLst>
          </p:cNvPr>
          <p:cNvSpPr>
            <a:spLocks noGrp="1"/>
          </p:cNvSpPr>
          <p:nvPr>
            <p:ph idx="1"/>
          </p:nvPr>
        </p:nvSpPr>
        <p:spPr>
          <a:xfrm>
            <a:off x="559033" y="1651379"/>
            <a:ext cx="11014268" cy="4699636"/>
          </a:xfrm>
        </p:spPr>
        <p:txBody>
          <a:bodyPr>
            <a:normAutofit/>
          </a:bodyPr>
          <a:lstStyle/>
          <a:p>
            <a:pPr>
              <a:spcAft>
                <a:spcPts val="600"/>
              </a:spcAft>
            </a:pPr>
            <a:r>
              <a:rPr lang="en-US" sz="2700" dirty="0"/>
              <a:t>Our Vision focuses on a decade of innovation to drive success.</a:t>
            </a:r>
          </a:p>
          <a:p>
            <a:pPr>
              <a:spcAft>
                <a:spcPts val="600"/>
              </a:spcAft>
            </a:pPr>
            <a:r>
              <a:rPr lang="en-US" sz="2700" dirty="0"/>
              <a:t>Innovation will drive productivity, competitiveness and create high value jobs as well as positive spillover effects.</a:t>
            </a:r>
          </a:p>
          <a:p>
            <a:pPr>
              <a:spcAft>
                <a:spcPts val="600"/>
              </a:spcAft>
            </a:pPr>
            <a:r>
              <a:rPr lang="en-US" sz="2700" dirty="0"/>
              <a:t>Want innovation to be inclusive and benefit all our people, businesses and places. </a:t>
            </a:r>
          </a:p>
          <a:p>
            <a:pPr>
              <a:spcAft>
                <a:spcPts val="600"/>
              </a:spcAft>
            </a:pPr>
            <a:r>
              <a:rPr lang="en-US" sz="2700" dirty="0"/>
              <a:t>We want to encourage a culture of innovation and an entrepreneurial spirit fostered by high levels of collaboration across our innovation ecosystem and an innovative public sector that leads by example.</a:t>
            </a:r>
          </a:p>
        </p:txBody>
      </p:sp>
    </p:spTree>
    <p:extLst>
      <p:ext uri="{BB962C8B-B14F-4D97-AF65-F5344CB8AC3E}">
        <p14:creationId xmlns:p14="http://schemas.microsoft.com/office/powerpoint/2010/main" val="6393155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E2D4A-0AC3-5BA1-C0FB-16235A5005DE}"/>
              </a:ext>
            </a:extLst>
          </p:cNvPr>
          <p:cNvSpPr>
            <a:spLocks noGrp="1"/>
          </p:cNvSpPr>
          <p:nvPr>
            <p:ph type="title"/>
          </p:nvPr>
        </p:nvSpPr>
        <p:spPr>
          <a:xfrm>
            <a:off x="622443" y="234001"/>
            <a:ext cx="8039986" cy="1013601"/>
          </a:xfrm>
        </p:spPr>
        <p:txBody>
          <a:bodyPr>
            <a:normAutofit fontScale="90000"/>
          </a:bodyPr>
          <a:lstStyle/>
          <a:p>
            <a:r>
              <a:rPr lang="en-GB" sz="3600" dirty="0"/>
              <a:t>Alignment with PEACEPLUS objectives</a:t>
            </a:r>
          </a:p>
        </p:txBody>
      </p:sp>
      <p:sp>
        <p:nvSpPr>
          <p:cNvPr id="3" name="Content Placeholder 2">
            <a:extLst>
              <a:ext uri="{FF2B5EF4-FFF2-40B4-BE49-F238E27FC236}">
                <a16:creationId xmlns:a16="http://schemas.microsoft.com/office/drawing/2014/main" id="{F660B61D-9C74-F9D2-D941-A01772E4729E}"/>
              </a:ext>
            </a:extLst>
          </p:cNvPr>
          <p:cNvSpPr>
            <a:spLocks noGrp="1"/>
          </p:cNvSpPr>
          <p:nvPr>
            <p:ph idx="1"/>
          </p:nvPr>
        </p:nvSpPr>
        <p:spPr>
          <a:xfrm>
            <a:off x="487113" y="1484588"/>
            <a:ext cx="11359144" cy="4856153"/>
          </a:xfrm>
        </p:spPr>
        <p:txBody>
          <a:bodyPr>
            <a:normAutofit/>
          </a:bodyPr>
          <a:lstStyle/>
          <a:p>
            <a:pPr>
              <a:spcAft>
                <a:spcPts val="600"/>
              </a:spcAft>
            </a:pPr>
            <a:r>
              <a:rPr lang="en-US" sz="2400" dirty="0"/>
              <a:t>Alignment with call 2.2’s focus on R&amp;D&amp;I in key growth sectors.</a:t>
            </a:r>
            <a:r>
              <a:rPr lang="en-GB" sz="2400" dirty="0"/>
              <a:t> </a:t>
            </a:r>
          </a:p>
          <a:p>
            <a:pPr>
              <a:spcAft>
                <a:spcPts val="600"/>
              </a:spcAft>
            </a:pPr>
            <a:r>
              <a:rPr lang="en-GB" sz="2400" dirty="0"/>
              <a:t>Many of the key programme growth sectors align with NI’s clusters and technologies of strength including </a:t>
            </a:r>
          </a:p>
          <a:p>
            <a:pPr lvl="1">
              <a:spcAft>
                <a:spcPts val="600"/>
              </a:spcAft>
            </a:pPr>
            <a:r>
              <a:rPr lang="en-GB" dirty="0">
                <a:solidFill>
                  <a:schemeClr val="accent5"/>
                </a:solidFill>
              </a:rPr>
              <a:t>Life and Health Sciences;</a:t>
            </a:r>
          </a:p>
          <a:p>
            <a:pPr lvl="1">
              <a:spcAft>
                <a:spcPts val="600"/>
              </a:spcAft>
            </a:pPr>
            <a:r>
              <a:rPr lang="en-GB" dirty="0">
                <a:solidFill>
                  <a:schemeClr val="accent5"/>
                </a:solidFill>
              </a:rPr>
              <a:t>Advanced Manufacturing;</a:t>
            </a:r>
          </a:p>
          <a:p>
            <a:pPr lvl="1">
              <a:spcAft>
                <a:spcPts val="600"/>
              </a:spcAft>
            </a:pPr>
            <a:r>
              <a:rPr lang="en-GB" dirty="0" err="1">
                <a:solidFill>
                  <a:schemeClr val="accent5"/>
                </a:solidFill>
              </a:rPr>
              <a:t>Agri</a:t>
            </a:r>
            <a:r>
              <a:rPr lang="en-GB" dirty="0">
                <a:solidFill>
                  <a:schemeClr val="accent5"/>
                </a:solidFill>
              </a:rPr>
              <a:t>-Food; </a:t>
            </a:r>
          </a:p>
          <a:p>
            <a:pPr lvl="1">
              <a:spcAft>
                <a:spcPts val="600"/>
              </a:spcAft>
            </a:pPr>
            <a:r>
              <a:rPr lang="en-GB" dirty="0">
                <a:solidFill>
                  <a:schemeClr val="accent5"/>
                </a:solidFill>
              </a:rPr>
              <a:t>Digital ICT and Creative Industries (Cyber and AI) </a:t>
            </a:r>
            <a:endParaRPr lang="en-US" sz="2400" dirty="0">
              <a:solidFill>
                <a:schemeClr val="accent5"/>
              </a:solidFill>
            </a:endParaRPr>
          </a:p>
          <a:p>
            <a:pPr>
              <a:spcAft>
                <a:spcPts val="600"/>
              </a:spcAft>
            </a:pPr>
            <a:r>
              <a:rPr lang="en-US" sz="2400" dirty="0"/>
              <a:t>Opportunities to work together to deliver shared objectives within call. </a:t>
            </a:r>
          </a:p>
          <a:p>
            <a:pPr>
              <a:spcAft>
                <a:spcPts val="600"/>
              </a:spcAft>
            </a:pPr>
            <a:r>
              <a:rPr lang="en-US" sz="2400" dirty="0"/>
              <a:t>Will be exploring opportunities for North/South collaboration as part of our innovation action plan development. </a:t>
            </a:r>
          </a:p>
          <a:p>
            <a:pPr lvl="1">
              <a:spcAft>
                <a:spcPts val="600"/>
              </a:spcAft>
            </a:pPr>
            <a:endParaRPr lang="en-GB" dirty="0"/>
          </a:p>
          <a:p>
            <a:pPr>
              <a:spcAft>
                <a:spcPts val="600"/>
              </a:spcAft>
            </a:pPr>
            <a:endParaRPr lang="en-US" sz="2700" dirty="0"/>
          </a:p>
        </p:txBody>
      </p:sp>
    </p:spTree>
    <p:extLst>
      <p:ext uri="{BB962C8B-B14F-4D97-AF65-F5344CB8AC3E}">
        <p14:creationId xmlns:p14="http://schemas.microsoft.com/office/powerpoint/2010/main" val="8338839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2FC18-62A5-5E1D-1552-8D8E3583A407}"/>
              </a:ext>
            </a:extLst>
          </p:cNvPr>
          <p:cNvSpPr>
            <a:spLocks noGrp="1"/>
          </p:cNvSpPr>
          <p:nvPr>
            <p:ph type="title"/>
          </p:nvPr>
        </p:nvSpPr>
        <p:spPr>
          <a:xfrm>
            <a:off x="548640" y="223726"/>
            <a:ext cx="8329546" cy="1013601"/>
          </a:xfrm>
        </p:spPr>
        <p:txBody>
          <a:bodyPr>
            <a:normAutofit/>
          </a:bodyPr>
          <a:lstStyle/>
          <a:p>
            <a:r>
              <a:rPr lang="en-GB" sz="3600" dirty="0"/>
              <a:t>  Innovation Objectives - Targets</a:t>
            </a:r>
          </a:p>
        </p:txBody>
      </p:sp>
      <p:graphicFrame>
        <p:nvGraphicFramePr>
          <p:cNvPr id="6" name="Table 5">
            <a:extLst>
              <a:ext uri="{FF2B5EF4-FFF2-40B4-BE49-F238E27FC236}">
                <a16:creationId xmlns:a16="http://schemas.microsoft.com/office/drawing/2014/main" id="{32F83D94-57FE-5A3D-46DB-EB87D59FBA54}"/>
              </a:ext>
            </a:extLst>
          </p:cNvPr>
          <p:cNvGraphicFramePr>
            <a:graphicFrameLocks noGrp="1"/>
          </p:cNvGraphicFramePr>
          <p:nvPr>
            <p:extLst>
              <p:ext uri="{D42A27DB-BD31-4B8C-83A1-F6EECF244321}">
                <p14:modId xmlns:p14="http://schemas.microsoft.com/office/powerpoint/2010/main" val="3036378452"/>
              </p:ext>
            </p:extLst>
          </p:nvPr>
        </p:nvGraphicFramePr>
        <p:xfrm>
          <a:off x="300251" y="2279175"/>
          <a:ext cx="11518708" cy="3616658"/>
        </p:xfrm>
        <a:graphic>
          <a:graphicData uri="http://schemas.openxmlformats.org/drawingml/2006/table">
            <a:tbl>
              <a:tblPr>
                <a:tableStyleId>{5C22544A-7EE6-4342-B048-85BDC9FD1C3A}</a:tableStyleId>
              </a:tblPr>
              <a:tblGrid>
                <a:gridCol w="1739923">
                  <a:extLst>
                    <a:ext uri="{9D8B030D-6E8A-4147-A177-3AD203B41FA5}">
                      <a16:colId xmlns:a16="http://schemas.microsoft.com/office/drawing/2014/main" val="3430265847"/>
                    </a:ext>
                  </a:extLst>
                </a:gridCol>
                <a:gridCol w="2372525">
                  <a:extLst>
                    <a:ext uri="{9D8B030D-6E8A-4147-A177-3AD203B41FA5}">
                      <a16:colId xmlns:a16="http://schemas.microsoft.com/office/drawing/2014/main" val="2442898322"/>
                    </a:ext>
                  </a:extLst>
                </a:gridCol>
                <a:gridCol w="2396512">
                  <a:extLst>
                    <a:ext uri="{9D8B030D-6E8A-4147-A177-3AD203B41FA5}">
                      <a16:colId xmlns:a16="http://schemas.microsoft.com/office/drawing/2014/main" val="4191413314"/>
                    </a:ext>
                  </a:extLst>
                </a:gridCol>
                <a:gridCol w="2398469">
                  <a:extLst>
                    <a:ext uri="{9D8B030D-6E8A-4147-A177-3AD203B41FA5}">
                      <a16:colId xmlns:a16="http://schemas.microsoft.com/office/drawing/2014/main" val="872886405"/>
                    </a:ext>
                  </a:extLst>
                </a:gridCol>
                <a:gridCol w="2611279">
                  <a:extLst>
                    <a:ext uri="{9D8B030D-6E8A-4147-A177-3AD203B41FA5}">
                      <a16:colId xmlns:a16="http://schemas.microsoft.com/office/drawing/2014/main" val="460318052"/>
                    </a:ext>
                  </a:extLst>
                </a:gridCol>
              </a:tblGrid>
              <a:tr h="1246146">
                <a:tc>
                  <a:txBody>
                    <a:bodyPr/>
                    <a:lstStyle/>
                    <a:p>
                      <a:pPr algn="l" fontAlgn="t"/>
                      <a:r>
                        <a:rPr lang="en-GB" sz="1800" b="1" u="none" strike="noStrike" dirty="0">
                          <a:effectLst/>
                          <a:latin typeface="+mj-lt"/>
                        </a:rPr>
                        <a:t>Objective </a:t>
                      </a:r>
                      <a:endParaRPr lang="en-GB" sz="1800" b="1" i="0" u="none" strike="noStrike" dirty="0">
                        <a:solidFill>
                          <a:srgbClr val="000000"/>
                        </a:solidFill>
                        <a:effectLst/>
                        <a:latin typeface="+mj-lt"/>
                      </a:endParaRPr>
                    </a:p>
                  </a:txBody>
                  <a:tcPr marL="4415" marR="4415" marT="4415" marB="0">
                    <a:solidFill>
                      <a:schemeClr val="accent4">
                        <a:lumMod val="40000"/>
                        <a:lumOff val="60000"/>
                      </a:schemeClr>
                    </a:solidFill>
                  </a:tcPr>
                </a:tc>
                <a:tc gridSpan="4">
                  <a:txBody>
                    <a:bodyPr/>
                    <a:lstStyle/>
                    <a:p>
                      <a:pPr algn="l" fontAlgn="t">
                        <a:spcAft>
                          <a:spcPts val="600"/>
                        </a:spcAft>
                      </a:pPr>
                      <a:r>
                        <a:rPr lang="en-US" sz="1800" b="0" u="none" strike="noStrike" dirty="0">
                          <a:effectLst/>
                        </a:rPr>
                        <a:t>Northern Ireland is to have a high performance driven by innovation underpinned by high levels of collaboration across business, academia, government and civil society</a:t>
                      </a:r>
                    </a:p>
                    <a:p>
                      <a:pPr marL="0" marR="0" lvl="0" indent="0" algn="l" defTabSz="914400" rtl="0" eaLnBrk="1" fontAlgn="t" latinLnBrk="0" hangingPunct="1">
                        <a:lnSpc>
                          <a:spcPct val="100000"/>
                        </a:lnSpc>
                        <a:spcBef>
                          <a:spcPts val="0"/>
                        </a:spcBef>
                        <a:spcAft>
                          <a:spcPts val="0"/>
                        </a:spcAft>
                        <a:buClrTx/>
                        <a:buSzTx/>
                        <a:buFontTx/>
                        <a:buNone/>
                        <a:tabLst/>
                        <a:defRPr/>
                      </a:pPr>
                      <a:r>
                        <a:rPr lang="en-US" sz="1800" b="1" dirty="0"/>
                        <a:t>By 2030 - increase total R&amp;D expenditure by 55% from base line of £1,167m (2020)</a:t>
                      </a:r>
                    </a:p>
                  </a:txBody>
                  <a:tcPr marL="4415" marR="4415" marT="4415" marB="0">
                    <a:solidFill>
                      <a:schemeClr val="accent4">
                        <a:lumMod val="40000"/>
                        <a:lumOff val="60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310770828"/>
                  </a:ext>
                </a:extLst>
              </a:tr>
              <a:tr h="2370512">
                <a:tc>
                  <a:txBody>
                    <a:bodyPr/>
                    <a:lstStyle/>
                    <a:p>
                      <a:pPr algn="l" fontAlgn="t"/>
                      <a:r>
                        <a:rPr lang="en-GB" sz="1800" b="1" u="none" strike="noStrike" dirty="0">
                          <a:effectLst/>
                          <a:latin typeface="+mj-lt"/>
                        </a:rPr>
                        <a:t>Contributing</a:t>
                      </a:r>
                      <a:endParaRPr lang="en-GB" sz="1800" b="1" i="0" u="none" strike="noStrike" dirty="0">
                        <a:solidFill>
                          <a:srgbClr val="000000"/>
                        </a:solidFill>
                        <a:effectLst/>
                        <a:latin typeface="+mj-lt"/>
                      </a:endParaRPr>
                    </a:p>
                  </a:txBody>
                  <a:tcPr marL="4415" marR="4415" marT="4415" marB="0">
                    <a:solidFill>
                      <a:schemeClr val="accent4">
                        <a:lumMod val="40000"/>
                        <a:lumOff val="60000"/>
                      </a:schemeClr>
                    </a:solidFill>
                  </a:tcPr>
                </a:tc>
                <a:tc>
                  <a:txBody>
                    <a:bodyPr/>
                    <a:lstStyle/>
                    <a:p>
                      <a:pPr algn="ctr" fontAlgn="t"/>
                      <a:r>
                        <a:rPr lang="en-US" sz="1800" b="1" u="none" strike="noStrike" dirty="0">
                          <a:effectLst/>
                        </a:rPr>
                        <a:t>By 2030           </a:t>
                      </a:r>
                    </a:p>
                    <a:p>
                      <a:pPr algn="l" fontAlgn="t"/>
                      <a:r>
                        <a:rPr lang="en-US" sz="1800" u="none" strike="noStrike" dirty="0" err="1">
                          <a:effectLst/>
                        </a:rPr>
                        <a:t>Inncrease</a:t>
                      </a:r>
                      <a:r>
                        <a:rPr lang="en-US" sz="1800" u="none" strike="noStrike" dirty="0">
                          <a:effectLst/>
                        </a:rPr>
                        <a:t> the number  of R&amp;D performing businesses in NI</a:t>
                      </a:r>
                      <a:endParaRPr lang="en-US" sz="1800" b="0" i="0" u="none" strike="noStrike" dirty="0">
                        <a:solidFill>
                          <a:srgbClr val="000000"/>
                        </a:solidFill>
                        <a:effectLst/>
                        <a:latin typeface="Arial" panose="020B0604020202020204" pitchFamily="34" charset="0"/>
                      </a:endParaRPr>
                    </a:p>
                  </a:txBody>
                  <a:tcPr marL="4415" marR="4415" marT="4415" marB="0">
                    <a:solidFill>
                      <a:schemeClr val="accent4">
                        <a:lumMod val="20000"/>
                        <a:lumOff val="80000"/>
                      </a:schemeClr>
                    </a:solidFill>
                  </a:tcPr>
                </a:tc>
                <a:tc>
                  <a:txBody>
                    <a:bodyPr/>
                    <a:lstStyle/>
                    <a:p>
                      <a:pPr algn="ctr" fontAlgn="t"/>
                      <a:r>
                        <a:rPr lang="en-US" sz="1800" b="1" u="none" strike="noStrike" dirty="0">
                          <a:effectLst/>
                        </a:rPr>
                        <a:t>By 2030     </a:t>
                      </a:r>
                    </a:p>
                    <a:p>
                      <a:pPr algn="l" fontAlgn="t"/>
                      <a:r>
                        <a:rPr lang="en-US" sz="1800" u="none" strike="noStrike" dirty="0">
                          <a:effectLst/>
                        </a:rPr>
                        <a:t>55% of NI businesses surveyed in the Innovation Survey to be innovation active firms</a:t>
                      </a:r>
                      <a:endParaRPr lang="en-US" sz="1800" b="0" i="0" u="none" strike="noStrike" dirty="0">
                        <a:solidFill>
                          <a:srgbClr val="000000"/>
                        </a:solidFill>
                        <a:effectLst/>
                        <a:latin typeface="Arial" panose="020B0604020202020204" pitchFamily="34" charset="0"/>
                      </a:endParaRPr>
                    </a:p>
                  </a:txBody>
                  <a:tcPr marL="4415" marR="4415" marT="4415" marB="0">
                    <a:solidFill>
                      <a:schemeClr val="accent5">
                        <a:lumMod val="20000"/>
                        <a:lumOff val="80000"/>
                      </a:schemeClr>
                    </a:solidFill>
                  </a:tcPr>
                </a:tc>
                <a:tc>
                  <a:txBody>
                    <a:bodyPr/>
                    <a:lstStyle/>
                    <a:p>
                      <a:pPr algn="ctr" fontAlgn="t"/>
                      <a:r>
                        <a:rPr lang="en-US" sz="1800" b="1" u="none" strike="noStrike" dirty="0">
                          <a:effectLst/>
                        </a:rPr>
                        <a:t>By 2030           </a:t>
                      </a:r>
                    </a:p>
                    <a:p>
                      <a:pPr algn="l" fontAlgn="t"/>
                      <a:r>
                        <a:rPr lang="en-US" sz="1800" u="none" strike="noStrike" dirty="0">
                          <a:effectLst/>
                        </a:rPr>
                        <a:t>Increase the number  of NI businesses receiving Innovation Recognition </a:t>
                      </a:r>
                      <a:endParaRPr lang="en-US" sz="1800" b="0" i="0" u="none" strike="noStrike" dirty="0">
                        <a:solidFill>
                          <a:srgbClr val="000000"/>
                        </a:solidFill>
                        <a:effectLst/>
                        <a:latin typeface="Arial" panose="020B0604020202020204" pitchFamily="34" charset="0"/>
                      </a:endParaRPr>
                    </a:p>
                  </a:txBody>
                  <a:tcPr marL="4415" marR="4415" marT="4415" marB="0">
                    <a:solidFill>
                      <a:schemeClr val="accent4">
                        <a:lumMod val="20000"/>
                        <a:lumOff val="80000"/>
                      </a:schemeClr>
                    </a:solidFill>
                  </a:tcPr>
                </a:tc>
                <a:tc>
                  <a:txBody>
                    <a:bodyPr/>
                    <a:lstStyle/>
                    <a:p>
                      <a:pPr algn="ctr" fontAlgn="t"/>
                      <a:r>
                        <a:rPr lang="en-US" sz="1800" b="1" u="none" strike="noStrike" dirty="0">
                          <a:effectLst/>
                        </a:rPr>
                        <a:t>By 2030/31      </a:t>
                      </a:r>
                    </a:p>
                    <a:p>
                      <a:pPr algn="l" fontAlgn="t"/>
                      <a:r>
                        <a:rPr lang="en-US" sz="1800" u="none" strike="noStrike" dirty="0">
                          <a:effectLst/>
                        </a:rPr>
                        <a:t>Increase proportion of individuals leaving NI HE institutions with first degrees and post graduate qualifications in narrow STEM subjects</a:t>
                      </a:r>
                      <a:endParaRPr lang="en-US" sz="1800" b="0" i="0" u="none" strike="noStrike" dirty="0">
                        <a:solidFill>
                          <a:srgbClr val="000000"/>
                        </a:solidFill>
                        <a:effectLst/>
                        <a:latin typeface="Arial" panose="020B0604020202020204" pitchFamily="34" charset="0"/>
                      </a:endParaRPr>
                    </a:p>
                  </a:txBody>
                  <a:tcPr marL="4415" marR="4415" marT="4415" marB="0">
                    <a:solidFill>
                      <a:schemeClr val="accent5">
                        <a:lumMod val="20000"/>
                        <a:lumOff val="80000"/>
                      </a:schemeClr>
                    </a:solidFill>
                  </a:tcPr>
                </a:tc>
                <a:extLst>
                  <a:ext uri="{0D108BD9-81ED-4DB2-BD59-A6C34878D82A}">
                    <a16:rowId xmlns:a16="http://schemas.microsoft.com/office/drawing/2014/main" val="2289120673"/>
                  </a:ext>
                </a:extLst>
              </a:tr>
            </a:tbl>
          </a:graphicData>
        </a:graphic>
      </p:graphicFrame>
      <p:sp>
        <p:nvSpPr>
          <p:cNvPr id="4" name="Content Placeholder 2">
            <a:extLst>
              <a:ext uri="{FF2B5EF4-FFF2-40B4-BE49-F238E27FC236}">
                <a16:creationId xmlns:a16="http://schemas.microsoft.com/office/drawing/2014/main" id="{F660B61D-9C74-F9D2-D941-A01772E4729E}"/>
              </a:ext>
            </a:extLst>
          </p:cNvPr>
          <p:cNvSpPr txBox="1">
            <a:spLocks/>
          </p:cNvSpPr>
          <p:nvPr/>
        </p:nvSpPr>
        <p:spPr>
          <a:xfrm>
            <a:off x="487113" y="1494862"/>
            <a:ext cx="10783638" cy="4856153"/>
          </a:xfrm>
          <a:prstGeom prst="rect">
            <a:avLst/>
          </a:prstGeom>
        </p:spPr>
        <p:txBody>
          <a:bodyPr>
            <a:normAutofit/>
          </a:bodyPr>
          <a:lstStyle>
            <a:lvl1pPr marL="228600" indent="-228600" algn="l" defTabSz="914400" rtl="0" eaLnBrk="1" latinLnBrk="0" hangingPunct="1">
              <a:lnSpc>
                <a:spcPct val="90000"/>
              </a:lnSpc>
              <a:spcBef>
                <a:spcPts val="1000"/>
              </a:spcBef>
              <a:buClr>
                <a:schemeClr val="accent4"/>
              </a:buClr>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600"/>
              </a:spcAft>
              <a:buClr>
                <a:srgbClr val="1657B6"/>
              </a:buClr>
              <a:buSzTx/>
              <a:buFont typeface="Arial" panose="020B0604020202020204" pitchFamily="34" charset="0"/>
              <a:buChar char="•"/>
              <a:tabLst/>
              <a:defRPr/>
            </a:pPr>
            <a:r>
              <a:rPr kumimoji="0" lang="en-US" sz="2200" b="0" i="0" u="none" strike="noStrike" kern="1200" cap="none" spc="0" normalizeH="0" baseline="0" noProof="0" dirty="0">
                <a:ln>
                  <a:noFill/>
                </a:ln>
                <a:solidFill>
                  <a:srgbClr val="121554"/>
                </a:solidFill>
                <a:effectLst/>
                <a:uLnTx/>
                <a:uFillTx/>
                <a:latin typeface="Arial"/>
                <a:ea typeface="+mn-ea"/>
                <a:cs typeface="+mn-cs"/>
              </a:rPr>
              <a:t>10x measurement framework developed end 2023 – sets out high level innovation targets.  Will be developing actions to help drive performance against these. </a:t>
            </a:r>
            <a:endParaRPr kumimoji="0" lang="en-GB" sz="2800" b="0" i="0" u="none" strike="noStrike" kern="1200" cap="none" spc="0" normalizeH="0" baseline="0" noProof="0" dirty="0">
              <a:ln>
                <a:noFill/>
              </a:ln>
              <a:solidFill>
                <a:srgbClr val="121554"/>
              </a:solidFill>
              <a:effectLst/>
              <a:uLnTx/>
              <a:uFillTx/>
              <a:latin typeface="Arial"/>
              <a:ea typeface="+mn-ea"/>
              <a:cs typeface="+mn-cs"/>
            </a:endParaRPr>
          </a:p>
          <a:p>
            <a:pPr marL="228600" marR="0" lvl="0" indent="-228600" algn="l" defTabSz="914400" rtl="0" eaLnBrk="1" fontAlgn="auto" latinLnBrk="0" hangingPunct="1">
              <a:lnSpc>
                <a:spcPct val="90000"/>
              </a:lnSpc>
              <a:spcBef>
                <a:spcPts val="1000"/>
              </a:spcBef>
              <a:spcAft>
                <a:spcPts val="600"/>
              </a:spcAft>
              <a:buClr>
                <a:srgbClr val="1657B6"/>
              </a:buClr>
              <a:buSzTx/>
              <a:buFont typeface="Arial" panose="020B0604020202020204" pitchFamily="34" charset="0"/>
              <a:buChar char="•"/>
              <a:tabLst/>
              <a:defRPr/>
            </a:pPr>
            <a:endParaRPr kumimoji="0" lang="en-US" sz="2700" b="0" i="0" u="none" strike="noStrike" kern="1200" cap="none" spc="0" normalizeH="0" baseline="0" noProof="0" dirty="0">
              <a:ln>
                <a:noFill/>
              </a:ln>
              <a:solidFill>
                <a:srgbClr val="121554"/>
              </a:solidFill>
              <a:effectLst/>
              <a:uLnTx/>
              <a:uFillTx/>
              <a:latin typeface="Arial"/>
              <a:ea typeface="+mn-ea"/>
              <a:cs typeface="+mn-cs"/>
            </a:endParaRPr>
          </a:p>
        </p:txBody>
      </p:sp>
    </p:spTree>
    <p:extLst>
      <p:ext uri="{BB962C8B-B14F-4D97-AF65-F5344CB8AC3E}">
        <p14:creationId xmlns:p14="http://schemas.microsoft.com/office/powerpoint/2010/main" val="3472701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96A74-5C1D-D516-0736-273F8063289D}"/>
              </a:ext>
            </a:extLst>
          </p:cNvPr>
          <p:cNvSpPr>
            <a:spLocks noGrp="1"/>
          </p:cNvSpPr>
          <p:nvPr>
            <p:ph type="title"/>
          </p:nvPr>
        </p:nvSpPr>
        <p:spPr>
          <a:xfrm>
            <a:off x="247770" y="204798"/>
            <a:ext cx="8039986" cy="1013601"/>
          </a:xfrm>
        </p:spPr>
        <p:txBody>
          <a:bodyPr>
            <a:normAutofit/>
          </a:bodyPr>
          <a:lstStyle/>
          <a:p>
            <a:r>
              <a:rPr lang="en-GB" sz="3600" dirty="0"/>
              <a:t>Innovation Framework</a:t>
            </a:r>
          </a:p>
        </p:txBody>
      </p:sp>
      <p:grpSp>
        <p:nvGrpSpPr>
          <p:cNvPr id="5" name="Canvas 214">
            <a:extLst>
              <a:ext uri="{FF2B5EF4-FFF2-40B4-BE49-F238E27FC236}">
                <a16:creationId xmlns:a16="http://schemas.microsoft.com/office/drawing/2014/main" id="{1D5466E1-3C9B-003B-D699-9C3999F499BD}"/>
              </a:ext>
            </a:extLst>
          </p:cNvPr>
          <p:cNvGrpSpPr/>
          <p:nvPr/>
        </p:nvGrpSpPr>
        <p:grpSpPr>
          <a:xfrm>
            <a:off x="247770" y="1833170"/>
            <a:ext cx="6781342" cy="3741886"/>
            <a:chOff x="-25468" y="-41515"/>
            <a:chExt cx="5509841" cy="6306341"/>
          </a:xfrm>
        </p:grpSpPr>
        <p:sp>
          <p:nvSpPr>
            <p:cNvPr id="7" name="Arrow: Up 6">
              <a:extLst>
                <a:ext uri="{FF2B5EF4-FFF2-40B4-BE49-F238E27FC236}">
                  <a16:creationId xmlns:a16="http://schemas.microsoft.com/office/drawing/2014/main" id="{C9AD9645-A18D-AC09-02F9-41726628D631}"/>
                </a:ext>
              </a:extLst>
            </p:cNvPr>
            <p:cNvSpPr/>
            <p:nvPr/>
          </p:nvSpPr>
          <p:spPr>
            <a:xfrm>
              <a:off x="2546439" y="841384"/>
              <a:ext cx="389467" cy="494422"/>
            </a:xfrm>
            <a:prstGeom prst="upArrow">
              <a:avLst/>
            </a:prstGeom>
            <a:solidFill>
              <a:srgbClr val="8B8C93"/>
            </a:solidFill>
            <a:ln/>
          </p:spPr>
          <p:style>
            <a:lnRef idx="3">
              <a:schemeClr val="lt1"/>
            </a:lnRef>
            <a:fillRef idx="1">
              <a:schemeClr val="accent3"/>
            </a:fillRef>
            <a:effectRef idx="1">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Rectangle 7">
              <a:extLst>
                <a:ext uri="{FF2B5EF4-FFF2-40B4-BE49-F238E27FC236}">
                  <a16:creationId xmlns:a16="http://schemas.microsoft.com/office/drawing/2014/main" id="{EDA45CD9-D5ED-B6D5-9EEC-BCCAC7B7AEFA}"/>
                </a:ext>
              </a:extLst>
            </p:cNvPr>
            <p:cNvSpPr/>
            <p:nvPr/>
          </p:nvSpPr>
          <p:spPr>
            <a:xfrm>
              <a:off x="-2027" y="-41515"/>
              <a:ext cx="5486400" cy="778933"/>
            </a:xfrm>
            <a:prstGeom prst="rect">
              <a:avLst/>
            </a:prstGeom>
          </p:spPr>
          <p:style>
            <a:lnRef idx="0">
              <a:schemeClr val="accent5"/>
            </a:lnRef>
            <a:fillRef idx="3">
              <a:schemeClr val="accent5"/>
            </a:fillRef>
            <a:effectRef idx="3">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a:ea typeface="Calibri" panose="020F0502020204030204" pitchFamily="34" charset="0"/>
                  <a:cs typeface="Arial" panose="020B0604020202020204" pitchFamily="34" charset="0"/>
                </a:rPr>
                <a:t>A MORE INNOVATIVE ECONOMY</a:t>
              </a:r>
              <a:endParaRPr kumimoji="0" lang="en-GB" sz="1200" b="0" i="0" u="none" strike="noStrike" kern="1200" cap="none" spc="0" normalizeH="0" baseline="0" noProof="0" dirty="0">
                <a:ln>
                  <a:noFill/>
                </a:ln>
                <a:solidFill>
                  <a:prstClr val="white"/>
                </a:solidFill>
                <a:effectLst/>
                <a:uLnTx/>
                <a:uFillTx/>
                <a:latin typeface="Arial"/>
                <a:ea typeface="Calibri" panose="020F050202020403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C3DEF6A5-A950-1603-E2C4-03B3B1537231}"/>
                </a:ext>
              </a:extLst>
            </p:cNvPr>
            <p:cNvSpPr/>
            <p:nvPr/>
          </p:nvSpPr>
          <p:spPr>
            <a:xfrm>
              <a:off x="-2027" y="1439775"/>
              <a:ext cx="5486400" cy="1224514"/>
            </a:xfrm>
            <a:prstGeom prst="rect">
              <a:avLst/>
            </a:prstGeom>
          </p:spPr>
          <p:style>
            <a:lnRef idx="0">
              <a:schemeClr val="accent3"/>
            </a:lnRef>
            <a:fillRef idx="3">
              <a:schemeClr val="accent3"/>
            </a:fillRef>
            <a:effectRef idx="3">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a:ea typeface="Calibri" panose="020F0502020204030204" pitchFamily="34" charset="0"/>
                  <a:cs typeface="Arial" panose="020B0604020202020204" pitchFamily="34" charset="0"/>
                </a:rPr>
                <a:t>Strategic </a:t>
              </a:r>
              <a:endParaRPr kumimoji="0" lang="en-GB" sz="1200" b="0" i="0" u="none" strike="noStrike" kern="1200" cap="none" spc="0" normalizeH="0" baseline="0" noProof="0">
                <a:ln>
                  <a:noFill/>
                </a:ln>
                <a:solidFill>
                  <a:prstClr val="white"/>
                </a:solidFill>
                <a:effectLst/>
                <a:uLnTx/>
                <a:uFillTx/>
                <a:latin typeface="Arial"/>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a:ea typeface="Calibri" panose="020F0502020204030204" pitchFamily="34" charset="0"/>
                  <a:cs typeface="Arial" panose="020B0604020202020204" pitchFamily="34" charset="0"/>
                </a:rPr>
                <a:t>Objectives</a:t>
              </a:r>
              <a:endParaRPr kumimoji="0" lang="en-GB" sz="1200" b="0" i="0" u="none" strike="noStrike" kern="1200" cap="none" spc="0" normalizeH="0" baseline="0" noProof="0">
                <a:ln>
                  <a:noFill/>
                </a:ln>
                <a:solidFill>
                  <a:prstClr val="white"/>
                </a:solidFill>
                <a:effectLst/>
                <a:uLnTx/>
                <a:uFillTx/>
                <a:latin typeface="Arial"/>
                <a:ea typeface="Calibri" panose="020F050202020403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6160FDA8-9E06-D59A-B59D-F6AAB7C66985}"/>
                </a:ext>
              </a:extLst>
            </p:cNvPr>
            <p:cNvSpPr/>
            <p:nvPr/>
          </p:nvSpPr>
          <p:spPr>
            <a:xfrm>
              <a:off x="-25468" y="3609132"/>
              <a:ext cx="5485977" cy="2655694"/>
            </a:xfrm>
            <a:prstGeom prst="rect">
              <a:avLst/>
            </a:prstGeom>
          </p:spPr>
          <p:style>
            <a:lnRef idx="0">
              <a:schemeClr val="accent2"/>
            </a:lnRef>
            <a:fillRef idx="3">
              <a:schemeClr val="accent2"/>
            </a:fillRef>
            <a:effectRef idx="3">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Calibri" panose="020F0502020204030204" pitchFamily="34" charset="0"/>
                  <a:cs typeface="Arial" panose="020B0604020202020204" pitchFamily="34" charset="0"/>
                </a:rPr>
                <a:t>Supporting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Calibri" panose="020F0502020204030204" pitchFamily="34" charset="0"/>
                  <a:cs typeface="Arial" panose="020B0604020202020204" pitchFamily="34" charset="0"/>
                </a:rPr>
                <a:t>Themes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Calibri" panose="020F0502020204030204" pitchFamily="34" charset="0"/>
                  <a:cs typeface="Arial" panose="020B0604020202020204" pitchFamily="34" charset="0"/>
                </a:rPr>
                <a:t>and enablers</a:t>
              </a:r>
              <a:endParaRPr kumimoji="0" lang="en-GB" sz="1200" b="0" i="0" u="none" strike="noStrike" kern="1200" cap="none" spc="0" normalizeH="0" baseline="0" noProof="0" dirty="0">
                <a:ln>
                  <a:noFill/>
                </a:ln>
                <a:solidFill>
                  <a:prstClr val="white"/>
                </a:solidFill>
                <a:effectLst/>
                <a:uLnTx/>
                <a:uFillTx/>
                <a:latin typeface="Arial"/>
                <a:ea typeface="Calibri" panose="020F050202020403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DD769246-A95D-18CF-6E53-5D79E8505A39}"/>
                </a:ext>
              </a:extLst>
            </p:cNvPr>
            <p:cNvSpPr/>
            <p:nvPr/>
          </p:nvSpPr>
          <p:spPr>
            <a:xfrm>
              <a:off x="1071514" y="4020295"/>
              <a:ext cx="1168416" cy="727710"/>
            </a:xfrm>
            <a:prstGeom prst="rect">
              <a:avLst/>
            </a:prstGeom>
            <a:solidFill>
              <a:schemeClr val="bg1"/>
            </a:solidFill>
            <a:ln/>
          </p:spPr>
          <p:style>
            <a:lnRef idx="0">
              <a:schemeClr val="accent2"/>
            </a:lnRef>
            <a:fillRef idx="3">
              <a:schemeClr val="accent2"/>
            </a:fillRef>
            <a:effectRef idx="3">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546A"/>
                  </a:solidFill>
                  <a:effectLst/>
                  <a:uLnTx/>
                  <a:uFillTx/>
                  <a:latin typeface="Arial"/>
                  <a:ea typeface="Calibri" panose="020F0502020204030204" pitchFamily="34" charset="0"/>
                  <a:cs typeface="Arial" panose="020B0604020202020204" pitchFamily="34" charset="0"/>
                </a:rPr>
                <a:t>Sustainability</a:t>
              </a:r>
              <a:endParaRPr kumimoji="0" lang="en-GB" sz="1200" b="0" i="0" u="none" strike="noStrike" kern="1200" cap="none" spc="0" normalizeH="0" baseline="0" noProof="0" dirty="0">
                <a:ln>
                  <a:noFill/>
                </a:ln>
                <a:solidFill>
                  <a:prstClr val="white"/>
                </a:solidFill>
                <a:effectLst/>
                <a:uLnTx/>
                <a:uFillTx/>
                <a:latin typeface="Arial"/>
                <a:ea typeface="Calibri" panose="020F050202020403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9F3070D9-03D6-A6C8-6594-E256DD0910BA}"/>
                </a:ext>
              </a:extLst>
            </p:cNvPr>
            <p:cNvSpPr/>
            <p:nvPr/>
          </p:nvSpPr>
          <p:spPr>
            <a:xfrm>
              <a:off x="2612916" y="4021077"/>
              <a:ext cx="1250035" cy="727710"/>
            </a:xfrm>
            <a:prstGeom prst="rect">
              <a:avLst/>
            </a:prstGeom>
            <a:solidFill>
              <a:schemeClr val="bg1"/>
            </a:solidFill>
            <a:ln/>
          </p:spPr>
          <p:style>
            <a:lnRef idx="0">
              <a:schemeClr val="accent2"/>
            </a:lnRef>
            <a:fillRef idx="3">
              <a:schemeClr val="accent2"/>
            </a:fillRef>
            <a:effectRef idx="3">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546A"/>
                  </a:solidFill>
                  <a:effectLst/>
                  <a:uLnTx/>
                  <a:uFillTx/>
                  <a:latin typeface="Arial"/>
                  <a:ea typeface="Calibri" panose="020F0502020204030204" pitchFamily="34" charset="0"/>
                  <a:cs typeface="Arial" panose="020B0604020202020204" pitchFamily="34" charset="0"/>
                </a:rPr>
                <a:t>Inclusivity</a:t>
              </a:r>
              <a:endParaRPr kumimoji="0" lang="en-GB" sz="1200" b="0" i="0" u="none" strike="noStrike" kern="1200" cap="none" spc="0" normalizeH="0" baseline="0" noProof="0" dirty="0">
                <a:ln>
                  <a:noFill/>
                </a:ln>
                <a:solidFill>
                  <a:prstClr val="white"/>
                </a:solidFill>
                <a:effectLst/>
                <a:uLnTx/>
                <a:uFillTx/>
                <a:latin typeface="Arial"/>
                <a:ea typeface="Calibri" panose="020F050202020403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D55186E7-BF42-0788-40C8-FF40293612A7}"/>
                </a:ext>
              </a:extLst>
            </p:cNvPr>
            <p:cNvSpPr/>
            <p:nvPr/>
          </p:nvSpPr>
          <p:spPr>
            <a:xfrm>
              <a:off x="2619590" y="5164346"/>
              <a:ext cx="1243360" cy="727710"/>
            </a:xfrm>
            <a:prstGeom prst="rect">
              <a:avLst/>
            </a:prstGeom>
            <a:solidFill>
              <a:schemeClr val="bg1"/>
            </a:solidFill>
            <a:ln/>
          </p:spPr>
          <p:style>
            <a:lnRef idx="0">
              <a:schemeClr val="accent2"/>
            </a:lnRef>
            <a:fillRef idx="3">
              <a:schemeClr val="accent2"/>
            </a:fillRef>
            <a:effectRef idx="3">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546A"/>
                  </a:solidFill>
                  <a:effectLst/>
                  <a:uLnTx/>
                  <a:uFillTx/>
                  <a:latin typeface="Arial"/>
                  <a:ea typeface="Calibri" panose="020F0502020204030204" pitchFamily="34" charset="0"/>
                  <a:cs typeface="Arial" panose="020B0604020202020204" pitchFamily="34" charset="0"/>
                </a:rPr>
                <a:t>10x Clusters/ Technologies</a:t>
              </a:r>
              <a:endParaRPr kumimoji="0" lang="en-GB" sz="1200" b="0" i="0" u="none" strike="noStrike" kern="1200" cap="none" spc="0" normalizeH="0" baseline="0" noProof="0" dirty="0">
                <a:ln>
                  <a:noFill/>
                </a:ln>
                <a:solidFill>
                  <a:prstClr val="white"/>
                </a:solidFill>
                <a:effectLst/>
                <a:uLnTx/>
                <a:uFillTx/>
                <a:latin typeface="Arial"/>
                <a:ea typeface="Calibri" panose="020F050202020403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18BDB055-C6F6-91D8-1520-F636F1A3B9A7}"/>
                </a:ext>
              </a:extLst>
            </p:cNvPr>
            <p:cNvSpPr/>
            <p:nvPr/>
          </p:nvSpPr>
          <p:spPr>
            <a:xfrm>
              <a:off x="4186367" y="3996911"/>
              <a:ext cx="1133482" cy="727710"/>
            </a:xfrm>
            <a:prstGeom prst="rect">
              <a:avLst/>
            </a:prstGeom>
            <a:solidFill>
              <a:schemeClr val="bg1"/>
            </a:solidFill>
            <a:ln/>
          </p:spPr>
          <p:style>
            <a:lnRef idx="0">
              <a:schemeClr val="accent2"/>
            </a:lnRef>
            <a:fillRef idx="3">
              <a:schemeClr val="accent2"/>
            </a:fillRef>
            <a:effectRef idx="3">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546A"/>
                  </a:solidFill>
                  <a:effectLst/>
                  <a:uLnTx/>
                  <a:uFillTx/>
                  <a:latin typeface="Arial"/>
                  <a:ea typeface="Calibri" panose="020F0502020204030204" pitchFamily="34" charset="0"/>
                  <a:cs typeface="Arial" panose="020B0604020202020204" pitchFamily="34" charset="0"/>
                </a:rPr>
                <a:t>Skills</a:t>
              </a:r>
              <a:endParaRPr kumimoji="0" lang="en-GB" sz="1200" b="0" i="0" u="none" strike="noStrike" kern="1200" cap="none" spc="0" normalizeH="0" baseline="0" noProof="0" dirty="0">
                <a:ln>
                  <a:noFill/>
                </a:ln>
                <a:solidFill>
                  <a:prstClr val="white"/>
                </a:solidFill>
                <a:effectLst/>
                <a:uLnTx/>
                <a:uFillTx/>
                <a:latin typeface="Arial"/>
                <a:ea typeface="Calibri" panose="020F050202020403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A97DA162-CAA9-557E-C596-5ADCBBEC0CC0}"/>
                </a:ext>
              </a:extLst>
            </p:cNvPr>
            <p:cNvSpPr/>
            <p:nvPr/>
          </p:nvSpPr>
          <p:spPr>
            <a:xfrm>
              <a:off x="1021687" y="1554053"/>
              <a:ext cx="1464327" cy="946597"/>
            </a:xfrm>
            <a:prstGeom prst="rect">
              <a:avLst/>
            </a:prstGeom>
            <a:solidFill>
              <a:schemeClr val="bg1"/>
            </a:solidFill>
            <a:ln/>
          </p:spPr>
          <p:style>
            <a:lnRef idx="0">
              <a:schemeClr val="accent2"/>
            </a:lnRef>
            <a:fillRef idx="3">
              <a:schemeClr val="accent2"/>
            </a:fillRef>
            <a:effectRef idx="3">
              <a:schemeClr val="accent2"/>
            </a:effectRef>
            <a:fontRef idx="minor">
              <a:schemeClr val="lt1"/>
            </a:fontRef>
          </p:style>
          <p:txBody>
            <a:bodyPr rot="0" spcFirstLastPara="0" vert="horz" wrap="square" lIns="36000" tIns="45720" rIns="3600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546A"/>
                  </a:solidFill>
                  <a:effectLst/>
                  <a:uLnTx/>
                  <a:uFillTx/>
                  <a:latin typeface="Arial"/>
                  <a:ea typeface="Calibri" panose="020F0502020204030204" pitchFamily="34" charset="0"/>
                  <a:cs typeface="Arial" panose="020B0604020202020204" pitchFamily="34" charset="0"/>
                </a:rPr>
                <a:t>Comprehensive Innovation</a:t>
              </a:r>
              <a:endParaRPr kumimoji="0" lang="en-GB" sz="1200" b="0" i="0" u="none" strike="noStrike" kern="1200" cap="none" spc="0" normalizeH="0" baseline="0" noProof="0" dirty="0">
                <a:ln>
                  <a:noFill/>
                </a:ln>
                <a:solidFill>
                  <a:prstClr val="white"/>
                </a:solidFill>
                <a:effectLst/>
                <a:uLnTx/>
                <a:uFillTx/>
                <a:latin typeface="Arial"/>
                <a:ea typeface="Calibri" panose="020F050202020403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BAA38D10-60B9-05E2-8041-F8C1ADA1A808}"/>
                </a:ext>
              </a:extLst>
            </p:cNvPr>
            <p:cNvSpPr/>
            <p:nvPr/>
          </p:nvSpPr>
          <p:spPr>
            <a:xfrm>
              <a:off x="2603005" y="1554055"/>
              <a:ext cx="1380434" cy="946597"/>
            </a:xfrm>
            <a:prstGeom prst="rect">
              <a:avLst/>
            </a:prstGeom>
            <a:solidFill>
              <a:schemeClr val="bg1"/>
            </a:solidFill>
            <a:ln/>
          </p:spPr>
          <p:style>
            <a:lnRef idx="0">
              <a:schemeClr val="accent2"/>
            </a:lnRef>
            <a:fillRef idx="3">
              <a:schemeClr val="accent2"/>
            </a:fillRef>
            <a:effectRef idx="3">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546A"/>
                  </a:solidFill>
                  <a:effectLst/>
                  <a:uLnTx/>
                  <a:uFillTx/>
                  <a:latin typeface="Arial"/>
                  <a:ea typeface="Calibri" panose="020F0502020204030204" pitchFamily="34" charset="0"/>
                  <a:cs typeface="Arial" panose="020B0604020202020204" pitchFamily="34" charset="0"/>
                </a:rPr>
                <a:t>Innovation Driven Enterprises</a:t>
              </a:r>
              <a:endParaRPr kumimoji="0" lang="en-GB" sz="1200" b="0" i="0" u="none" strike="noStrike" kern="1200" cap="none" spc="0" normalizeH="0" baseline="0" noProof="0" dirty="0">
                <a:ln>
                  <a:noFill/>
                </a:ln>
                <a:solidFill>
                  <a:prstClr val="white"/>
                </a:solidFill>
                <a:effectLst/>
                <a:uLnTx/>
                <a:uFillTx/>
                <a:latin typeface="Arial"/>
                <a:ea typeface="Calibri" panose="020F050202020403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33357130-31A4-56BE-49B5-85E23FB94E80}"/>
                </a:ext>
              </a:extLst>
            </p:cNvPr>
            <p:cNvSpPr/>
            <p:nvPr/>
          </p:nvSpPr>
          <p:spPr>
            <a:xfrm>
              <a:off x="4115606" y="1554053"/>
              <a:ext cx="1275008" cy="946598"/>
            </a:xfrm>
            <a:prstGeom prst="rect">
              <a:avLst/>
            </a:prstGeom>
            <a:solidFill>
              <a:schemeClr val="bg1"/>
            </a:solidFill>
            <a:ln/>
          </p:spPr>
          <p:style>
            <a:lnRef idx="0">
              <a:schemeClr val="accent2"/>
            </a:lnRef>
            <a:fillRef idx="3">
              <a:schemeClr val="accent2"/>
            </a:fillRef>
            <a:effectRef idx="3">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4546A"/>
                  </a:solidFill>
                  <a:effectLst/>
                  <a:uLnTx/>
                  <a:uFillTx/>
                  <a:latin typeface="Arial"/>
                  <a:ea typeface="Calibri" panose="020F0502020204030204" pitchFamily="34" charset="0"/>
                  <a:cs typeface="Arial" panose="020B0604020202020204" pitchFamily="34" charset="0"/>
                </a:rPr>
                <a:t>Research &amp; Development</a:t>
              </a:r>
              <a:endParaRPr kumimoji="0" lang="en-GB" sz="1200" b="0" i="0" u="none" strike="noStrike" kern="1200" cap="none" spc="0" normalizeH="0" baseline="0" noProof="0">
                <a:ln>
                  <a:noFill/>
                </a:ln>
                <a:solidFill>
                  <a:prstClr val="white"/>
                </a:solidFill>
                <a:effectLst/>
                <a:uLnTx/>
                <a:uFillTx/>
                <a:latin typeface="Arial"/>
                <a:ea typeface="Calibri" panose="020F0502020204030204" pitchFamily="34" charset="0"/>
                <a:cs typeface="Arial" panose="020B0604020202020204" pitchFamily="34" charset="0"/>
              </a:endParaRPr>
            </a:p>
          </p:txBody>
        </p:sp>
        <p:sp>
          <p:nvSpPr>
            <p:cNvPr id="32" name="Arrow: Up 31">
              <a:extLst>
                <a:ext uri="{FF2B5EF4-FFF2-40B4-BE49-F238E27FC236}">
                  <a16:creationId xmlns:a16="http://schemas.microsoft.com/office/drawing/2014/main" id="{5B54DD33-C6B0-3E92-3986-65BCC6709315}"/>
                </a:ext>
              </a:extLst>
            </p:cNvPr>
            <p:cNvSpPr/>
            <p:nvPr/>
          </p:nvSpPr>
          <p:spPr>
            <a:xfrm>
              <a:off x="2579496" y="2902734"/>
              <a:ext cx="323354" cy="542760"/>
            </a:xfrm>
            <a:prstGeom prst="upArrow">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38" name="Rectangle 37">
            <a:extLst>
              <a:ext uri="{FF2B5EF4-FFF2-40B4-BE49-F238E27FC236}">
                <a16:creationId xmlns:a16="http://schemas.microsoft.com/office/drawing/2014/main" id="{DD769246-A95D-18CF-6E53-5D79E8505A39}"/>
              </a:ext>
            </a:extLst>
          </p:cNvPr>
          <p:cNvSpPr/>
          <p:nvPr/>
        </p:nvSpPr>
        <p:spPr>
          <a:xfrm>
            <a:off x="1629598" y="4909156"/>
            <a:ext cx="1438050" cy="431789"/>
          </a:xfrm>
          <a:prstGeom prst="rect">
            <a:avLst/>
          </a:prstGeom>
          <a:solidFill>
            <a:schemeClr val="bg1"/>
          </a:solidFill>
          <a:ln/>
        </p:spPr>
        <p:style>
          <a:lnRef idx="0">
            <a:schemeClr val="accent2"/>
          </a:lnRef>
          <a:fillRef idx="3">
            <a:schemeClr val="accent2"/>
          </a:fillRef>
          <a:effectRef idx="3">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546A"/>
                </a:solidFill>
                <a:effectLst/>
                <a:uLnTx/>
                <a:uFillTx/>
                <a:latin typeface="Arial"/>
                <a:ea typeface="Calibri" panose="020F0502020204030204" pitchFamily="34" charset="0"/>
                <a:cs typeface="Arial" panose="020B0604020202020204" pitchFamily="34" charset="0"/>
              </a:rPr>
              <a:t>Place (City Deals)</a:t>
            </a:r>
            <a:endParaRPr kumimoji="0" lang="en-GB" sz="1200" b="0" i="0" u="none" strike="noStrike" kern="1200" cap="none" spc="0" normalizeH="0" baseline="0" noProof="0" dirty="0">
              <a:ln>
                <a:noFill/>
              </a:ln>
              <a:solidFill>
                <a:prstClr val="white"/>
              </a:solidFill>
              <a:effectLst/>
              <a:uLnTx/>
              <a:uFillTx/>
              <a:latin typeface="Arial"/>
              <a:ea typeface="Calibri" panose="020F0502020204030204" pitchFamily="34" charset="0"/>
              <a:cs typeface="Arial" panose="020B0604020202020204" pitchFamily="34" charset="0"/>
            </a:endParaRPr>
          </a:p>
        </p:txBody>
      </p:sp>
      <p:sp>
        <p:nvSpPr>
          <p:cNvPr id="39" name="Rectangle 38">
            <a:extLst>
              <a:ext uri="{FF2B5EF4-FFF2-40B4-BE49-F238E27FC236}">
                <a16:creationId xmlns:a16="http://schemas.microsoft.com/office/drawing/2014/main" id="{625FB14A-9966-6634-68C0-A0ACB6E53EF0}"/>
              </a:ext>
            </a:extLst>
          </p:cNvPr>
          <p:cNvSpPr/>
          <p:nvPr/>
        </p:nvSpPr>
        <p:spPr>
          <a:xfrm>
            <a:off x="5431568" y="4920192"/>
            <a:ext cx="1395053" cy="431789"/>
          </a:xfrm>
          <a:prstGeom prst="rect">
            <a:avLst/>
          </a:prstGeom>
          <a:solidFill>
            <a:schemeClr val="bg1"/>
          </a:solidFill>
          <a:ln/>
        </p:spPr>
        <p:style>
          <a:lnRef idx="0">
            <a:schemeClr val="accent2"/>
          </a:lnRef>
          <a:fillRef idx="3">
            <a:schemeClr val="accent2"/>
          </a:fillRef>
          <a:effectRef idx="3">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546A"/>
                </a:solidFill>
                <a:effectLst/>
                <a:uLnTx/>
                <a:uFillTx/>
                <a:latin typeface="Arial"/>
                <a:ea typeface="Calibri" panose="020F0502020204030204" pitchFamily="34" charset="0"/>
                <a:cs typeface="Arial" panose="020B0604020202020204" pitchFamily="34" charset="0"/>
              </a:rPr>
              <a:t>Funding &amp; Support</a:t>
            </a:r>
            <a:endParaRPr kumimoji="0" lang="en-GB" sz="1200" b="0" i="0" u="none" strike="noStrike" kern="1200" cap="none" spc="0" normalizeH="0" baseline="0" noProof="0" dirty="0">
              <a:ln>
                <a:noFill/>
              </a:ln>
              <a:solidFill>
                <a:prstClr val="white"/>
              </a:solidFill>
              <a:effectLst/>
              <a:uLnTx/>
              <a:uFillTx/>
              <a:latin typeface="Arial"/>
              <a:ea typeface="Calibri" panose="020F0502020204030204" pitchFamily="34" charset="0"/>
              <a:cs typeface="Arial" panose="020B0604020202020204" pitchFamily="34" charset="0"/>
            </a:endParaRPr>
          </a:p>
        </p:txBody>
      </p:sp>
      <p:sp>
        <p:nvSpPr>
          <p:cNvPr id="40" name="Content Placeholder 2">
            <a:extLst>
              <a:ext uri="{FF2B5EF4-FFF2-40B4-BE49-F238E27FC236}">
                <a16:creationId xmlns:a16="http://schemas.microsoft.com/office/drawing/2014/main" id="{F660B61D-9C74-F9D2-D941-A01772E4729E}"/>
              </a:ext>
            </a:extLst>
          </p:cNvPr>
          <p:cNvSpPr txBox="1">
            <a:spLocks/>
          </p:cNvSpPr>
          <p:nvPr/>
        </p:nvSpPr>
        <p:spPr>
          <a:xfrm>
            <a:off x="7108881" y="1499297"/>
            <a:ext cx="5048576" cy="48561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4"/>
              </a:buClr>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600"/>
              </a:spcAft>
              <a:buClr>
                <a:srgbClr val="1657B6"/>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121554"/>
                </a:solidFill>
                <a:effectLst/>
                <a:uLnTx/>
                <a:uFillTx/>
                <a:latin typeface="Arial"/>
                <a:ea typeface="+mn-ea"/>
                <a:cs typeface="+mn-cs"/>
              </a:rPr>
              <a:t>Policy framework developed to deliver ambitious vision for innovation. </a:t>
            </a:r>
          </a:p>
          <a:p>
            <a:pPr marL="228600" marR="0" lvl="0" indent="-228600" algn="l" defTabSz="914400" rtl="0" eaLnBrk="1" fontAlgn="auto" latinLnBrk="0" hangingPunct="1">
              <a:lnSpc>
                <a:spcPct val="90000"/>
              </a:lnSpc>
              <a:spcBef>
                <a:spcPts val="1000"/>
              </a:spcBef>
              <a:spcAft>
                <a:spcPts val="600"/>
              </a:spcAft>
              <a:buClr>
                <a:srgbClr val="1657B6"/>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121554"/>
                </a:solidFill>
                <a:effectLst/>
                <a:uLnTx/>
                <a:uFillTx/>
                <a:latin typeface="Arial"/>
                <a:ea typeface="+mn-ea"/>
                <a:cs typeface="+mn-cs"/>
              </a:rPr>
              <a:t>Focuses on three key strategic areas with aim for:</a:t>
            </a:r>
          </a:p>
          <a:p>
            <a:pPr marL="685800" marR="0" lvl="1" indent="-228600" algn="l" defTabSz="914400" rtl="0" eaLnBrk="1" fontAlgn="auto" latinLnBrk="0" hangingPunct="1">
              <a:lnSpc>
                <a:spcPct val="90000"/>
              </a:lnSpc>
              <a:spcBef>
                <a:spcPts val="0"/>
              </a:spcBef>
              <a:spcAft>
                <a:spcPts val="0"/>
              </a:spcAft>
              <a:buClr>
                <a:srgbClr val="1657B6"/>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1C70A9"/>
                </a:solidFill>
                <a:effectLst/>
                <a:uLnTx/>
                <a:uFillTx/>
                <a:latin typeface="Arial"/>
                <a:ea typeface="+mn-ea"/>
                <a:cs typeface="+mn-cs"/>
              </a:rPr>
              <a:t>More businesses innovating across wider business base</a:t>
            </a:r>
          </a:p>
          <a:p>
            <a:pPr marL="685800" marR="0" lvl="1" indent="-228600" algn="l" defTabSz="914400" rtl="0" eaLnBrk="1" fontAlgn="auto" latinLnBrk="0" hangingPunct="1">
              <a:lnSpc>
                <a:spcPct val="90000"/>
              </a:lnSpc>
              <a:spcBef>
                <a:spcPts val="0"/>
              </a:spcBef>
              <a:spcAft>
                <a:spcPts val="0"/>
              </a:spcAft>
              <a:buClr>
                <a:srgbClr val="1657B6"/>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1C70A9"/>
                </a:solidFill>
                <a:effectLst/>
                <a:uLnTx/>
                <a:uFillTx/>
                <a:latin typeface="Arial"/>
                <a:ea typeface="+mn-ea"/>
                <a:cs typeface="+mn-cs"/>
              </a:rPr>
              <a:t>Increased number and scale of IDEs</a:t>
            </a:r>
          </a:p>
          <a:p>
            <a:pPr marL="685800" marR="0" lvl="1" indent="-228600" algn="l" defTabSz="914400" rtl="0" eaLnBrk="1" fontAlgn="auto" latinLnBrk="0" hangingPunct="1">
              <a:lnSpc>
                <a:spcPct val="90000"/>
              </a:lnSpc>
              <a:spcBef>
                <a:spcPts val="0"/>
              </a:spcBef>
              <a:spcAft>
                <a:spcPts val="0"/>
              </a:spcAft>
              <a:buClr>
                <a:srgbClr val="1657B6"/>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1C70A9"/>
                </a:solidFill>
                <a:effectLst/>
                <a:uLnTx/>
                <a:uFillTx/>
                <a:latin typeface="Arial"/>
                <a:ea typeface="+mn-ea"/>
                <a:cs typeface="+mn-cs"/>
              </a:rPr>
              <a:t>Increased investment in R&amp;D and more R&amp;D companies </a:t>
            </a:r>
          </a:p>
          <a:p>
            <a:pPr marL="228600" marR="0" lvl="0" indent="-228600" algn="l" defTabSz="914400" rtl="0" eaLnBrk="1" fontAlgn="auto" latinLnBrk="0" hangingPunct="1">
              <a:lnSpc>
                <a:spcPct val="90000"/>
              </a:lnSpc>
              <a:spcBef>
                <a:spcPts val="1000"/>
              </a:spcBef>
              <a:spcAft>
                <a:spcPts val="600"/>
              </a:spcAft>
              <a:buClr>
                <a:srgbClr val="1657B6"/>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121554"/>
                </a:solidFill>
                <a:effectLst/>
                <a:uLnTx/>
                <a:uFillTx/>
                <a:latin typeface="Arial"/>
                <a:ea typeface="+mn-ea"/>
                <a:cs typeface="+mn-cs"/>
              </a:rPr>
              <a:t>Our work doesn’t exist in silos and is part of a wider policy environment.</a:t>
            </a:r>
          </a:p>
          <a:p>
            <a:pPr marL="228600" marR="0" lvl="0" indent="-228600" algn="l" defTabSz="914400" rtl="0" eaLnBrk="1" fontAlgn="auto" latinLnBrk="0" hangingPunct="1">
              <a:lnSpc>
                <a:spcPct val="90000"/>
              </a:lnSpc>
              <a:spcBef>
                <a:spcPts val="1000"/>
              </a:spcBef>
              <a:spcAft>
                <a:spcPts val="600"/>
              </a:spcAft>
              <a:buClr>
                <a:srgbClr val="1657B6"/>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121554"/>
                </a:solidFill>
                <a:effectLst/>
                <a:uLnTx/>
                <a:uFillTx/>
                <a:latin typeface="Arial"/>
                <a:ea typeface="+mn-ea"/>
                <a:cs typeface="+mn-cs"/>
              </a:rPr>
              <a:t>Supported by work on sustainability, inclusivity, skills, place and clusters &amp; technologies. </a:t>
            </a:r>
          </a:p>
        </p:txBody>
      </p:sp>
    </p:spTree>
    <p:extLst>
      <p:ext uri="{BB962C8B-B14F-4D97-AF65-F5344CB8AC3E}">
        <p14:creationId xmlns:p14="http://schemas.microsoft.com/office/powerpoint/2010/main" val="40932470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3CB88-B7BF-A217-B06B-6CD379FA5C3A}"/>
              </a:ext>
            </a:extLst>
          </p:cNvPr>
          <p:cNvSpPr>
            <a:spLocks noGrp="1"/>
          </p:cNvSpPr>
          <p:nvPr>
            <p:ph type="title"/>
          </p:nvPr>
        </p:nvSpPr>
        <p:spPr>
          <a:xfrm>
            <a:off x="100038" y="172356"/>
            <a:ext cx="9467354" cy="1013601"/>
          </a:xfrm>
        </p:spPr>
        <p:txBody>
          <a:bodyPr>
            <a:noAutofit/>
          </a:bodyPr>
          <a:lstStyle/>
          <a:p>
            <a:r>
              <a:rPr lang="en-GB" sz="3600" dirty="0"/>
              <a:t>Strategic Objectives – Aim and Rationale</a:t>
            </a:r>
          </a:p>
        </p:txBody>
      </p:sp>
      <p:sp>
        <p:nvSpPr>
          <p:cNvPr id="9" name="Rounded Rectangle 3">
            <a:extLst>
              <a:ext uri="{FF2B5EF4-FFF2-40B4-BE49-F238E27FC236}">
                <a16:creationId xmlns:a16="http://schemas.microsoft.com/office/drawing/2014/main" id="{48EB1109-F4BB-7DE2-2593-7CA0417314CD}"/>
              </a:ext>
            </a:extLst>
          </p:cNvPr>
          <p:cNvSpPr/>
          <p:nvPr/>
        </p:nvSpPr>
        <p:spPr>
          <a:xfrm>
            <a:off x="4164253" y="1456292"/>
            <a:ext cx="3863493" cy="4653209"/>
          </a:xfrm>
          <a:prstGeom prst="rect">
            <a:avLst/>
          </a:prstGeom>
          <a:effectLst>
            <a:outerShdw blurRad="50800" dist="38100" dir="2700000" algn="tl" rotWithShape="0">
              <a:prstClr val="black">
                <a:alpha val="40000"/>
              </a:prstClr>
            </a:outerShdw>
          </a:effectLst>
        </p:spPr>
        <p:style>
          <a:lnRef idx="0">
            <a:schemeClr val="accent3"/>
          </a:lnRef>
          <a:fillRef idx="3">
            <a:schemeClr val="accent3"/>
          </a:fillRef>
          <a:effectRef idx="3">
            <a:schemeClr val="accent3"/>
          </a:effectRef>
          <a:fontRef idx="minor">
            <a:schemeClr val="lt1"/>
          </a:fontRef>
        </p:style>
        <p:txBody>
          <a:bodyPr lIns="108000" tIns="108000" rIns="108000" bIns="108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a:ea typeface="+mn-ea"/>
                <a:cs typeface="+mn-cs"/>
              </a:rPr>
              <a:t>Innovation Driven Enterprises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a:p>
            <a:pPr marL="18000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a:ea typeface="Times New Roman" panose="02020603050405020304" pitchFamily="18" charset="0"/>
                <a:cs typeface="Times New Roman" panose="02020603050405020304" pitchFamily="18" charset="0"/>
              </a:rPr>
              <a:t>Aim</a:t>
            </a:r>
            <a:endParaRPr kumimoji="0" lang="en-GB" sz="1400" b="1" i="0" u="none" strike="noStrike" kern="1200" cap="none" spc="0" normalizeH="0" baseline="0" noProof="0" dirty="0">
              <a:ln>
                <a:noFill/>
              </a:ln>
              <a:solidFill>
                <a:prstClr val="white"/>
              </a:solidFill>
              <a:effectLst/>
              <a:uLnTx/>
              <a:uFillTx/>
              <a:latin typeface="Arial"/>
              <a:ea typeface="Times New Roman" panose="02020603050405020304" pitchFamily="18" charset="0"/>
              <a:cs typeface="Times New Roman" panose="02020603050405020304" pitchFamily="18" charset="0"/>
            </a:endParaRPr>
          </a:p>
          <a:p>
            <a:pPr marL="180000" marR="0" lvl="0" indent="0" algn="ctr" defTabSz="914400" rtl="0" eaLnBrk="1" fontAlgn="auto" latinLnBrk="0" hangingPunct="1">
              <a:lnSpc>
                <a:spcPct val="100000"/>
              </a:lnSpc>
              <a:spcBef>
                <a:spcPts val="0"/>
              </a:spcBef>
              <a:spcAft>
                <a:spcPts val="1800"/>
              </a:spcAft>
              <a:buClrTx/>
              <a:buSzTx/>
              <a:buFontTx/>
              <a:buNone/>
              <a:tabLst/>
              <a:defRPr/>
            </a:pPr>
            <a:r>
              <a:rPr kumimoji="0" lang="en-GB" sz="1700" b="0" i="0" u="none" strike="noStrike" kern="1200" cap="none" spc="0" normalizeH="0" baseline="0" noProof="0" dirty="0">
                <a:ln>
                  <a:noFill/>
                </a:ln>
                <a:solidFill>
                  <a:prstClr val="white"/>
                </a:solidFill>
                <a:effectLst/>
                <a:uLnTx/>
                <a:uFillTx/>
                <a:latin typeface="Arial"/>
                <a:ea typeface="Times New Roman" panose="02020603050405020304" pitchFamily="18" charset="0"/>
                <a:cs typeface="Times New Roman" panose="02020603050405020304" pitchFamily="18" charset="0"/>
              </a:rPr>
              <a:t>To position Northern Ireland as a world leading place for </a:t>
            </a:r>
            <a:r>
              <a:rPr kumimoji="0" lang="en-GB" sz="1700" b="0" i="0" u="none" strike="noStrike" kern="1200" cap="none" spc="0" normalizeH="0" baseline="0" noProof="0" dirty="0">
                <a:ln>
                  <a:noFill/>
                </a:ln>
                <a:solidFill>
                  <a:prstClr val="white"/>
                </a:solidFill>
                <a:effectLst/>
                <a:uLnTx/>
                <a:uFillTx/>
                <a:latin typeface="Arial"/>
                <a:ea typeface="Times New Roman" panose="02020603050405020304" pitchFamily="18" charset="0"/>
                <a:cs typeface="+mn-cs"/>
              </a:rPr>
              <a:t>Innovation Driven Enterprises  </a:t>
            </a:r>
            <a:r>
              <a:rPr kumimoji="0" lang="en-GB" sz="1700" b="0" i="0" u="none" strike="noStrike" kern="1200" cap="none" spc="0" normalizeH="0" baseline="0" noProof="0" dirty="0">
                <a:ln>
                  <a:noFill/>
                </a:ln>
                <a:solidFill>
                  <a:prstClr val="white"/>
                </a:solidFill>
                <a:effectLst/>
                <a:uLnTx/>
                <a:uFillTx/>
                <a:latin typeface="Arial"/>
                <a:ea typeface="Times New Roman" panose="02020603050405020304" pitchFamily="18" charset="0"/>
                <a:cs typeface="Times New Roman" panose="02020603050405020304" pitchFamily="18" charset="0"/>
              </a:rPr>
              <a:t>to establish and prosper </a:t>
            </a:r>
            <a:endParaRPr kumimoji="0" lang="en-GB" sz="1700" b="0" i="0" u="none" strike="noStrike" kern="1200" cap="none" spc="0" normalizeH="0" baseline="0" noProof="0" dirty="0">
              <a:ln>
                <a:noFill/>
              </a:ln>
              <a:solidFill>
                <a:prstClr val="white"/>
              </a:solidFill>
              <a:effectLst/>
              <a:uLnTx/>
              <a:uFillTx/>
              <a:latin typeface="Arial"/>
              <a:ea typeface="+mn-ea"/>
              <a:cs typeface="+mn-cs"/>
            </a:endParaRPr>
          </a:p>
          <a:p>
            <a:pPr marL="18000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a:ea typeface="Times New Roman" panose="02020603050405020304" pitchFamily="18" charset="0"/>
              <a:cs typeface="Calibri" panose="020F0502020204030204" pitchFamily="34" charset="0"/>
            </a:endParaRPr>
          </a:p>
          <a:p>
            <a:pPr marL="18000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a:ea typeface="Times New Roman" panose="02020603050405020304" pitchFamily="18" charset="0"/>
                <a:cs typeface="Calibri" panose="020F0502020204030204" pitchFamily="34" charset="0"/>
              </a:rPr>
              <a:t>Rationale</a:t>
            </a:r>
            <a:endParaRPr kumimoji="0" lang="en-GB" sz="1400" b="1" i="0" u="none" strike="noStrike" kern="1200" cap="none" spc="0" normalizeH="0" baseline="0" noProof="0" dirty="0">
              <a:ln>
                <a:noFill/>
              </a:ln>
              <a:solidFill>
                <a:prstClr val="white"/>
              </a:solidFill>
              <a:effectLst/>
              <a:uLnTx/>
              <a:uFillTx/>
              <a:latin typeface="Arial"/>
              <a:ea typeface="Times New Roman" panose="02020603050405020304" pitchFamily="18" charset="0"/>
              <a:cs typeface="Calibri" panose="020F0502020204030204" pitchFamily="34" charset="0"/>
            </a:endParaRPr>
          </a:p>
          <a:p>
            <a:pPr marL="180000" marR="0" lvl="0" indent="0" algn="ctr" defTabSz="914400" rtl="0" eaLnBrk="1" fontAlgn="auto" latinLnBrk="0" hangingPunct="1">
              <a:lnSpc>
                <a:spcPct val="100000"/>
              </a:lnSpc>
              <a:spcBef>
                <a:spcPts val="0"/>
              </a:spcBef>
              <a:spcAft>
                <a:spcPts val="1800"/>
              </a:spcAft>
              <a:buClrTx/>
              <a:buSzTx/>
              <a:buFontTx/>
              <a:buNone/>
              <a:tabLst/>
              <a:defRPr/>
            </a:pPr>
            <a:r>
              <a:rPr kumimoji="0" lang="en-GB" sz="1700" b="0" i="0" u="none" strike="noStrike" kern="1200" cap="none" spc="0" normalizeH="0" baseline="0" noProof="0" dirty="0">
                <a:ln>
                  <a:noFill/>
                </a:ln>
                <a:solidFill>
                  <a:prstClr val="white"/>
                </a:solidFill>
                <a:effectLst/>
                <a:uLnTx/>
                <a:uFillTx/>
                <a:latin typeface="Arial"/>
                <a:ea typeface="Calibri" panose="020F0502020204030204" pitchFamily="34" charset="0"/>
                <a:cs typeface="Arial" panose="020B0604020202020204" pitchFamily="34" charset="0"/>
              </a:rPr>
              <a:t>Increasing the pipeline in the formation and development of </a:t>
            </a:r>
            <a:r>
              <a:rPr kumimoji="0" lang="en-US" sz="1700" b="0" i="0" u="none" strike="noStrike" kern="1200" cap="none" spc="0" normalizeH="0" baseline="0" noProof="0" dirty="0">
                <a:ln>
                  <a:noFill/>
                </a:ln>
                <a:solidFill>
                  <a:prstClr val="white"/>
                </a:solidFill>
                <a:effectLst/>
                <a:uLnTx/>
                <a:uFillTx/>
                <a:latin typeface="Arial"/>
                <a:ea typeface="Calibri" panose="020F0502020204030204" pitchFamily="34" charset="0"/>
                <a:cs typeface="Arial" panose="020B0604020202020204" pitchFamily="34" charset="0"/>
              </a:rPr>
              <a:t>high growth technology driven companies </a:t>
            </a:r>
            <a:r>
              <a:rPr kumimoji="0" lang="en-GB" sz="1700" b="0" i="0" u="none" strike="noStrike" kern="1200" cap="none" spc="0" normalizeH="0" baseline="0" noProof="0" dirty="0">
                <a:ln>
                  <a:noFill/>
                </a:ln>
                <a:solidFill>
                  <a:prstClr val="white"/>
                </a:solidFill>
                <a:effectLst/>
                <a:uLnTx/>
                <a:uFillTx/>
                <a:latin typeface="Arial"/>
                <a:ea typeface="Calibri" panose="020F0502020204030204" pitchFamily="34" charset="0"/>
                <a:cs typeface="Arial" panose="020B0604020202020204" pitchFamily="34" charset="0"/>
              </a:rPr>
              <a:t>in Northern Ireland will be central to our future competitiveness and prosperity</a:t>
            </a:r>
          </a:p>
          <a:p>
            <a:pPr marL="18000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1" u="none" strike="noStrike" kern="1200" cap="none" spc="0" normalizeH="0" baseline="0" noProof="0" dirty="0">
              <a:ln>
                <a:noFill/>
              </a:ln>
              <a:solidFill>
                <a:prstClr val="white"/>
              </a:solidFill>
              <a:effectLst/>
              <a:uLnTx/>
              <a:uFillTx/>
              <a:latin typeface="Arial"/>
              <a:ea typeface="+mn-ea"/>
              <a:cs typeface="Calibri" panose="020F0502020204030204" pitchFamily="34" charset="0"/>
            </a:endParaRPr>
          </a:p>
        </p:txBody>
      </p:sp>
      <p:sp>
        <p:nvSpPr>
          <p:cNvPr id="10" name="Rounded Rectangle 2">
            <a:extLst>
              <a:ext uri="{FF2B5EF4-FFF2-40B4-BE49-F238E27FC236}">
                <a16:creationId xmlns:a16="http://schemas.microsoft.com/office/drawing/2014/main" id="{37E8A41A-5415-7C69-2486-9DA9C3B52661}"/>
              </a:ext>
            </a:extLst>
          </p:cNvPr>
          <p:cNvSpPr/>
          <p:nvPr/>
        </p:nvSpPr>
        <p:spPr>
          <a:xfrm>
            <a:off x="100038" y="1429710"/>
            <a:ext cx="3863492" cy="4679790"/>
          </a:xfrm>
          <a:prstGeom prst="rect">
            <a:avLst/>
          </a:prstGeom>
          <a:effectLst>
            <a:outerShdw blurRad="50800" dist="38100" dir="2700000" algn="tl" rotWithShape="0">
              <a:prstClr val="black">
                <a:alpha val="40000"/>
              </a:prstClr>
            </a:outerShdw>
          </a:effectLst>
        </p:spPr>
        <p:style>
          <a:lnRef idx="0">
            <a:schemeClr val="accent4"/>
          </a:lnRef>
          <a:fillRef idx="3">
            <a:schemeClr val="accent4"/>
          </a:fillRef>
          <a:effectRef idx="3">
            <a:schemeClr val="accent4"/>
          </a:effectRef>
          <a:fontRef idx="minor">
            <a:schemeClr val="lt1"/>
          </a:fontRef>
        </p:style>
        <p:txBody>
          <a:bodyPr lIns="108000" tIns="108000" rIns="108000" bIns="108000" rtlCol="0" anchor="t"/>
          <a:lstStyle/>
          <a:p>
            <a:pPr marL="0" marR="0" lvl="0" indent="0" algn="ctr" defTabSz="914400" rtl="0" eaLnBrk="1" fontAlgn="auto" latinLnBrk="0" hangingPunct="1">
              <a:lnSpc>
                <a:spcPct val="100000"/>
              </a:lnSpc>
              <a:spcBef>
                <a:spcPts val="0"/>
              </a:spcBef>
              <a:spcAft>
                <a:spcPts val="160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a:ea typeface="+mn-ea"/>
                <a:cs typeface="+mn-cs"/>
              </a:rPr>
              <a:t>Research and Development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a:ea typeface="+mn-ea"/>
                <a:cs typeface="+mn-cs"/>
              </a:rPr>
              <a:t>Aim</a:t>
            </a:r>
          </a:p>
          <a:p>
            <a:pPr marL="0" marR="0" lvl="0" indent="0" algn="ctr" defTabSz="914400" rtl="0" eaLnBrk="1" fontAlgn="auto" latinLnBrk="0" hangingPunct="1">
              <a:lnSpc>
                <a:spcPct val="100000"/>
              </a:lnSpc>
              <a:spcBef>
                <a:spcPts val="0"/>
              </a:spcBef>
              <a:spcAft>
                <a:spcPts val="1600"/>
              </a:spcAft>
              <a:buClrTx/>
              <a:buSzTx/>
              <a:buFontTx/>
              <a:buNone/>
              <a:tabLst/>
              <a:defRPr/>
            </a:pPr>
            <a:r>
              <a:rPr kumimoji="0" lang="en-GB" sz="1700" b="0" i="0" u="none" strike="noStrike" kern="1200" cap="none" spc="0" normalizeH="0" baseline="0" noProof="0" dirty="0">
                <a:ln>
                  <a:noFill/>
                </a:ln>
                <a:solidFill>
                  <a:prstClr val="white"/>
                </a:solidFill>
                <a:effectLst/>
                <a:uLnTx/>
                <a:uFillTx/>
                <a:latin typeface="Arial"/>
                <a:ea typeface="Calibri" panose="020F0502020204030204" pitchFamily="34" charset="0"/>
                <a:cs typeface="+mn-cs"/>
              </a:rPr>
              <a:t>We will increase the number of R&amp;D active companies in Northern Ireland from 990 (seen in 2020) to 1,440 in 2030 while considering geographic location, sector and company size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a:ea typeface="+mn-ea"/>
                <a:cs typeface="+mn-cs"/>
              </a:rPr>
              <a:t>Rationale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a:ln>
                  <a:noFill/>
                </a:ln>
                <a:solidFill>
                  <a:prstClr val="white"/>
                </a:solidFill>
                <a:effectLst/>
                <a:uLnTx/>
                <a:uFillTx/>
                <a:latin typeface="Arial"/>
                <a:ea typeface="Calibri" panose="020F0502020204030204" pitchFamily="34" charset="0"/>
                <a:cs typeface="+mn-cs"/>
              </a:rPr>
              <a:t>Increased R&amp;D activity will support those areas of strength where Northern Ireland can be a global leader and, in turn, support our whole economy, providing opportunities for all our people</a:t>
            </a:r>
            <a:endParaRPr kumimoji="0" lang="en-US" sz="1700" b="0" i="0" u="none" strike="noStrike" kern="1200" cap="none" spc="0" normalizeH="0" baseline="0" noProof="0" dirty="0">
              <a:ln>
                <a:noFill/>
              </a:ln>
              <a:solidFill>
                <a:prstClr val="white"/>
              </a:solidFill>
              <a:effectLst/>
              <a:uLnTx/>
              <a:uFillTx/>
              <a:latin typeface="Arial"/>
              <a:ea typeface="+mn-ea"/>
              <a:cs typeface="+mn-cs"/>
            </a:endParaRPr>
          </a:p>
        </p:txBody>
      </p:sp>
      <p:sp>
        <p:nvSpPr>
          <p:cNvPr id="3" name="Rounded Rectangle 5">
            <a:extLst>
              <a:ext uri="{FF2B5EF4-FFF2-40B4-BE49-F238E27FC236}">
                <a16:creationId xmlns:a16="http://schemas.microsoft.com/office/drawing/2014/main" id="{ACD760CF-737A-CF67-ED7E-4A78F18B6CFB}"/>
              </a:ext>
            </a:extLst>
          </p:cNvPr>
          <p:cNvSpPr/>
          <p:nvPr/>
        </p:nvSpPr>
        <p:spPr>
          <a:xfrm>
            <a:off x="8228468" y="1456292"/>
            <a:ext cx="3863494" cy="4653208"/>
          </a:xfrm>
          <a:prstGeom prst="rect">
            <a:avLst/>
          </a:prstGeom>
          <a:effectLst>
            <a:outerShdw blurRad="50800" dist="38100" dir="2700000" algn="tl" rotWithShape="0">
              <a:prstClr val="black">
                <a:alpha val="40000"/>
              </a:prstClr>
            </a:outerShdw>
          </a:effectLst>
        </p:spPr>
        <p:style>
          <a:lnRef idx="1">
            <a:schemeClr val="accent5"/>
          </a:lnRef>
          <a:fillRef idx="3">
            <a:schemeClr val="accent5"/>
          </a:fillRef>
          <a:effectRef idx="2">
            <a:schemeClr val="accent5"/>
          </a:effectRef>
          <a:fontRef idx="minor">
            <a:schemeClr val="lt1"/>
          </a:fontRef>
        </p:style>
        <p:txBody>
          <a:bodyPr lIns="108000" tIns="108000" rIns="108000" bIns="108000" rtlCol="0" anchor="t"/>
          <a:lstStyle/>
          <a:p>
            <a:pPr marL="0" marR="0" lvl="0" indent="0" algn="ctr" defTabSz="265113" rtl="0" eaLnBrk="1" fontAlgn="auto" latinLnBrk="0" hangingPunct="1">
              <a:lnSpc>
                <a:spcPct val="100000"/>
              </a:lnSpc>
              <a:spcBef>
                <a:spcPts val="1500"/>
              </a:spcBef>
              <a:spcAft>
                <a:spcPts val="60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a:ea typeface="+mn-ea"/>
                <a:cs typeface="+mn-cs"/>
              </a:rPr>
              <a:t>Comprehensive Innovation</a:t>
            </a:r>
            <a:endParaRPr kumimoji="0" lang="en-US" sz="2000" b="1" i="0" u="none" strike="noStrike" kern="1200" cap="none" spc="0" normalizeH="0" baseline="0" noProof="0" dirty="0">
              <a:ln>
                <a:noFill/>
              </a:ln>
              <a:solidFill>
                <a:prstClr val="white"/>
              </a:solidFill>
              <a:effectLst/>
              <a:uLnTx/>
              <a:uFillTx/>
              <a:latin typeface="Arial"/>
              <a:ea typeface="Calibri" panose="020F0502020204030204" pitchFamily="34" charset="0"/>
              <a:cs typeface="Calibri" panose="020F0502020204030204" pitchFamily="34" charset="0"/>
            </a:endParaRPr>
          </a:p>
          <a:p>
            <a:pPr marL="180000" marR="0" lvl="0" indent="0" algn="ctr" defTabSz="914400" rtl="0" eaLnBrk="1" fontAlgn="auto" latinLnBrk="0" hangingPunct="1">
              <a:lnSpc>
                <a:spcPct val="100000"/>
              </a:lnSpc>
              <a:spcBef>
                <a:spcPts val="0"/>
              </a:spcBef>
              <a:spcAft>
                <a:spcPts val="0"/>
              </a:spcAft>
              <a:buClrTx/>
              <a:buSzTx/>
              <a:buFontTx/>
              <a:buNone/>
              <a:tabLst/>
              <a:defRPr/>
            </a:pPr>
            <a:endParaRPr kumimoji="0" lang="en-US" sz="2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a:p>
            <a:pPr marL="180000" marR="0" lvl="0" indent="0" algn="ctr" defTabSz="914400" rtl="0" eaLnBrk="1" fontAlgn="auto" latinLnBrk="0" hangingPunct="1">
              <a:lnSpc>
                <a:spcPct val="100000"/>
              </a:lnSpc>
              <a:spcBef>
                <a:spcPts val="0"/>
              </a:spcBef>
              <a:spcAft>
                <a:spcPts val="0"/>
              </a:spcAft>
              <a:buClrTx/>
              <a:buSzTx/>
              <a:buFontTx/>
              <a:buNone/>
              <a:tabLst/>
              <a:defRPr/>
            </a:pPr>
            <a:endParaRPr kumimoji="0" lang="en-US" sz="2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a:p>
            <a:pPr marL="180000" marR="0" lvl="0" indent="0" algn="ctr" defTabSz="914400" rtl="0" eaLnBrk="1" fontAlgn="auto" latinLnBrk="0" hangingPunct="1">
              <a:lnSpc>
                <a:spcPct val="100000"/>
              </a:lnSpc>
              <a:spcBef>
                <a:spcPts val="0"/>
              </a:spcBef>
              <a:spcAft>
                <a:spcPts val="0"/>
              </a:spcAft>
              <a:buClrTx/>
              <a:buSzTx/>
              <a:buFontTx/>
              <a:buNone/>
              <a:tabLst/>
              <a:defRPr/>
            </a:pPr>
            <a:endParaRPr kumimoji="0" lang="en-US" sz="2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a:p>
            <a:pPr marL="18000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a:ea typeface="Calibri" panose="020F0502020204030204" pitchFamily="34" charset="0"/>
                <a:cs typeface="Calibri" panose="020F0502020204030204" pitchFamily="34" charset="0"/>
              </a:rPr>
              <a:t>Aim</a:t>
            </a:r>
          </a:p>
          <a:p>
            <a:pPr marL="180000" marR="0" lvl="0" indent="0" algn="ctr" defTabSz="914400" rtl="0" eaLnBrk="1" fontAlgn="auto" latinLnBrk="0" hangingPunct="1">
              <a:lnSpc>
                <a:spcPct val="100000"/>
              </a:lnSpc>
              <a:spcBef>
                <a:spcPts val="0"/>
              </a:spcBef>
              <a:spcAft>
                <a:spcPts val="120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Calibri" panose="020F0502020204030204" pitchFamily="34" charset="0"/>
                <a:cs typeface="+mn-cs"/>
              </a:rPr>
              <a:t>55% of Northern Ireland businesses to be innovation active firms and </a:t>
            </a:r>
            <a:r>
              <a:rPr kumimoji="0" lang="en-GB" sz="1800" b="0" i="0" u="none" strike="noStrike" kern="1200" cap="none" spc="0" normalizeH="0" baseline="0" noProof="0" dirty="0">
                <a:ln>
                  <a:noFill/>
                </a:ln>
                <a:solidFill>
                  <a:prstClr val="white"/>
                </a:solidFill>
                <a:effectLst/>
                <a:uLnTx/>
                <a:uFillTx/>
                <a:latin typeface="Arial"/>
                <a:ea typeface="Calibri" panose="020F0502020204030204" pitchFamily="34" charset="0"/>
                <a:cs typeface="Arial" panose="020B0604020202020204" pitchFamily="34" charset="0"/>
              </a:rPr>
              <a:t>10% to be holders of an Innovate NI Innovation Recognition by 2030</a:t>
            </a:r>
            <a:r>
              <a:rPr kumimoji="0" lang="en-GB" sz="1650" b="0" i="0" u="none" strike="noStrike" kern="1200" cap="none" spc="0" normalizeH="0" baseline="0" noProof="0" dirty="0">
                <a:ln>
                  <a:noFill/>
                </a:ln>
                <a:solidFill>
                  <a:prstClr val="white"/>
                </a:solidFill>
                <a:effectLst/>
                <a:uLnTx/>
                <a:uFillTx/>
                <a:latin typeface="Arial"/>
                <a:ea typeface="Calibri" panose="020F0502020204030204" pitchFamily="34" charset="0"/>
                <a:cs typeface="+mn-cs"/>
              </a:rPr>
              <a:t> </a:t>
            </a:r>
          </a:p>
          <a:p>
            <a:pPr marL="18000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a:ea typeface="+mn-ea"/>
                <a:cs typeface="+mn-cs"/>
              </a:rPr>
              <a:t>Rationale</a:t>
            </a:r>
          </a:p>
          <a:p>
            <a:pPr marL="180000" marR="0" lvl="0" indent="0" algn="ctr"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a:ln>
                  <a:noFill/>
                </a:ln>
                <a:solidFill>
                  <a:prstClr val="white"/>
                </a:solidFill>
                <a:effectLst/>
                <a:uLnTx/>
                <a:uFillTx/>
                <a:latin typeface="Arial"/>
                <a:ea typeface="+mn-ea"/>
                <a:cs typeface="+mn-cs"/>
              </a:rPr>
              <a:t>Expansion of </a:t>
            </a:r>
            <a:r>
              <a:rPr kumimoji="0" lang="en-US" sz="1700" b="0" i="0" u="none" strike="noStrike" kern="1200" cap="none" spc="0" normalizeH="0" baseline="0" noProof="0" dirty="0">
                <a:ln>
                  <a:noFill/>
                </a:ln>
                <a:solidFill>
                  <a:prstClr val="white"/>
                </a:solidFill>
                <a:effectLst/>
                <a:uLnTx/>
                <a:uFillTx/>
                <a:latin typeface="Arial"/>
                <a:ea typeface="+mn-ea"/>
                <a:cs typeface="Calibri" panose="020F0502020204030204" pitchFamily="34" charset="0"/>
              </a:rPr>
              <a:t>I</a:t>
            </a:r>
            <a:r>
              <a:rPr kumimoji="0" lang="en-US" sz="1700" b="0" i="0" u="none" strike="noStrike" kern="1200" cap="none" spc="0" normalizeH="0" baseline="0" noProof="0" dirty="0" err="1">
                <a:ln>
                  <a:noFill/>
                </a:ln>
                <a:solidFill>
                  <a:prstClr val="white"/>
                </a:solidFill>
                <a:effectLst/>
                <a:uLnTx/>
                <a:uFillTx/>
                <a:latin typeface="Arial"/>
                <a:ea typeface="+mn-ea"/>
                <a:cs typeface="Calibri" panose="020F0502020204030204" pitchFamily="34" charset="0"/>
              </a:rPr>
              <a:t>nnovation</a:t>
            </a:r>
            <a:r>
              <a:rPr kumimoji="0" lang="en-US" sz="1700" b="0" i="0" u="none" strike="noStrike" kern="1200" cap="none" spc="0" normalizeH="0" baseline="0" noProof="0" dirty="0">
                <a:ln>
                  <a:noFill/>
                </a:ln>
                <a:solidFill>
                  <a:prstClr val="white"/>
                </a:solidFill>
                <a:effectLst/>
                <a:uLnTx/>
                <a:uFillTx/>
                <a:latin typeface="Arial"/>
                <a:ea typeface="Times New Roman" panose="02020603050405020304" pitchFamily="18" charset="0"/>
                <a:cs typeface="Calibri" panose="020F0502020204030204" pitchFamily="34" charset="0"/>
              </a:rPr>
              <a:t> needed to more businesses beyond innovative and knowledge intensive sectors and into those sectors who typically innovate less or have lower productivity</a:t>
            </a:r>
            <a:endParaRPr kumimoji="0" lang="en-GB" sz="1700" b="0" i="0" u="none" strike="noStrike" kern="1200" cap="none" spc="0" normalizeH="0" baseline="0" noProof="0" dirty="0">
              <a:ln>
                <a:noFill/>
              </a:ln>
              <a:solidFill>
                <a:prstClr val="white"/>
              </a:solidFill>
              <a:effectLst/>
              <a:uLnTx/>
              <a:uFillTx/>
              <a:latin typeface="Arial"/>
              <a:ea typeface="+mn-ea"/>
              <a:cs typeface="Calibri" panose="020F0502020204030204" pitchFamily="34" charset="0"/>
            </a:endParaRPr>
          </a:p>
          <a:p>
            <a:pPr marL="18000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1" u="none" strike="noStrike" kern="1200" cap="none" spc="0" normalizeH="0" baseline="0" noProof="0" dirty="0">
              <a:ln>
                <a:noFill/>
              </a:ln>
              <a:solidFill>
                <a:prstClr val="white"/>
              </a:solidFill>
              <a:effectLst/>
              <a:uLnTx/>
              <a:uFillTx/>
              <a:latin typeface="Calibri"/>
              <a:ea typeface="+mn-ea"/>
              <a:cs typeface="+mn-cs"/>
            </a:endParaRPr>
          </a:p>
          <a:p>
            <a:pPr marL="18000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prstClr val="white"/>
                </a:solidFill>
                <a:effectLst/>
                <a:uLnTx/>
                <a:uFillTx/>
                <a:latin typeface="Calibri"/>
                <a:ea typeface="+mn-ea"/>
                <a:cs typeface="+mn-cs"/>
              </a:rPr>
              <a:t> </a:t>
            </a:r>
          </a:p>
          <a:p>
            <a:pPr marL="18000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1" u="none" strike="noStrike" kern="1200" cap="none" spc="0" normalizeH="0" baseline="0" noProof="0" dirty="0">
              <a:ln>
                <a:noFill/>
              </a:ln>
              <a:solidFill>
                <a:prstClr val="white"/>
              </a:solidFill>
              <a:effectLst/>
              <a:uLnTx/>
              <a:uFillTx/>
              <a:latin typeface="Calibri"/>
              <a:ea typeface="+mn-ea"/>
              <a:cs typeface="+mn-cs"/>
            </a:endParaRPr>
          </a:p>
          <a:p>
            <a:pPr marL="18000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1" u="none" strike="noStrike" kern="1200" cap="none" spc="0" normalizeH="0" baseline="0" noProof="0" dirty="0">
              <a:ln>
                <a:noFill/>
              </a:ln>
              <a:solidFill>
                <a:prstClr val="white"/>
              </a:solidFill>
              <a:effectLst/>
              <a:uLnTx/>
              <a:uFillTx/>
              <a:latin typeface="Calibri"/>
              <a:ea typeface="+mn-ea"/>
              <a:cs typeface="+mn-cs"/>
            </a:endParaRPr>
          </a:p>
          <a:p>
            <a:pPr marL="18000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1" u="none" strike="noStrike" kern="1200" cap="none" spc="0" normalizeH="0" baseline="0" noProof="0" dirty="0">
              <a:ln>
                <a:noFill/>
              </a:ln>
              <a:solidFill>
                <a:prstClr val="white"/>
              </a:solidFill>
              <a:effectLst/>
              <a:uLnTx/>
              <a:uFillTx/>
              <a:latin typeface="Calibri"/>
              <a:ea typeface="+mn-ea"/>
              <a:cs typeface="+mn-cs"/>
            </a:endParaRPr>
          </a:p>
          <a:p>
            <a:pPr marL="18000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1" u="none" strike="noStrike" kern="1200" cap="none" spc="0" normalizeH="0" baseline="0" noProof="0" dirty="0">
              <a:ln>
                <a:noFill/>
              </a:ln>
              <a:solidFill>
                <a:prstClr val="white"/>
              </a:solidFill>
              <a:effectLst/>
              <a:uLnTx/>
              <a:uFillTx/>
              <a:latin typeface="Calibri"/>
              <a:ea typeface="+mn-ea"/>
              <a:cs typeface="+mn-cs"/>
            </a:endParaRPr>
          </a:p>
          <a:p>
            <a:pPr marL="18000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1" u="none" strike="noStrike" kern="1200" cap="none" spc="0" normalizeH="0" baseline="0" noProof="0" dirty="0">
              <a:ln>
                <a:noFill/>
              </a:ln>
              <a:solidFill>
                <a:prstClr val="white"/>
              </a:solidFill>
              <a:effectLst/>
              <a:uLnTx/>
              <a:uFillTx/>
              <a:latin typeface="Calibri"/>
              <a:ea typeface="+mn-ea"/>
              <a:cs typeface="+mn-cs"/>
            </a:endParaRPr>
          </a:p>
          <a:p>
            <a:pPr marL="18000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1" u="none" strike="noStrike" kern="1200" cap="none" spc="0" normalizeH="0" baseline="0" noProof="0" dirty="0">
              <a:ln>
                <a:noFill/>
              </a:ln>
              <a:solidFill>
                <a:prstClr val="white"/>
              </a:solidFill>
              <a:effectLst/>
              <a:uLnTx/>
              <a:uFillTx/>
              <a:latin typeface="Calibri"/>
              <a:ea typeface="+mn-ea"/>
              <a:cs typeface="+mn-cs"/>
            </a:endParaRPr>
          </a:p>
          <a:p>
            <a:pPr marL="18000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1" u="none" strike="noStrike" kern="1200" cap="none" spc="0" normalizeH="0" baseline="0" noProof="0" dirty="0">
              <a:ln>
                <a:noFill/>
              </a:ln>
              <a:solidFill>
                <a:prstClr val="white"/>
              </a:solidFill>
              <a:effectLst/>
              <a:uLnTx/>
              <a:uFillTx/>
              <a:latin typeface="Calibri"/>
              <a:ea typeface="+mn-ea"/>
              <a:cs typeface="+mn-cs"/>
            </a:endParaRPr>
          </a:p>
          <a:p>
            <a:pPr marL="18000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1"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0916232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D7D13-BEF1-A2EC-88C5-D11DCB950FC3}"/>
              </a:ext>
            </a:extLst>
          </p:cNvPr>
          <p:cNvSpPr>
            <a:spLocks noGrp="1"/>
          </p:cNvSpPr>
          <p:nvPr>
            <p:ph type="title"/>
          </p:nvPr>
        </p:nvSpPr>
        <p:spPr>
          <a:xfrm>
            <a:off x="487113" y="254548"/>
            <a:ext cx="8039986" cy="1013601"/>
          </a:xfrm>
        </p:spPr>
        <p:txBody>
          <a:bodyPr>
            <a:normAutofit/>
          </a:bodyPr>
          <a:lstStyle/>
          <a:p>
            <a:r>
              <a:rPr lang="en-GB" sz="3600" dirty="0"/>
              <a:t>NI’s Innovation Priorities – Next Steps</a:t>
            </a:r>
          </a:p>
        </p:txBody>
      </p:sp>
      <p:sp>
        <p:nvSpPr>
          <p:cNvPr id="3" name="Content Placeholder 2">
            <a:extLst>
              <a:ext uri="{FF2B5EF4-FFF2-40B4-BE49-F238E27FC236}">
                <a16:creationId xmlns:a16="http://schemas.microsoft.com/office/drawing/2014/main" id="{1EF7923C-981C-ED54-07F4-5941C9D762CE}"/>
              </a:ext>
            </a:extLst>
          </p:cNvPr>
          <p:cNvSpPr>
            <a:spLocks noGrp="1"/>
          </p:cNvSpPr>
          <p:nvPr>
            <p:ph idx="1"/>
          </p:nvPr>
        </p:nvSpPr>
        <p:spPr>
          <a:xfrm>
            <a:off x="838200" y="1537256"/>
            <a:ext cx="11207262" cy="4758036"/>
          </a:xfrm>
        </p:spPr>
        <p:txBody>
          <a:bodyPr>
            <a:normAutofit/>
          </a:bodyPr>
          <a:lstStyle/>
          <a:p>
            <a:pPr>
              <a:lnSpc>
                <a:spcPct val="120000"/>
              </a:lnSpc>
              <a:spcAft>
                <a:spcPts val="1200"/>
              </a:spcAft>
            </a:pPr>
            <a:endParaRPr lang="en-US" sz="6800" dirty="0">
              <a:latin typeface="+mj-lt"/>
            </a:endParaRPr>
          </a:p>
          <a:p>
            <a:pPr>
              <a:lnSpc>
                <a:spcPct val="120000"/>
              </a:lnSpc>
            </a:pPr>
            <a:endParaRPr lang="en-GB" dirty="0"/>
          </a:p>
        </p:txBody>
      </p:sp>
      <p:sp>
        <p:nvSpPr>
          <p:cNvPr id="4" name="Content Placeholder 2">
            <a:extLst>
              <a:ext uri="{FF2B5EF4-FFF2-40B4-BE49-F238E27FC236}">
                <a16:creationId xmlns:a16="http://schemas.microsoft.com/office/drawing/2014/main" id="{F660B61D-9C74-F9D2-D941-A01772E4729E}"/>
              </a:ext>
            </a:extLst>
          </p:cNvPr>
          <p:cNvSpPr txBox="1">
            <a:spLocks/>
          </p:cNvSpPr>
          <p:nvPr/>
        </p:nvSpPr>
        <p:spPr>
          <a:xfrm>
            <a:off x="487112" y="1494862"/>
            <a:ext cx="11031597" cy="48561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4"/>
              </a:buClr>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600"/>
              </a:spcAft>
              <a:buClr>
                <a:srgbClr val="1657B6"/>
              </a:buClr>
              <a:buSzTx/>
              <a:buFont typeface="Arial" panose="020B0604020202020204" pitchFamily="34" charset="0"/>
              <a:buChar char="•"/>
              <a:tabLst/>
              <a:defRPr/>
            </a:pPr>
            <a:r>
              <a:rPr kumimoji="0" lang="en-US" sz="2700" b="0" i="0" u="none" strike="noStrike" kern="1200" cap="none" spc="0" normalizeH="0" baseline="0" noProof="0" dirty="0">
                <a:ln>
                  <a:noFill/>
                </a:ln>
                <a:solidFill>
                  <a:srgbClr val="121554"/>
                </a:solidFill>
                <a:effectLst/>
                <a:uLnTx/>
                <a:uFillTx/>
                <a:latin typeface="Arial"/>
                <a:ea typeface="+mn-ea"/>
                <a:cs typeface="+mn-cs"/>
              </a:rPr>
              <a:t>DfE will be working through co-design to develop more detailed policy priorities during 2023/24.</a:t>
            </a:r>
          </a:p>
          <a:p>
            <a:pPr marL="228600" marR="0" lvl="0" indent="-228600" algn="l" defTabSz="914400" rtl="0" eaLnBrk="1" fontAlgn="auto" latinLnBrk="0" hangingPunct="1">
              <a:lnSpc>
                <a:spcPct val="90000"/>
              </a:lnSpc>
              <a:spcBef>
                <a:spcPts val="1000"/>
              </a:spcBef>
              <a:spcAft>
                <a:spcPts val="600"/>
              </a:spcAft>
              <a:buClr>
                <a:srgbClr val="1657B6"/>
              </a:buClr>
              <a:buSzTx/>
              <a:buFont typeface="Arial" panose="020B0604020202020204" pitchFamily="34" charset="0"/>
              <a:buChar char="•"/>
              <a:tabLst/>
              <a:defRPr/>
            </a:pPr>
            <a:r>
              <a:rPr kumimoji="0" lang="en-US" sz="2700" b="0" i="0" u="none" strike="noStrike" kern="1200" cap="none" spc="0" normalizeH="0" baseline="0" noProof="0" dirty="0">
                <a:ln>
                  <a:noFill/>
                </a:ln>
                <a:solidFill>
                  <a:srgbClr val="121554"/>
                </a:solidFill>
                <a:effectLst/>
                <a:uLnTx/>
                <a:uFillTx/>
                <a:latin typeface="Arial"/>
                <a:ea typeface="+mn-ea"/>
                <a:cs typeface="+mn-cs"/>
              </a:rPr>
              <a:t>Looking for new and emerging opportunities for increased collaboration – e.g. PEACEPLUS. </a:t>
            </a:r>
          </a:p>
          <a:p>
            <a:pPr marL="228600" marR="0" lvl="0" indent="-228600" algn="l" defTabSz="914400" rtl="0" eaLnBrk="1" fontAlgn="auto" latinLnBrk="0" hangingPunct="1">
              <a:lnSpc>
                <a:spcPct val="90000"/>
              </a:lnSpc>
              <a:spcBef>
                <a:spcPts val="1000"/>
              </a:spcBef>
              <a:spcAft>
                <a:spcPts val="600"/>
              </a:spcAft>
              <a:buClr>
                <a:srgbClr val="1657B6"/>
              </a:buClr>
              <a:buSzTx/>
              <a:buFont typeface="Arial" panose="020B0604020202020204" pitchFamily="34" charset="0"/>
              <a:buChar char="•"/>
              <a:tabLst/>
              <a:defRPr/>
            </a:pPr>
            <a:r>
              <a:rPr kumimoji="0" lang="en-US" sz="2700" b="0" i="0" u="none" strike="noStrike" kern="1200" cap="none" spc="0" normalizeH="0" baseline="0" noProof="0" dirty="0">
                <a:ln>
                  <a:noFill/>
                </a:ln>
                <a:solidFill>
                  <a:srgbClr val="121554"/>
                </a:solidFill>
                <a:effectLst/>
                <a:uLnTx/>
                <a:uFillTx/>
                <a:latin typeface="Arial"/>
                <a:ea typeface="+mn-ea"/>
                <a:cs typeface="+mn-cs"/>
              </a:rPr>
              <a:t>Will look to understand how we can better avail of funding opportunities and get more of our businesses innovating and investing in R&amp;D.</a:t>
            </a:r>
          </a:p>
          <a:p>
            <a:pPr marL="228600" marR="0" lvl="0" indent="-228600" algn="l" defTabSz="914400" rtl="0" eaLnBrk="1" fontAlgn="auto" latinLnBrk="0" hangingPunct="1">
              <a:lnSpc>
                <a:spcPct val="90000"/>
              </a:lnSpc>
              <a:spcBef>
                <a:spcPts val="1000"/>
              </a:spcBef>
              <a:spcAft>
                <a:spcPts val="600"/>
              </a:spcAft>
              <a:buClr>
                <a:srgbClr val="1657B6"/>
              </a:buClr>
              <a:buSzTx/>
              <a:buFont typeface="Arial" panose="020B0604020202020204" pitchFamily="34" charset="0"/>
              <a:buChar char="•"/>
              <a:tabLst/>
              <a:defRPr/>
            </a:pPr>
            <a:r>
              <a:rPr kumimoji="0" lang="en-US" sz="2700" b="0" i="0" u="none" strike="noStrike" kern="1200" cap="none" spc="0" normalizeH="0" baseline="0" noProof="0" dirty="0">
                <a:ln>
                  <a:noFill/>
                </a:ln>
                <a:solidFill>
                  <a:srgbClr val="121554"/>
                </a:solidFill>
                <a:effectLst/>
                <a:uLnTx/>
                <a:uFillTx/>
                <a:latin typeface="Arial"/>
                <a:ea typeface="+mn-ea"/>
                <a:cs typeface="+mn-cs"/>
              </a:rPr>
              <a:t>Will be working with partners – local, North/South and UK – to develop a 10x Innovation Action Plan for the short, medium and long term.  </a:t>
            </a:r>
            <a:endParaRPr kumimoji="0" lang="en-GB" sz="2800" b="0" i="0" u="none" strike="noStrike" kern="1200" cap="none" spc="0" normalizeH="0" baseline="0" noProof="0" dirty="0">
              <a:ln>
                <a:noFill/>
              </a:ln>
              <a:solidFill>
                <a:srgbClr val="121554"/>
              </a:solidFill>
              <a:effectLst/>
              <a:uLnTx/>
              <a:uFillTx/>
              <a:latin typeface="Arial"/>
              <a:ea typeface="+mn-ea"/>
              <a:cs typeface="+mn-cs"/>
            </a:endParaRPr>
          </a:p>
          <a:p>
            <a:pPr marL="228600" marR="0" lvl="0" indent="-228600" algn="l" defTabSz="914400" rtl="0" eaLnBrk="1" fontAlgn="auto" latinLnBrk="0" hangingPunct="1">
              <a:lnSpc>
                <a:spcPct val="90000"/>
              </a:lnSpc>
              <a:spcBef>
                <a:spcPts val="1000"/>
              </a:spcBef>
              <a:spcAft>
                <a:spcPts val="600"/>
              </a:spcAft>
              <a:buClr>
                <a:srgbClr val="1657B6"/>
              </a:buClr>
              <a:buSzTx/>
              <a:buFont typeface="Arial" panose="020B0604020202020204" pitchFamily="34" charset="0"/>
              <a:buChar char="•"/>
              <a:tabLst/>
              <a:defRPr/>
            </a:pPr>
            <a:endParaRPr kumimoji="0" lang="en-US" sz="2700" b="0" i="0" u="none" strike="noStrike" kern="1200" cap="none" spc="0" normalizeH="0" baseline="0" noProof="0" dirty="0">
              <a:ln>
                <a:noFill/>
              </a:ln>
              <a:solidFill>
                <a:srgbClr val="121554"/>
              </a:solidFill>
              <a:effectLst/>
              <a:uLnTx/>
              <a:uFillTx/>
              <a:latin typeface="Arial"/>
              <a:ea typeface="+mn-ea"/>
              <a:cs typeface="+mn-cs"/>
            </a:endParaRPr>
          </a:p>
        </p:txBody>
      </p:sp>
    </p:spTree>
    <p:extLst>
      <p:ext uri="{BB962C8B-B14F-4D97-AF65-F5344CB8AC3E}">
        <p14:creationId xmlns:p14="http://schemas.microsoft.com/office/powerpoint/2010/main" val="26320881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F585B7B-5AE3-E5DE-5CC0-6C22D4CB7B7E}"/>
              </a:ext>
            </a:extLst>
          </p:cNvPr>
          <p:cNvSpPr>
            <a:spLocks noGrp="1"/>
          </p:cNvSpPr>
          <p:nvPr>
            <p:ph type="title"/>
          </p:nvPr>
        </p:nvSpPr>
        <p:spPr>
          <a:xfrm>
            <a:off x="447782" y="264823"/>
            <a:ext cx="8039986" cy="1013601"/>
          </a:xfrm>
        </p:spPr>
        <p:txBody>
          <a:bodyPr>
            <a:normAutofit/>
          </a:bodyPr>
          <a:lstStyle/>
          <a:p>
            <a:r>
              <a:rPr lang="en-US" sz="3600" dirty="0"/>
              <a:t>More Information</a:t>
            </a:r>
            <a:endParaRPr lang="en-GB" sz="3600" dirty="0"/>
          </a:p>
        </p:txBody>
      </p:sp>
      <p:sp>
        <p:nvSpPr>
          <p:cNvPr id="4" name="TextBox 3">
            <a:extLst>
              <a:ext uri="{FF2B5EF4-FFF2-40B4-BE49-F238E27FC236}">
                <a16:creationId xmlns:a16="http://schemas.microsoft.com/office/drawing/2014/main" id="{BF491EB5-AFBA-4458-05F5-B7F429981707}"/>
              </a:ext>
            </a:extLst>
          </p:cNvPr>
          <p:cNvSpPr txBox="1"/>
          <p:nvPr/>
        </p:nvSpPr>
        <p:spPr>
          <a:xfrm>
            <a:off x="447782" y="1665269"/>
            <a:ext cx="10703858" cy="393954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657B6">
                    <a:lumMod val="50000"/>
                  </a:srgbClr>
                </a:solidFill>
                <a:effectLst/>
                <a:uLnTx/>
                <a:uFillTx/>
                <a:latin typeface="Arial"/>
                <a:ea typeface="+mn-ea"/>
                <a:cs typeface="+mn-cs"/>
              </a:rPr>
              <a:t>Contact Information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657B6">
                    <a:lumMod val="50000"/>
                  </a:srgbClr>
                </a:solidFill>
                <a:effectLst/>
                <a:uLnTx/>
                <a:uFillTx/>
                <a:latin typeface="Arial"/>
                <a:ea typeface="+mn-ea"/>
                <a:cs typeface="+mn-cs"/>
              </a:rPr>
              <a:t>Email:</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a:ln>
                  <a:noFill/>
                </a:ln>
                <a:solidFill>
                  <a:prstClr val="black"/>
                </a:solidFill>
                <a:effectLst/>
                <a:uLnTx/>
                <a:uFillTx/>
                <a:latin typeface="Arial"/>
                <a:ea typeface="+mn-ea"/>
                <a:cs typeface="+mn-cs"/>
                <a:hlinkClick r:id="rId3"/>
              </a:rPr>
              <a:t>10xinnovationworkstream@economy-ni.gov.uk</a:t>
            </a:r>
            <a:endParaRPr kumimoji="0" lang="en-US" sz="24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1657B6">
                  <a:lumMod val="50000"/>
                </a:srgbClr>
              </a:solidFill>
              <a:effectLst/>
              <a:uLnTx/>
              <a:uFillTx/>
              <a:latin typeface="Arial"/>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1657B6">
                    <a:lumMod val="50000"/>
                  </a:srgbClr>
                </a:solidFill>
                <a:effectLst/>
                <a:uLnTx/>
                <a:uFillTx/>
                <a:latin typeface="Arial"/>
                <a:ea typeface="+mn-ea"/>
                <a:cs typeface="+mn-cs"/>
              </a:rPr>
              <a:t>Thank you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7617924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1754372" y="76523"/>
            <a:ext cx="9928516" cy="1200329"/>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PEACEPLUS Programme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Investment Area 2.2 – Innovation Challenge Fund</a:t>
            </a:r>
          </a:p>
        </p:txBody>
      </p:sp>
      <p:pic>
        <p:nvPicPr>
          <p:cNvPr id="21" name="Picture 20" descr="Text&#10;&#10;Description automatically generated">
            <a:extLst>
              <a:ext uri="{FF2B5EF4-FFF2-40B4-BE49-F238E27FC236}">
                <a16:creationId xmlns:a16="http://schemas.microsoft.com/office/drawing/2014/main" id="{879D48A0-49C4-4C4C-93E8-9A8CB1A8C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sp>
        <p:nvSpPr>
          <p:cNvPr id="3" name="Content Placeholder 2">
            <a:extLst>
              <a:ext uri="{FF2B5EF4-FFF2-40B4-BE49-F238E27FC236}">
                <a16:creationId xmlns:a16="http://schemas.microsoft.com/office/drawing/2014/main" id="{65806CE8-B911-127A-14C0-DE41BEF479EE}"/>
              </a:ext>
            </a:extLst>
          </p:cNvPr>
          <p:cNvSpPr txBox="1">
            <a:spLocks/>
          </p:cNvSpPr>
          <p:nvPr/>
        </p:nvSpPr>
        <p:spPr bwMode="auto">
          <a:xfrm>
            <a:off x="1670670" y="1451657"/>
            <a:ext cx="9202665" cy="47681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63600" marR="0" lvl="0" indent="-363600" algn="l" defTabSz="457200" rtl="0" eaLnBrk="1" fontAlgn="base" latinLnBrk="0" hangingPunct="1">
              <a:lnSpc>
                <a:spcPct val="100000"/>
              </a:lnSpc>
              <a:spcBef>
                <a:spcPts val="0"/>
              </a:spcBef>
              <a:spcAft>
                <a:spcPts val="1800"/>
              </a:spcAft>
              <a:buClr>
                <a:srgbClr val="FFCC00"/>
              </a:buClr>
              <a:buSzTx/>
              <a:buFont typeface="MS PGothic" panose="020B0600070205080204" pitchFamily="34" charset="-128"/>
              <a:buChar char="●"/>
              <a:tabLst/>
              <a:defRPr/>
            </a:pPr>
            <a:r>
              <a:rPr kumimoji="0" lang="en-GB" sz="2200" b="1" i="0" u="none" strike="noStrike" kern="1200" cap="none" spc="0" normalizeH="0" baseline="0" noProof="0" dirty="0">
                <a:ln>
                  <a:noFill/>
                </a:ln>
                <a:solidFill>
                  <a:sysClr val="windowText" lastClr="000000">
                    <a:lumMod val="75000"/>
                    <a:lumOff val="25000"/>
                  </a:sysClr>
                </a:solidFill>
                <a:effectLst/>
                <a:uLnTx/>
                <a:uFillTx/>
                <a:latin typeface="Arial Nova" panose="020B0604020202020204" pitchFamily="34" charset="0"/>
                <a:ea typeface="MS PGothic" pitchFamily="34" charset="-128"/>
                <a:cs typeface="+mn-cs"/>
              </a:rPr>
              <a:t>Introduction &amp; Housekeeping </a:t>
            </a:r>
            <a:r>
              <a:rPr kumimoji="0" lang="en-GB" sz="2200" b="0" i="0" u="none" strike="noStrike" kern="1200" cap="none" spc="0" normalizeH="0" baseline="0" noProof="0" dirty="0">
                <a:ln>
                  <a:noFill/>
                </a:ln>
                <a:solidFill>
                  <a:sysClr val="windowText" lastClr="000000">
                    <a:lumMod val="75000"/>
                    <a:lumOff val="25000"/>
                  </a:sysClr>
                </a:solidFill>
                <a:effectLst/>
                <a:uLnTx/>
                <a:uFillTx/>
                <a:latin typeface="Arial Nova" panose="020B0604020202020204" pitchFamily="34" charset="0"/>
                <a:ea typeface="MS PGothic" pitchFamily="34" charset="-128"/>
                <a:cs typeface="+mn-cs"/>
              </a:rPr>
              <a:t>– </a:t>
            </a:r>
            <a:r>
              <a:rPr lang="en-GB" sz="2200" dirty="0">
                <a:solidFill>
                  <a:sysClr val="windowText" lastClr="000000">
                    <a:lumMod val="75000"/>
                    <a:lumOff val="25000"/>
                  </a:sysClr>
                </a:solidFill>
                <a:latin typeface="Arial Nova" panose="020B0604020202020204" pitchFamily="34" charset="0"/>
              </a:rPr>
              <a:t>Paul Boylan</a:t>
            </a:r>
            <a:r>
              <a:rPr kumimoji="0" lang="en-GB" sz="2200" b="0" i="0" u="none" strike="noStrike" kern="1200" cap="none" spc="0" normalizeH="0" baseline="0" noProof="0" dirty="0">
                <a:ln>
                  <a:noFill/>
                </a:ln>
                <a:solidFill>
                  <a:sysClr val="windowText" lastClr="000000">
                    <a:lumMod val="75000"/>
                    <a:lumOff val="25000"/>
                  </a:sysClr>
                </a:solidFill>
                <a:effectLst/>
                <a:uLnTx/>
                <a:uFillTx/>
                <a:latin typeface="Arial Nova" panose="020B0604020202020204" pitchFamily="34" charset="0"/>
                <a:ea typeface="MS PGothic" pitchFamily="34" charset="-128"/>
                <a:cs typeface="+mn-cs"/>
              </a:rPr>
              <a:t>, SEUPB</a:t>
            </a:r>
          </a:p>
          <a:p>
            <a:pPr marL="363600" marR="0" lvl="0" indent="-363600" algn="l" defTabSz="457200" rtl="0" eaLnBrk="1" fontAlgn="base" latinLnBrk="0" hangingPunct="1">
              <a:lnSpc>
                <a:spcPct val="100000"/>
              </a:lnSpc>
              <a:spcBef>
                <a:spcPts val="0"/>
              </a:spcBef>
              <a:spcAft>
                <a:spcPts val="1800"/>
              </a:spcAft>
              <a:buClr>
                <a:srgbClr val="FFCC00"/>
              </a:buClr>
              <a:buSzTx/>
              <a:buFont typeface="MS PGothic" panose="020B0600070205080204" pitchFamily="34" charset="-128"/>
              <a:buChar char="●"/>
              <a:tabLst/>
              <a:defRPr/>
            </a:pPr>
            <a:r>
              <a:rPr kumimoji="0" lang="en-GB" sz="2200" b="1" i="0" u="none" strike="noStrike" kern="1200" cap="none" spc="0" normalizeH="0" baseline="0" noProof="0" dirty="0">
                <a:ln>
                  <a:noFill/>
                </a:ln>
                <a:solidFill>
                  <a:sysClr val="windowText" lastClr="000000">
                    <a:lumMod val="75000"/>
                    <a:lumOff val="25000"/>
                  </a:sysClr>
                </a:solidFill>
                <a:effectLst/>
                <a:uLnTx/>
                <a:uFillTx/>
                <a:latin typeface="Arial Nova" panose="020B0604020202020204" pitchFamily="34" charset="0"/>
                <a:ea typeface="MS PGothic" pitchFamily="34" charset="-128"/>
                <a:cs typeface="+mn-cs"/>
              </a:rPr>
              <a:t>Welcome &amp; Overview of PEACEPLUS Programme </a:t>
            </a:r>
            <a:r>
              <a:rPr kumimoji="0" lang="en-GB" sz="2200" b="0" i="0" u="none" strike="noStrike" kern="1200" cap="none" spc="0" normalizeH="0" baseline="0" noProof="0" dirty="0">
                <a:ln>
                  <a:noFill/>
                </a:ln>
                <a:solidFill>
                  <a:sysClr val="windowText" lastClr="000000">
                    <a:lumMod val="75000"/>
                    <a:lumOff val="25000"/>
                  </a:sysClr>
                </a:solidFill>
                <a:effectLst/>
                <a:uLnTx/>
                <a:uFillTx/>
                <a:latin typeface="Arial Nova" panose="020B0604020202020204" pitchFamily="34" charset="0"/>
                <a:ea typeface="MS PGothic" pitchFamily="34" charset="-128"/>
                <a:cs typeface="+mn-cs"/>
              </a:rPr>
              <a:t>– Declan McGarrigle Interim Director of PEACEPLUS Development</a:t>
            </a:r>
          </a:p>
          <a:p>
            <a:pPr marL="363600" marR="0" lvl="0" indent="-363600" algn="l" defTabSz="457200" rtl="0" eaLnBrk="1" fontAlgn="base" latinLnBrk="0" hangingPunct="1">
              <a:lnSpc>
                <a:spcPct val="100000"/>
              </a:lnSpc>
              <a:spcBef>
                <a:spcPts val="0"/>
              </a:spcBef>
              <a:spcAft>
                <a:spcPts val="1800"/>
              </a:spcAft>
              <a:buClr>
                <a:srgbClr val="FFCC00"/>
              </a:buClr>
              <a:buSzTx/>
              <a:buFont typeface="MS PGothic" panose="020B0600070205080204" pitchFamily="34" charset="-128"/>
              <a:buChar char="●"/>
              <a:tabLst/>
              <a:defRPr/>
            </a:pPr>
            <a:r>
              <a:rPr kumimoji="0" lang="en-GB" sz="2200" b="1" i="0" u="none" strike="noStrike" kern="1200" cap="none" spc="0" normalizeH="0" baseline="0" noProof="0" dirty="0">
                <a:ln>
                  <a:noFill/>
                </a:ln>
                <a:solidFill>
                  <a:sysClr val="windowText" lastClr="000000">
                    <a:lumMod val="75000"/>
                    <a:lumOff val="25000"/>
                  </a:sysClr>
                </a:solidFill>
                <a:effectLst/>
                <a:uLnTx/>
                <a:uFillTx/>
                <a:latin typeface="Arial Nova" panose="020B0604020202020204" pitchFamily="34" charset="0"/>
                <a:ea typeface="MS PGothic" pitchFamily="34" charset="-128"/>
                <a:cs typeface="+mn-cs"/>
              </a:rPr>
              <a:t>Overview of Policy Interests from Northern Ireland – </a:t>
            </a:r>
            <a:r>
              <a:rPr kumimoji="0" lang="en-GB" sz="2200" i="0" u="none" strike="noStrike" kern="1200" cap="none" spc="0" normalizeH="0" baseline="0" noProof="0" dirty="0">
                <a:ln>
                  <a:noFill/>
                </a:ln>
                <a:solidFill>
                  <a:sysClr val="windowText" lastClr="000000">
                    <a:lumMod val="75000"/>
                    <a:lumOff val="25000"/>
                  </a:sysClr>
                </a:solidFill>
                <a:effectLst/>
                <a:uLnTx/>
                <a:uFillTx/>
                <a:latin typeface="Arial Nova" panose="020B0604020202020204" pitchFamily="34" charset="0"/>
                <a:ea typeface="MS PGothic" pitchFamily="34" charset="-128"/>
                <a:cs typeface="+mn-cs"/>
              </a:rPr>
              <a:t>Keith Forster</a:t>
            </a:r>
            <a:r>
              <a:rPr kumimoji="0" lang="en-GB" sz="2200" b="0" i="0" u="none" strike="noStrike" kern="1200" cap="none" spc="0" normalizeH="0" baseline="0" noProof="0" dirty="0">
                <a:ln>
                  <a:noFill/>
                </a:ln>
                <a:solidFill>
                  <a:sysClr val="windowText" lastClr="000000">
                    <a:lumMod val="75000"/>
                    <a:lumOff val="25000"/>
                  </a:sysClr>
                </a:solidFill>
                <a:effectLst/>
                <a:uLnTx/>
                <a:uFillTx/>
                <a:latin typeface="Arial Nova" panose="020B0604020202020204" pitchFamily="34" charset="0"/>
                <a:ea typeface="MS PGothic" pitchFamily="34" charset="-128"/>
                <a:cs typeface="+mn-cs"/>
              </a:rPr>
              <a:t>, Director of Strategic Policy, Dept. </a:t>
            </a:r>
            <a:r>
              <a:rPr lang="en-GB" sz="2200" dirty="0">
                <a:solidFill>
                  <a:sysClr val="windowText" lastClr="000000">
                    <a:lumMod val="75000"/>
                    <a:lumOff val="25000"/>
                  </a:sysClr>
                </a:solidFill>
                <a:latin typeface="Arial Nova" panose="020B0604020202020204" pitchFamily="34" charset="0"/>
              </a:rPr>
              <a:t>for Economy</a:t>
            </a:r>
            <a:endParaRPr kumimoji="0" lang="en-GB" sz="2200" b="0" i="0" u="none" strike="noStrike" kern="1200" cap="none" spc="0" normalizeH="0" baseline="0" noProof="0" dirty="0">
              <a:ln>
                <a:noFill/>
              </a:ln>
              <a:solidFill>
                <a:sysClr val="windowText" lastClr="000000">
                  <a:lumMod val="75000"/>
                  <a:lumOff val="25000"/>
                </a:sysClr>
              </a:solidFill>
              <a:effectLst/>
              <a:uLnTx/>
              <a:uFillTx/>
              <a:latin typeface="Arial Nova" panose="020B0604020202020204" pitchFamily="34" charset="0"/>
              <a:ea typeface="MS PGothic" pitchFamily="34" charset="-128"/>
              <a:cs typeface="+mn-cs"/>
            </a:endParaRPr>
          </a:p>
          <a:p>
            <a:pPr marL="363600" marR="0" lvl="0" indent="-363600" algn="l" defTabSz="457200" rtl="0" eaLnBrk="1" fontAlgn="base" latinLnBrk="0" hangingPunct="1">
              <a:lnSpc>
                <a:spcPct val="100000"/>
              </a:lnSpc>
              <a:spcBef>
                <a:spcPts val="0"/>
              </a:spcBef>
              <a:spcAft>
                <a:spcPts val="1800"/>
              </a:spcAft>
              <a:buClr>
                <a:srgbClr val="FFCC00"/>
              </a:buClr>
              <a:buSzTx/>
              <a:buFont typeface="MS PGothic" panose="020B0600070205080204" pitchFamily="34" charset="-128"/>
              <a:buChar char="●"/>
              <a:tabLst/>
              <a:defRPr/>
            </a:pPr>
            <a:r>
              <a:rPr kumimoji="0" lang="en-GB" sz="2200" b="1" i="0" u="none" strike="noStrike" kern="1200" cap="none" spc="0" normalizeH="0" baseline="0" noProof="0" dirty="0">
                <a:ln>
                  <a:noFill/>
                </a:ln>
                <a:solidFill>
                  <a:sysClr val="windowText" lastClr="000000">
                    <a:lumMod val="75000"/>
                    <a:lumOff val="25000"/>
                  </a:sysClr>
                </a:solidFill>
                <a:effectLst/>
                <a:uLnTx/>
                <a:uFillTx/>
                <a:latin typeface="Arial Nova" panose="020B0604020202020204" pitchFamily="34" charset="0"/>
                <a:ea typeface="MS PGothic" pitchFamily="34" charset="-128"/>
                <a:cs typeface="+mn-cs"/>
              </a:rPr>
              <a:t>Overview of Policy Interests from Ireland – </a:t>
            </a:r>
            <a:r>
              <a:rPr lang="en-GB" sz="2200" dirty="0">
                <a:solidFill>
                  <a:sysClr val="windowText" lastClr="000000">
                    <a:lumMod val="75000"/>
                    <a:lumOff val="25000"/>
                  </a:sysClr>
                </a:solidFill>
                <a:latin typeface="Arial Nova" panose="020B0604020202020204" pitchFamily="34" charset="0"/>
              </a:rPr>
              <a:t>David O’Neill, Assistant Principal, Ireland-UK Unit</a:t>
            </a:r>
            <a:r>
              <a:rPr kumimoji="0" lang="en-GB" sz="2200" b="0" i="0" u="none" strike="noStrike" kern="1200" cap="none" spc="0" normalizeH="0" baseline="0" noProof="0" dirty="0">
                <a:ln>
                  <a:noFill/>
                </a:ln>
                <a:solidFill>
                  <a:sysClr val="windowText" lastClr="000000">
                    <a:lumMod val="75000"/>
                    <a:lumOff val="25000"/>
                  </a:sysClr>
                </a:solidFill>
                <a:effectLst/>
                <a:uLnTx/>
                <a:uFillTx/>
                <a:latin typeface="Arial Nova" panose="020B0604020202020204" pitchFamily="34" charset="0"/>
                <a:ea typeface="MS PGothic" pitchFamily="34" charset="-128"/>
                <a:cs typeface="+mn-cs"/>
              </a:rPr>
              <a:t>, Dept. of Enterprise, Trade and Employment</a:t>
            </a:r>
          </a:p>
          <a:p>
            <a:pPr marL="363600" marR="0" lvl="0" indent="-363600" algn="l" defTabSz="457200" rtl="0" eaLnBrk="1" fontAlgn="base" latinLnBrk="0" hangingPunct="1">
              <a:lnSpc>
                <a:spcPct val="100000"/>
              </a:lnSpc>
              <a:spcBef>
                <a:spcPts val="0"/>
              </a:spcBef>
              <a:spcAft>
                <a:spcPts val="1800"/>
              </a:spcAft>
              <a:buClr>
                <a:srgbClr val="FFCC00"/>
              </a:buClr>
              <a:buSzTx/>
              <a:buFont typeface="MS PGothic" panose="020B0600070205080204" pitchFamily="34" charset="-128"/>
              <a:buChar char="●"/>
              <a:tabLst/>
              <a:defRPr/>
            </a:pPr>
            <a:r>
              <a:rPr kumimoji="0" lang="en-GB" sz="2200" b="1" i="0" u="none" strike="noStrike" kern="1200" cap="none" spc="0" normalizeH="0" baseline="0" noProof="0" dirty="0">
                <a:ln>
                  <a:noFill/>
                </a:ln>
                <a:solidFill>
                  <a:sysClr val="windowText" lastClr="000000">
                    <a:lumMod val="75000"/>
                    <a:lumOff val="25000"/>
                  </a:sysClr>
                </a:solidFill>
                <a:effectLst/>
                <a:uLnTx/>
                <a:uFillTx/>
                <a:latin typeface="Arial Nova" panose="020B0604020202020204" pitchFamily="34" charset="0"/>
                <a:ea typeface="MS PGothic" pitchFamily="34" charset="-128"/>
                <a:cs typeface="+mn-cs"/>
              </a:rPr>
              <a:t>Pre-Application Support &amp; Concept Note </a:t>
            </a:r>
            <a:r>
              <a:rPr kumimoji="0" lang="en-GB" sz="2200" b="0" i="0" u="none" strike="noStrike" kern="1200" cap="none" spc="0" normalizeH="0" baseline="0" noProof="0" dirty="0">
                <a:ln>
                  <a:noFill/>
                </a:ln>
                <a:solidFill>
                  <a:sysClr val="windowText" lastClr="000000">
                    <a:lumMod val="75000"/>
                    <a:lumOff val="25000"/>
                  </a:sysClr>
                </a:solidFill>
                <a:effectLst/>
                <a:uLnTx/>
                <a:uFillTx/>
                <a:latin typeface="Arial Nova" panose="020B0604020202020204" pitchFamily="34" charset="0"/>
                <a:ea typeface="MS PGothic" pitchFamily="34" charset="-128"/>
                <a:cs typeface="+mn-cs"/>
              </a:rPr>
              <a:t>– Fiona Rooney, Pinnacle Growth Group</a:t>
            </a:r>
            <a:endParaRPr lang="en-GB" sz="2200" dirty="0">
              <a:solidFill>
                <a:sysClr val="windowText" lastClr="000000">
                  <a:lumMod val="75000"/>
                  <a:lumOff val="25000"/>
                </a:sysClr>
              </a:solidFill>
              <a:latin typeface="Arial Nova" panose="020B0604020202020204" pitchFamily="34" charset="0"/>
            </a:endParaRPr>
          </a:p>
          <a:p>
            <a:pPr marL="363600" marR="0" lvl="0" indent="-363600" algn="l" defTabSz="457200" rtl="0" eaLnBrk="1" fontAlgn="base" latinLnBrk="0" hangingPunct="1">
              <a:lnSpc>
                <a:spcPct val="100000"/>
              </a:lnSpc>
              <a:spcBef>
                <a:spcPts val="0"/>
              </a:spcBef>
              <a:spcAft>
                <a:spcPts val="1800"/>
              </a:spcAft>
              <a:buClr>
                <a:srgbClr val="FFCC00"/>
              </a:buClr>
              <a:buSzTx/>
              <a:buFont typeface="MS PGothic" panose="020B0600070205080204" pitchFamily="34" charset="-128"/>
              <a:buChar char="●"/>
              <a:tabLst/>
              <a:defRPr/>
            </a:pPr>
            <a:r>
              <a:rPr kumimoji="0" lang="en-GB" sz="2200" b="1" i="0" u="none" strike="noStrike" kern="1200" cap="none" spc="0" normalizeH="0" baseline="0" noProof="0" dirty="0">
                <a:ln>
                  <a:noFill/>
                </a:ln>
                <a:solidFill>
                  <a:sysClr val="windowText" lastClr="000000">
                    <a:lumMod val="75000"/>
                    <a:lumOff val="25000"/>
                  </a:sysClr>
                </a:solidFill>
                <a:effectLst/>
                <a:uLnTx/>
                <a:uFillTx/>
                <a:latin typeface="Arial Nova" panose="020B0604020202020204" pitchFamily="34" charset="0"/>
                <a:ea typeface="MS PGothic" pitchFamily="34" charset="-128"/>
                <a:cs typeface="+mn-cs"/>
              </a:rPr>
              <a:t>Questions and Answers</a:t>
            </a:r>
          </a:p>
        </p:txBody>
      </p:sp>
    </p:spTree>
    <p:extLst>
      <p:ext uri="{BB962C8B-B14F-4D97-AF65-F5344CB8AC3E}">
        <p14:creationId xmlns:p14="http://schemas.microsoft.com/office/powerpoint/2010/main" val="36081268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sz="4400" dirty="0"/>
              <a:t>PEACEPLUS Pre-application workshop for Investment Area 2.2</a:t>
            </a:r>
            <a:br>
              <a:rPr lang="en-IE" sz="4400" dirty="0"/>
            </a:br>
            <a:br>
              <a:rPr lang="en-IE" sz="4400" dirty="0"/>
            </a:br>
            <a:r>
              <a:rPr lang="en-IE" sz="4400" dirty="0"/>
              <a:t>Overview of Policy Interests from Ireland</a:t>
            </a:r>
            <a:endParaRPr lang="en-US" sz="4400" dirty="0"/>
          </a:p>
        </p:txBody>
      </p:sp>
      <p:sp>
        <p:nvSpPr>
          <p:cNvPr id="3" name="Text Placeholder 2"/>
          <p:cNvSpPr>
            <a:spLocks noGrp="1"/>
          </p:cNvSpPr>
          <p:nvPr>
            <p:ph type="body" sz="quarter" idx="1"/>
          </p:nvPr>
        </p:nvSpPr>
        <p:spPr/>
        <p:txBody>
          <a:bodyPr/>
          <a:lstStyle/>
          <a:p>
            <a:endParaRPr lang="en-US" dirty="0"/>
          </a:p>
          <a:p>
            <a:r>
              <a:rPr lang="en-US" dirty="0"/>
              <a:t>David O’Neill</a:t>
            </a:r>
            <a:br>
              <a:rPr lang="en-US" dirty="0"/>
            </a:br>
            <a:r>
              <a:rPr lang="en-US" dirty="0"/>
              <a:t>Ireland-UK Unit, DETE</a:t>
            </a:r>
          </a:p>
          <a:p>
            <a:r>
              <a:rPr lang="en-US" dirty="0"/>
              <a:t>23 March 2023</a:t>
            </a:r>
          </a:p>
        </p:txBody>
      </p:sp>
    </p:spTree>
    <p:extLst>
      <p:ext uri="{BB962C8B-B14F-4D97-AF65-F5344CB8AC3E}">
        <p14:creationId xmlns:p14="http://schemas.microsoft.com/office/powerpoint/2010/main" val="915674615"/>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E26A2FE-07AA-93FC-6E96-8A49F90DE256}"/>
              </a:ext>
            </a:extLst>
          </p:cNvPr>
          <p:cNvSpPr>
            <a:spLocks noGrp="1"/>
          </p:cNvSpPr>
          <p:nvPr>
            <p:ph type="body" sz="quarter" idx="12"/>
          </p:nvPr>
        </p:nvSpPr>
        <p:spPr>
          <a:xfrm>
            <a:off x="2827361" y="2376761"/>
            <a:ext cx="6537277" cy="3391878"/>
          </a:xfrm>
        </p:spPr>
        <p:txBody>
          <a:bodyPr>
            <a:normAutofit lnSpcReduction="10000"/>
          </a:bodyPr>
          <a:lstStyle/>
          <a:p>
            <a:pPr marL="428625" indent="-428625">
              <a:buFont typeface="Arial" panose="020B0604020202020204" pitchFamily="34" charset="0"/>
              <a:buChar char="•"/>
            </a:pPr>
            <a:r>
              <a:rPr lang="en-IE" dirty="0">
                <a:solidFill>
                  <a:schemeClr val="tx1"/>
                </a:solidFill>
              </a:rPr>
              <a:t>Enterprise Innovation</a:t>
            </a:r>
          </a:p>
          <a:p>
            <a:pPr marL="428625" indent="-428625">
              <a:buFont typeface="Arial" panose="020B0604020202020204" pitchFamily="34" charset="0"/>
              <a:buChar char="•"/>
            </a:pPr>
            <a:r>
              <a:rPr lang="en-IE" dirty="0">
                <a:solidFill>
                  <a:schemeClr val="tx1"/>
                </a:solidFill>
              </a:rPr>
              <a:t>Support for SMEs</a:t>
            </a:r>
          </a:p>
          <a:p>
            <a:pPr marL="428625" indent="-428625">
              <a:buFont typeface="Arial" panose="020B0604020202020204" pitchFamily="34" charset="0"/>
              <a:buChar char="•"/>
            </a:pPr>
            <a:r>
              <a:rPr lang="en-IE" dirty="0">
                <a:solidFill>
                  <a:schemeClr val="tx1"/>
                </a:solidFill>
              </a:rPr>
              <a:t>Trade and Investment</a:t>
            </a:r>
          </a:p>
          <a:p>
            <a:pPr marL="428625" indent="-428625">
              <a:buFont typeface="Arial" panose="020B0604020202020204" pitchFamily="34" charset="0"/>
              <a:buChar char="•"/>
            </a:pPr>
            <a:r>
              <a:rPr lang="en-IE" dirty="0">
                <a:solidFill>
                  <a:schemeClr val="tx1"/>
                </a:solidFill>
              </a:rPr>
              <a:t>Company and Corporate Law</a:t>
            </a:r>
          </a:p>
          <a:p>
            <a:pPr marL="428625" indent="-428625">
              <a:buFont typeface="Arial" panose="020B0604020202020204" pitchFamily="34" charset="0"/>
              <a:buChar char="•"/>
            </a:pPr>
            <a:r>
              <a:rPr lang="en-IE" dirty="0">
                <a:solidFill>
                  <a:schemeClr val="tx1"/>
                </a:solidFill>
              </a:rPr>
              <a:t>Consumer and Competition</a:t>
            </a:r>
          </a:p>
          <a:p>
            <a:pPr marL="428625" indent="-428625">
              <a:buFont typeface="Arial" panose="020B0604020202020204" pitchFamily="34" charset="0"/>
              <a:buChar char="•"/>
            </a:pPr>
            <a:r>
              <a:rPr lang="en-IE" dirty="0">
                <a:solidFill>
                  <a:schemeClr val="tx1"/>
                </a:solidFill>
              </a:rPr>
              <a:t>IP Policy</a:t>
            </a:r>
          </a:p>
          <a:p>
            <a:pPr marL="428625" indent="-428625">
              <a:buFont typeface="Arial" panose="020B0604020202020204" pitchFamily="34" charset="0"/>
              <a:buChar char="•"/>
            </a:pPr>
            <a:r>
              <a:rPr lang="en-IE" dirty="0">
                <a:solidFill>
                  <a:schemeClr val="tx1"/>
                </a:solidFill>
              </a:rPr>
              <a:t>Workplace and Skills</a:t>
            </a:r>
          </a:p>
          <a:p>
            <a:pPr marL="428625" indent="-428625">
              <a:buFont typeface="Arial" panose="020B0604020202020204" pitchFamily="34" charset="0"/>
              <a:buChar char="•"/>
            </a:pPr>
            <a:endParaRPr lang="en-IE" dirty="0"/>
          </a:p>
        </p:txBody>
      </p:sp>
      <p:pic>
        <p:nvPicPr>
          <p:cNvPr id="2" name="Picture 1" descr="Text&#10;&#10;Description automatically generated">
            <a:extLst>
              <a:ext uri="{FF2B5EF4-FFF2-40B4-BE49-F238E27FC236}">
                <a16:creationId xmlns:a16="http://schemas.microsoft.com/office/drawing/2014/main" id="{E10C15B6-5889-7837-A9C5-5C6DAAD9B9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577095" cy="2145323"/>
          </a:xfrm>
          <a:prstGeom prst="rect">
            <a:avLst/>
          </a:prstGeom>
        </p:spPr>
      </p:pic>
    </p:spTree>
    <p:extLst>
      <p:ext uri="{BB962C8B-B14F-4D97-AF65-F5344CB8AC3E}">
        <p14:creationId xmlns:p14="http://schemas.microsoft.com/office/powerpoint/2010/main" val="1960061997"/>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xt&#10;&#10;Description automatically generated">
            <a:extLst>
              <a:ext uri="{FF2B5EF4-FFF2-40B4-BE49-F238E27FC236}">
                <a16:creationId xmlns:a16="http://schemas.microsoft.com/office/drawing/2014/main" id="{DC5C0F8C-B387-882A-9038-B50C5DBC10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577095" cy="2145323"/>
          </a:xfrm>
          <a:prstGeom prst="rect">
            <a:avLst/>
          </a:prstGeom>
        </p:spPr>
      </p:pic>
      <p:sp>
        <p:nvSpPr>
          <p:cNvPr id="3" name="Title 1">
            <a:extLst>
              <a:ext uri="{FF2B5EF4-FFF2-40B4-BE49-F238E27FC236}">
                <a16:creationId xmlns:a16="http://schemas.microsoft.com/office/drawing/2014/main" id="{EE2659D6-E302-7300-7466-B44808ED2B5E}"/>
              </a:ext>
            </a:extLst>
          </p:cNvPr>
          <p:cNvSpPr txBox="1">
            <a:spLocks/>
          </p:cNvSpPr>
          <p:nvPr/>
        </p:nvSpPr>
        <p:spPr>
          <a:xfrm>
            <a:off x="1063625" y="1930711"/>
            <a:ext cx="9662528" cy="1143000"/>
          </a:xfrm>
          <a:prstGeom prst="rect">
            <a:avLst/>
          </a:prstGeom>
        </p:spPr>
        <p:txBody>
          <a:bodyPr/>
          <a:lstStyle>
            <a:lvl1pPr marL="0" marR="0" indent="0" algn="l" defTabSz="825500" eaLnBrk="1" latinLnBrk="0" hangingPunct="1">
              <a:lnSpc>
                <a:spcPct val="100000"/>
              </a:lnSpc>
              <a:spcBef>
                <a:spcPts val="0"/>
              </a:spcBef>
              <a:spcAft>
                <a:spcPts val="0"/>
              </a:spcAft>
              <a:buClrTx/>
              <a:buSzTx/>
              <a:buFontTx/>
              <a:buNone/>
              <a:tabLst/>
              <a:defRPr sz="9600" b="1" i="0" u="none" strike="noStrike" cap="none" spc="-180" baseline="0">
                <a:ln>
                  <a:noFill/>
                </a:ln>
                <a:solidFill>
                  <a:srgbClr val="004D44"/>
                </a:solidFill>
                <a:uFillTx/>
                <a:latin typeface="+mn-lt"/>
                <a:ea typeface="Open Sans"/>
                <a:cs typeface="Open Sans"/>
                <a:sym typeface="Open Sans"/>
              </a:defRPr>
            </a:lvl1pPr>
            <a:lvl2pPr marL="0" marR="0" indent="228600" algn="ctr" defTabSz="825500" eaLnBrk="1" latinLnBrk="0" hangingPunct="1">
              <a:lnSpc>
                <a:spcPct val="100000"/>
              </a:lnSpc>
              <a:spcBef>
                <a:spcPts val="0"/>
              </a:spcBef>
              <a:spcAft>
                <a:spcPts val="0"/>
              </a:spcAft>
              <a:buClrTx/>
              <a:buSzTx/>
              <a:buFontTx/>
              <a:buNone/>
              <a:tabLst/>
              <a:defRPr sz="5700" b="1" i="0" u="none" strike="noStrike" cap="all" spc="513" baseline="0">
                <a:ln>
                  <a:noFill/>
                </a:ln>
                <a:solidFill>
                  <a:srgbClr val="9B895A"/>
                </a:solidFill>
                <a:uFillTx/>
                <a:latin typeface="Open Sans"/>
                <a:ea typeface="Open Sans"/>
                <a:cs typeface="Open Sans"/>
                <a:sym typeface="Open Sans"/>
              </a:defRPr>
            </a:lvl2pPr>
            <a:lvl3pPr marL="0" marR="0" indent="457200" algn="ctr" defTabSz="825500" eaLnBrk="1" latinLnBrk="0" hangingPunct="1">
              <a:lnSpc>
                <a:spcPct val="100000"/>
              </a:lnSpc>
              <a:spcBef>
                <a:spcPts val="0"/>
              </a:spcBef>
              <a:spcAft>
                <a:spcPts val="0"/>
              </a:spcAft>
              <a:buClrTx/>
              <a:buSzTx/>
              <a:buFontTx/>
              <a:buNone/>
              <a:tabLst/>
              <a:defRPr sz="5700" b="1" i="0" u="none" strike="noStrike" cap="all" spc="513" baseline="0">
                <a:ln>
                  <a:noFill/>
                </a:ln>
                <a:solidFill>
                  <a:srgbClr val="9B895A"/>
                </a:solidFill>
                <a:uFillTx/>
                <a:latin typeface="Open Sans"/>
                <a:ea typeface="Open Sans"/>
                <a:cs typeface="Open Sans"/>
                <a:sym typeface="Open Sans"/>
              </a:defRPr>
            </a:lvl3pPr>
            <a:lvl4pPr marL="0" marR="0" indent="685800" algn="ctr" defTabSz="825500" eaLnBrk="1" latinLnBrk="0" hangingPunct="1">
              <a:lnSpc>
                <a:spcPct val="100000"/>
              </a:lnSpc>
              <a:spcBef>
                <a:spcPts val="0"/>
              </a:spcBef>
              <a:spcAft>
                <a:spcPts val="0"/>
              </a:spcAft>
              <a:buClrTx/>
              <a:buSzTx/>
              <a:buFontTx/>
              <a:buNone/>
              <a:tabLst/>
              <a:defRPr sz="5700" b="1" i="0" u="none" strike="noStrike" cap="all" spc="513" baseline="0">
                <a:ln>
                  <a:noFill/>
                </a:ln>
                <a:solidFill>
                  <a:srgbClr val="9B895A"/>
                </a:solidFill>
                <a:uFillTx/>
                <a:latin typeface="Open Sans"/>
                <a:ea typeface="Open Sans"/>
                <a:cs typeface="Open Sans"/>
                <a:sym typeface="Open Sans"/>
              </a:defRPr>
            </a:lvl4pPr>
            <a:lvl5pPr marL="0" marR="0" indent="914400" algn="ctr" defTabSz="825500" eaLnBrk="1" latinLnBrk="0" hangingPunct="1">
              <a:lnSpc>
                <a:spcPct val="100000"/>
              </a:lnSpc>
              <a:spcBef>
                <a:spcPts val="0"/>
              </a:spcBef>
              <a:spcAft>
                <a:spcPts val="0"/>
              </a:spcAft>
              <a:buClrTx/>
              <a:buSzTx/>
              <a:buFontTx/>
              <a:buNone/>
              <a:tabLst/>
              <a:defRPr sz="5700" b="1" i="0" u="none" strike="noStrike" cap="all" spc="513" baseline="0">
                <a:ln>
                  <a:noFill/>
                </a:ln>
                <a:solidFill>
                  <a:srgbClr val="9B895A"/>
                </a:solidFill>
                <a:uFillTx/>
                <a:latin typeface="Open Sans"/>
                <a:ea typeface="Open Sans"/>
                <a:cs typeface="Open Sans"/>
                <a:sym typeface="Open Sans"/>
              </a:defRPr>
            </a:lvl5pPr>
            <a:lvl6pPr marL="0" marR="0" indent="1143000" algn="ctr" defTabSz="825500" eaLnBrk="1" latinLnBrk="0" hangingPunct="1">
              <a:lnSpc>
                <a:spcPct val="100000"/>
              </a:lnSpc>
              <a:spcBef>
                <a:spcPts val="0"/>
              </a:spcBef>
              <a:spcAft>
                <a:spcPts val="0"/>
              </a:spcAft>
              <a:buClrTx/>
              <a:buSzTx/>
              <a:buFontTx/>
              <a:buNone/>
              <a:tabLst/>
              <a:defRPr sz="5700" b="1" i="0" u="none" strike="noStrike" cap="all" spc="513" baseline="0">
                <a:ln>
                  <a:noFill/>
                </a:ln>
                <a:solidFill>
                  <a:srgbClr val="9B895A"/>
                </a:solidFill>
                <a:uFillTx/>
                <a:latin typeface="Open Sans"/>
                <a:ea typeface="Open Sans"/>
                <a:cs typeface="Open Sans"/>
                <a:sym typeface="Open Sans"/>
              </a:defRPr>
            </a:lvl6pPr>
            <a:lvl7pPr marL="0" marR="0" indent="1371600" algn="ctr" defTabSz="825500" eaLnBrk="1" latinLnBrk="0" hangingPunct="1">
              <a:lnSpc>
                <a:spcPct val="100000"/>
              </a:lnSpc>
              <a:spcBef>
                <a:spcPts val="0"/>
              </a:spcBef>
              <a:spcAft>
                <a:spcPts val="0"/>
              </a:spcAft>
              <a:buClrTx/>
              <a:buSzTx/>
              <a:buFontTx/>
              <a:buNone/>
              <a:tabLst/>
              <a:defRPr sz="5700" b="1" i="0" u="none" strike="noStrike" cap="all" spc="513" baseline="0">
                <a:ln>
                  <a:noFill/>
                </a:ln>
                <a:solidFill>
                  <a:srgbClr val="9B895A"/>
                </a:solidFill>
                <a:uFillTx/>
                <a:latin typeface="Open Sans"/>
                <a:ea typeface="Open Sans"/>
                <a:cs typeface="Open Sans"/>
                <a:sym typeface="Open Sans"/>
              </a:defRPr>
            </a:lvl7pPr>
            <a:lvl8pPr marL="0" marR="0" indent="1600200" algn="ctr" defTabSz="825500" eaLnBrk="1" latinLnBrk="0" hangingPunct="1">
              <a:lnSpc>
                <a:spcPct val="100000"/>
              </a:lnSpc>
              <a:spcBef>
                <a:spcPts val="0"/>
              </a:spcBef>
              <a:spcAft>
                <a:spcPts val="0"/>
              </a:spcAft>
              <a:buClrTx/>
              <a:buSzTx/>
              <a:buFontTx/>
              <a:buNone/>
              <a:tabLst/>
              <a:defRPr sz="5700" b="1" i="0" u="none" strike="noStrike" cap="all" spc="513" baseline="0">
                <a:ln>
                  <a:noFill/>
                </a:ln>
                <a:solidFill>
                  <a:srgbClr val="9B895A"/>
                </a:solidFill>
                <a:uFillTx/>
                <a:latin typeface="Open Sans"/>
                <a:ea typeface="Open Sans"/>
                <a:cs typeface="Open Sans"/>
                <a:sym typeface="Open Sans"/>
              </a:defRPr>
            </a:lvl8pPr>
            <a:lvl9pPr marL="0" marR="0" indent="1828800" algn="ctr" defTabSz="825500" eaLnBrk="1" latinLnBrk="0" hangingPunct="1">
              <a:lnSpc>
                <a:spcPct val="100000"/>
              </a:lnSpc>
              <a:spcBef>
                <a:spcPts val="0"/>
              </a:spcBef>
              <a:spcAft>
                <a:spcPts val="0"/>
              </a:spcAft>
              <a:buClrTx/>
              <a:buSzTx/>
              <a:buFontTx/>
              <a:buNone/>
              <a:tabLst/>
              <a:defRPr sz="5700" b="1" i="0" u="none" strike="noStrike" cap="all" spc="513" baseline="0">
                <a:ln>
                  <a:noFill/>
                </a:ln>
                <a:solidFill>
                  <a:srgbClr val="9B895A"/>
                </a:solidFill>
                <a:uFillTx/>
                <a:latin typeface="Open Sans"/>
                <a:ea typeface="Open Sans"/>
                <a:cs typeface="Open Sans"/>
                <a:sym typeface="Open Sans"/>
              </a:defRPr>
            </a:lvl9pPr>
          </a:lstStyle>
          <a:p>
            <a:pPr algn="ctr" defTabSz="412750"/>
            <a:r>
              <a:rPr lang="en-IE" sz="4800" kern="0" spc="-90" dirty="0">
                <a:latin typeface="Arial" panose="020B0604020202020204"/>
              </a:rPr>
              <a:t>Our Ministers</a:t>
            </a:r>
          </a:p>
        </p:txBody>
      </p:sp>
      <p:sp>
        <p:nvSpPr>
          <p:cNvPr id="4" name="Text Placeholder 5">
            <a:extLst>
              <a:ext uri="{FF2B5EF4-FFF2-40B4-BE49-F238E27FC236}">
                <a16:creationId xmlns:a16="http://schemas.microsoft.com/office/drawing/2014/main" id="{30F6674F-DA96-0D8C-4335-1188B7069D8A}"/>
              </a:ext>
            </a:extLst>
          </p:cNvPr>
          <p:cNvSpPr txBox="1">
            <a:spLocks/>
          </p:cNvSpPr>
          <p:nvPr/>
        </p:nvSpPr>
        <p:spPr>
          <a:xfrm>
            <a:off x="1289385" y="4824845"/>
            <a:ext cx="10299031" cy="1505910"/>
          </a:xfrm>
          <a:prstGeom prst="rect">
            <a:avLst/>
          </a:prstGeom>
        </p:spPr>
        <p:txBody>
          <a:bodyPr>
            <a:normAutofit/>
          </a:bodyPr>
          <a:lstStyle>
            <a:lvl1pPr marL="0" marR="0" indent="0" algn="l" defTabSz="825500" eaLnBrk="1" fontAlgn="auto" latinLnBrk="0" hangingPunct="1">
              <a:lnSpc>
                <a:spcPct val="110000"/>
              </a:lnSpc>
              <a:spcBef>
                <a:spcPts val="0"/>
              </a:spcBef>
              <a:spcAft>
                <a:spcPts val="0"/>
              </a:spcAft>
              <a:buClrTx/>
              <a:buSzTx/>
              <a:buFontTx/>
              <a:buNone/>
              <a:tabLst/>
              <a:defRPr sz="8800" b="0" i="0" u="none" strike="noStrike" cap="none" spc="-150" baseline="0">
                <a:ln>
                  <a:noFill/>
                </a:ln>
                <a:solidFill>
                  <a:srgbClr val="5E5E5E"/>
                </a:solidFill>
                <a:uFillTx/>
                <a:latin typeface="+mn-lt"/>
                <a:ea typeface="Open Sans"/>
                <a:cs typeface="Open Sans"/>
                <a:sym typeface="Open Sans"/>
              </a:defRPr>
            </a:lvl1pPr>
            <a:lvl2pPr marL="0" marR="0" indent="228600" algn="l" defTabSz="825500" eaLnBrk="1" fontAlgn="auto" latinLnBrk="0" hangingPunct="1">
              <a:lnSpc>
                <a:spcPct val="110000"/>
              </a:lnSpc>
              <a:spcBef>
                <a:spcPts val="0"/>
              </a:spcBef>
              <a:spcAft>
                <a:spcPts val="0"/>
              </a:spcAft>
              <a:buClrTx/>
              <a:buSzTx/>
              <a:buFontTx/>
              <a:buNone/>
              <a:tabLst/>
              <a:defRPr sz="6000" b="0" i="0" u="none" strike="noStrike" cap="none" spc="-150" baseline="0">
                <a:ln>
                  <a:noFill/>
                </a:ln>
                <a:solidFill>
                  <a:srgbClr val="5E5E5E"/>
                </a:solidFill>
                <a:uFillTx/>
                <a:latin typeface="+mn-lt"/>
                <a:ea typeface="Open Sans"/>
                <a:cs typeface="Open Sans"/>
                <a:sym typeface="Open Sans"/>
              </a:defRPr>
            </a:lvl2pPr>
            <a:lvl3pPr marL="1440000" marR="0" indent="-857250" algn="l" defTabSz="825500" eaLnBrk="1" fontAlgn="auto" latinLnBrk="0" hangingPunct="1">
              <a:lnSpc>
                <a:spcPct val="110000"/>
              </a:lnSpc>
              <a:spcBef>
                <a:spcPts val="0"/>
              </a:spcBef>
              <a:spcAft>
                <a:spcPts val="0"/>
              </a:spcAft>
              <a:buClr>
                <a:srgbClr val="83BE41"/>
              </a:buClr>
              <a:buSzTx/>
              <a:buFont typeface=".AppleSystemUIFont" charset="-120"/>
              <a:buChar char="—"/>
              <a:tabLst/>
              <a:defRPr sz="6000" b="0" i="1" u="none" strike="noStrike" cap="none" spc="-150" baseline="0">
                <a:ln>
                  <a:noFill/>
                </a:ln>
                <a:solidFill>
                  <a:srgbClr val="5E5E5E"/>
                </a:solidFill>
                <a:uFillTx/>
                <a:latin typeface="+mn-lt"/>
                <a:ea typeface="Open Sans"/>
                <a:cs typeface="Open Sans"/>
                <a:sym typeface="Open Sans"/>
              </a:defRPr>
            </a:lvl3pPr>
            <a:lvl4pPr marL="2160000" marR="0" indent="-685800" algn="l" defTabSz="825500" eaLnBrk="1" fontAlgn="auto" latinLnBrk="0" hangingPunct="1">
              <a:lnSpc>
                <a:spcPct val="110000"/>
              </a:lnSpc>
              <a:spcBef>
                <a:spcPts val="0"/>
              </a:spcBef>
              <a:spcAft>
                <a:spcPts val="0"/>
              </a:spcAft>
              <a:buClr>
                <a:srgbClr val="83BE41"/>
              </a:buClr>
              <a:buSzTx/>
              <a:buFont typeface=".AppleSystemUIFont" charset="-120"/>
              <a:buChar char="—"/>
              <a:tabLst/>
              <a:defRPr sz="4800" b="0" i="0" u="none" strike="noStrike" cap="none" spc="-150" baseline="0">
                <a:ln>
                  <a:noFill/>
                </a:ln>
                <a:solidFill>
                  <a:srgbClr val="5E5E5E"/>
                </a:solidFill>
                <a:uFillTx/>
                <a:latin typeface="+mn-lt"/>
                <a:ea typeface="Open Sans"/>
                <a:cs typeface="Open Sans"/>
                <a:sym typeface="Open Sans"/>
              </a:defRPr>
            </a:lvl4pPr>
            <a:lvl5pPr marL="2880000" marR="0" indent="-685800" algn="l" defTabSz="825500" eaLnBrk="1" fontAlgn="auto" latinLnBrk="0" hangingPunct="1">
              <a:lnSpc>
                <a:spcPct val="110000"/>
              </a:lnSpc>
              <a:spcBef>
                <a:spcPts val="0"/>
              </a:spcBef>
              <a:spcAft>
                <a:spcPts val="0"/>
              </a:spcAft>
              <a:buClr>
                <a:srgbClr val="83BE41"/>
              </a:buClr>
              <a:buSzTx/>
              <a:buFont typeface=".AppleSystemUIFont" charset="-120"/>
              <a:buChar char="–"/>
              <a:tabLst/>
              <a:defRPr sz="4800" b="0" i="1" u="none" strike="noStrike" cap="none" spc="-150" baseline="0">
                <a:ln>
                  <a:noFill/>
                </a:ln>
                <a:solidFill>
                  <a:srgbClr val="5E5E5E"/>
                </a:solidFill>
                <a:uFillTx/>
                <a:latin typeface="+mn-lt"/>
                <a:ea typeface="Open Sans"/>
                <a:cs typeface="Open Sans"/>
                <a:sym typeface="Open Sans"/>
              </a:defRPr>
            </a:lvl5pPr>
            <a:lvl6pPr marL="0" marR="0" indent="1143000" algn="ctr" defTabSz="825500" eaLnBrk="1" latinLnBrk="0" hangingPunct="1">
              <a:lnSpc>
                <a:spcPct val="110000"/>
              </a:lnSpc>
              <a:spcBef>
                <a:spcPts val="0"/>
              </a:spcBef>
              <a:spcAft>
                <a:spcPts val="0"/>
              </a:spcAft>
              <a:buClrTx/>
              <a:buSzTx/>
              <a:buFontTx/>
              <a:buNone/>
              <a:tabLst/>
              <a:defRPr sz="10300" b="0" i="0" u="none" strike="noStrike" cap="none" spc="-206" baseline="0">
                <a:ln>
                  <a:noFill/>
                </a:ln>
                <a:solidFill>
                  <a:srgbClr val="004E46"/>
                </a:solidFill>
                <a:uFillTx/>
                <a:latin typeface="Open Sans"/>
                <a:ea typeface="Open Sans"/>
                <a:cs typeface="Open Sans"/>
                <a:sym typeface="Open Sans"/>
              </a:defRPr>
            </a:lvl6pPr>
            <a:lvl7pPr marL="0" marR="0" indent="1371600" algn="ctr" defTabSz="825500" eaLnBrk="1" latinLnBrk="0" hangingPunct="1">
              <a:lnSpc>
                <a:spcPct val="110000"/>
              </a:lnSpc>
              <a:spcBef>
                <a:spcPts val="0"/>
              </a:spcBef>
              <a:spcAft>
                <a:spcPts val="0"/>
              </a:spcAft>
              <a:buClrTx/>
              <a:buSzTx/>
              <a:buFontTx/>
              <a:buNone/>
              <a:tabLst/>
              <a:defRPr sz="10300" b="0" i="0" u="none" strike="noStrike" cap="none" spc="-206" baseline="0">
                <a:ln>
                  <a:noFill/>
                </a:ln>
                <a:solidFill>
                  <a:srgbClr val="004E46"/>
                </a:solidFill>
                <a:uFillTx/>
                <a:latin typeface="Open Sans"/>
                <a:ea typeface="Open Sans"/>
                <a:cs typeface="Open Sans"/>
                <a:sym typeface="Open Sans"/>
              </a:defRPr>
            </a:lvl7pPr>
            <a:lvl8pPr marL="0" marR="0" indent="1600200" algn="ctr" defTabSz="825500" eaLnBrk="1" latinLnBrk="0" hangingPunct="1">
              <a:lnSpc>
                <a:spcPct val="110000"/>
              </a:lnSpc>
              <a:spcBef>
                <a:spcPts val="0"/>
              </a:spcBef>
              <a:spcAft>
                <a:spcPts val="0"/>
              </a:spcAft>
              <a:buClrTx/>
              <a:buSzTx/>
              <a:buFontTx/>
              <a:buNone/>
              <a:tabLst/>
              <a:defRPr sz="10300" b="0" i="0" u="none" strike="noStrike" cap="none" spc="-206" baseline="0">
                <a:ln>
                  <a:noFill/>
                </a:ln>
                <a:solidFill>
                  <a:srgbClr val="004E46"/>
                </a:solidFill>
                <a:uFillTx/>
                <a:latin typeface="Open Sans"/>
                <a:ea typeface="Open Sans"/>
                <a:cs typeface="Open Sans"/>
                <a:sym typeface="Open Sans"/>
              </a:defRPr>
            </a:lvl8pPr>
            <a:lvl9pPr marL="0" marR="0" indent="1828800" algn="ctr" defTabSz="825500" eaLnBrk="1" latinLnBrk="0" hangingPunct="1">
              <a:lnSpc>
                <a:spcPct val="110000"/>
              </a:lnSpc>
              <a:spcBef>
                <a:spcPts val="0"/>
              </a:spcBef>
              <a:spcAft>
                <a:spcPts val="0"/>
              </a:spcAft>
              <a:buClrTx/>
              <a:buSzTx/>
              <a:buFontTx/>
              <a:buNone/>
              <a:tabLst/>
              <a:defRPr sz="10300" b="0" i="0" u="none" strike="noStrike" cap="none" spc="-206" baseline="0">
                <a:ln>
                  <a:noFill/>
                </a:ln>
                <a:solidFill>
                  <a:srgbClr val="004E46"/>
                </a:solidFill>
                <a:uFillTx/>
                <a:latin typeface="Open Sans"/>
                <a:ea typeface="Open Sans"/>
                <a:cs typeface="Open Sans"/>
                <a:sym typeface="Open Sans"/>
              </a:defRPr>
            </a:lvl9pPr>
          </a:lstStyle>
          <a:p>
            <a:pPr defTabSz="412750"/>
            <a:r>
              <a:rPr lang="en-IE" sz="2200" b="1" kern="0" spc="-75" dirty="0">
                <a:solidFill>
                  <a:schemeClr val="tx1"/>
                </a:solidFill>
                <a:latin typeface="Arial" panose="020B0604020202020204"/>
              </a:rPr>
              <a:t>Simon Coveney </a:t>
            </a:r>
            <a:r>
              <a:rPr lang="en-IE" sz="2200" kern="0" spc="-75" dirty="0">
                <a:solidFill>
                  <a:schemeClr val="tx1"/>
                </a:solidFill>
                <a:latin typeface="Arial" panose="020B0604020202020204"/>
              </a:rPr>
              <a:t>– Minister for Enterprise, Trade and Employment </a:t>
            </a:r>
          </a:p>
          <a:p>
            <a:pPr defTabSz="412750"/>
            <a:r>
              <a:rPr lang="en-IE" sz="2200" b="1" kern="0" spc="-75" dirty="0">
                <a:solidFill>
                  <a:schemeClr val="tx1"/>
                </a:solidFill>
                <a:latin typeface="Arial" panose="020B0604020202020204"/>
              </a:rPr>
              <a:t>Neale Richmond </a:t>
            </a:r>
            <a:r>
              <a:rPr lang="en-IE" sz="2200" kern="0" spc="-75" dirty="0">
                <a:solidFill>
                  <a:schemeClr val="tx1"/>
                </a:solidFill>
                <a:latin typeface="Arial" panose="020B0604020202020204"/>
              </a:rPr>
              <a:t>– Minister of State for Employment Affairs and Retail Business</a:t>
            </a:r>
          </a:p>
          <a:p>
            <a:pPr defTabSz="412750"/>
            <a:r>
              <a:rPr lang="en-IE" sz="2200" b="1" kern="0" spc="-75" dirty="0">
                <a:solidFill>
                  <a:schemeClr val="tx1"/>
                </a:solidFill>
                <a:latin typeface="Arial" panose="020B0604020202020204"/>
              </a:rPr>
              <a:t>Dara </a:t>
            </a:r>
            <a:r>
              <a:rPr lang="en-IE" sz="2200" b="1" kern="0" spc="-75" dirty="0" err="1">
                <a:solidFill>
                  <a:schemeClr val="tx1"/>
                </a:solidFill>
                <a:latin typeface="Arial" panose="020B0604020202020204"/>
              </a:rPr>
              <a:t>Calleary</a:t>
            </a:r>
            <a:r>
              <a:rPr lang="en-IE" sz="2200" b="1" kern="0" spc="-75" dirty="0">
                <a:solidFill>
                  <a:schemeClr val="tx1"/>
                </a:solidFill>
                <a:latin typeface="Arial" panose="020B0604020202020204"/>
              </a:rPr>
              <a:t> </a:t>
            </a:r>
            <a:r>
              <a:rPr lang="en-IE" sz="2200" kern="0" spc="-75" dirty="0">
                <a:solidFill>
                  <a:schemeClr val="tx1"/>
                </a:solidFill>
                <a:latin typeface="Arial" panose="020B0604020202020204"/>
              </a:rPr>
              <a:t>– Minister of State for Trade Promotion, Digital and Company Regulation</a:t>
            </a:r>
          </a:p>
        </p:txBody>
      </p:sp>
      <p:pic>
        <p:nvPicPr>
          <p:cNvPr id="5" name="Picture 4">
            <a:extLst>
              <a:ext uri="{FF2B5EF4-FFF2-40B4-BE49-F238E27FC236}">
                <a16:creationId xmlns:a16="http://schemas.microsoft.com/office/drawing/2014/main" id="{53C0C91C-899A-9397-BC21-531713D8A1DB}"/>
              </a:ext>
            </a:extLst>
          </p:cNvPr>
          <p:cNvPicPr>
            <a:picLocks noChangeAspect="1"/>
          </p:cNvPicPr>
          <p:nvPr/>
        </p:nvPicPr>
        <p:blipFill>
          <a:blip r:embed="rId3"/>
          <a:stretch>
            <a:fillRect/>
          </a:stretch>
        </p:blipFill>
        <p:spPr>
          <a:xfrm>
            <a:off x="3210468" y="2928890"/>
            <a:ext cx="1445211" cy="1602458"/>
          </a:xfrm>
          <a:prstGeom prst="rect">
            <a:avLst/>
          </a:prstGeom>
        </p:spPr>
      </p:pic>
      <p:pic>
        <p:nvPicPr>
          <p:cNvPr id="6" name="Picture 5">
            <a:extLst>
              <a:ext uri="{FF2B5EF4-FFF2-40B4-BE49-F238E27FC236}">
                <a16:creationId xmlns:a16="http://schemas.microsoft.com/office/drawing/2014/main" id="{4B9E5116-49A3-473E-2089-E44887A9B02D}"/>
              </a:ext>
            </a:extLst>
          </p:cNvPr>
          <p:cNvPicPr>
            <a:picLocks noChangeAspect="1"/>
          </p:cNvPicPr>
          <p:nvPr/>
        </p:nvPicPr>
        <p:blipFill>
          <a:blip r:embed="rId4"/>
          <a:stretch>
            <a:fillRect/>
          </a:stretch>
        </p:blipFill>
        <p:spPr>
          <a:xfrm>
            <a:off x="5559759" y="2928890"/>
            <a:ext cx="1336341" cy="1602458"/>
          </a:xfrm>
          <a:prstGeom prst="rect">
            <a:avLst/>
          </a:prstGeom>
        </p:spPr>
      </p:pic>
      <p:pic>
        <p:nvPicPr>
          <p:cNvPr id="7" name="Picture 6">
            <a:extLst>
              <a:ext uri="{FF2B5EF4-FFF2-40B4-BE49-F238E27FC236}">
                <a16:creationId xmlns:a16="http://schemas.microsoft.com/office/drawing/2014/main" id="{937535AE-8FF6-EC90-1953-9CBC7B31DBFB}"/>
              </a:ext>
            </a:extLst>
          </p:cNvPr>
          <p:cNvPicPr>
            <a:picLocks noChangeAspect="1"/>
          </p:cNvPicPr>
          <p:nvPr/>
        </p:nvPicPr>
        <p:blipFill>
          <a:blip r:embed="rId5"/>
          <a:stretch>
            <a:fillRect/>
          </a:stretch>
        </p:blipFill>
        <p:spPr>
          <a:xfrm>
            <a:off x="8058192" y="2977164"/>
            <a:ext cx="1258343" cy="1505910"/>
          </a:xfrm>
          <a:prstGeom prst="rect">
            <a:avLst/>
          </a:prstGeom>
        </p:spPr>
      </p:pic>
    </p:spTree>
    <p:extLst>
      <p:ext uri="{BB962C8B-B14F-4D97-AF65-F5344CB8AC3E}">
        <p14:creationId xmlns:p14="http://schemas.microsoft.com/office/powerpoint/2010/main" val="2377770827"/>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88FBAB-858C-1A98-7984-F4714A0BCEFE}"/>
              </a:ext>
            </a:extLst>
          </p:cNvPr>
          <p:cNvSpPr>
            <a:spLocks noGrp="1"/>
          </p:cNvSpPr>
          <p:nvPr>
            <p:ph type="body" idx="1"/>
          </p:nvPr>
        </p:nvSpPr>
        <p:spPr>
          <a:xfrm>
            <a:off x="720726" y="1778000"/>
            <a:ext cx="10838928" cy="4376153"/>
          </a:xfrm>
        </p:spPr>
        <p:txBody>
          <a:bodyPr>
            <a:normAutofit/>
          </a:bodyPr>
          <a:lstStyle/>
          <a:p>
            <a:r>
              <a:rPr lang="en-IE" sz="2400" dirty="0"/>
              <a:t>The Department of Enterprise, Trade and Employment’s mission is to lead on the creation and maintenance of high quality and sustainable full employment across all regions of the country by championing enterprise across government, by supporting a competitive business base to incentivise work, enterprise, trade, and investment and by promoting fair and competitive markets.</a:t>
            </a:r>
          </a:p>
          <a:p>
            <a:endParaRPr lang="en-IE" sz="2400" dirty="0"/>
          </a:p>
          <a:p>
            <a:r>
              <a:rPr lang="en-IE" sz="2400" dirty="0"/>
              <a:t>Our Vision is to make Ireland the best place to succeed in business across all </a:t>
            </a:r>
          </a:p>
          <a:p>
            <a:r>
              <a:rPr lang="en-IE" sz="2400" dirty="0"/>
              <a:t>regions of our country, with vibrant enterprises, more high quality </a:t>
            </a:r>
          </a:p>
          <a:p>
            <a:r>
              <a:rPr lang="en-IE" sz="2400" dirty="0"/>
              <a:t>employment, growing trade, fair workplaces and higher productivity. </a:t>
            </a:r>
          </a:p>
        </p:txBody>
      </p:sp>
      <p:sp>
        <p:nvSpPr>
          <p:cNvPr id="5" name="Title 2">
            <a:extLst>
              <a:ext uri="{FF2B5EF4-FFF2-40B4-BE49-F238E27FC236}">
                <a16:creationId xmlns:a16="http://schemas.microsoft.com/office/drawing/2014/main" id="{2FF00C85-BD85-C88F-5614-C19CCFB5022D}"/>
              </a:ext>
            </a:extLst>
          </p:cNvPr>
          <p:cNvSpPr txBox="1">
            <a:spLocks/>
          </p:cNvSpPr>
          <p:nvPr/>
        </p:nvSpPr>
        <p:spPr>
          <a:xfrm>
            <a:off x="720725" y="473075"/>
            <a:ext cx="9662528" cy="1143000"/>
          </a:xfrm>
          <a:prstGeom prst="rect">
            <a:avLst/>
          </a:prstGeom>
        </p:spPr>
        <p:txBody>
          <a:bodyPr/>
          <a:lstStyle>
            <a:lvl1pPr marL="0" marR="0" indent="0" algn="l" defTabSz="825500" eaLnBrk="1" latinLnBrk="0" hangingPunct="1">
              <a:lnSpc>
                <a:spcPct val="100000"/>
              </a:lnSpc>
              <a:spcBef>
                <a:spcPts val="0"/>
              </a:spcBef>
              <a:spcAft>
                <a:spcPts val="0"/>
              </a:spcAft>
              <a:buClrTx/>
              <a:buSzTx/>
              <a:buFontTx/>
              <a:buNone/>
              <a:tabLst/>
              <a:defRPr sz="9600" b="1" i="0" u="none" strike="noStrike" cap="none" spc="-180" baseline="0">
                <a:ln>
                  <a:noFill/>
                </a:ln>
                <a:solidFill>
                  <a:srgbClr val="004D44"/>
                </a:solidFill>
                <a:uFillTx/>
                <a:latin typeface="+mn-lt"/>
                <a:ea typeface="Open Sans"/>
                <a:cs typeface="Open Sans"/>
                <a:sym typeface="Open Sans"/>
              </a:defRPr>
            </a:lvl1pPr>
            <a:lvl2pPr marL="0" marR="0" indent="228600" algn="ctr" defTabSz="825500" eaLnBrk="1" latinLnBrk="0" hangingPunct="1">
              <a:lnSpc>
                <a:spcPct val="100000"/>
              </a:lnSpc>
              <a:spcBef>
                <a:spcPts val="0"/>
              </a:spcBef>
              <a:spcAft>
                <a:spcPts val="0"/>
              </a:spcAft>
              <a:buClrTx/>
              <a:buSzTx/>
              <a:buFontTx/>
              <a:buNone/>
              <a:tabLst/>
              <a:defRPr sz="5700" b="1" i="0" u="none" strike="noStrike" cap="all" spc="513" baseline="0">
                <a:ln>
                  <a:noFill/>
                </a:ln>
                <a:solidFill>
                  <a:srgbClr val="9B895A"/>
                </a:solidFill>
                <a:uFillTx/>
                <a:latin typeface="Open Sans"/>
                <a:ea typeface="Open Sans"/>
                <a:cs typeface="Open Sans"/>
                <a:sym typeface="Open Sans"/>
              </a:defRPr>
            </a:lvl2pPr>
            <a:lvl3pPr marL="0" marR="0" indent="457200" algn="ctr" defTabSz="825500" eaLnBrk="1" latinLnBrk="0" hangingPunct="1">
              <a:lnSpc>
                <a:spcPct val="100000"/>
              </a:lnSpc>
              <a:spcBef>
                <a:spcPts val="0"/>
              </a:spcBef>
              <a:spcAft>
                <a:spcPts val="0"/>
              </a:spcAft>
              <a:buClrTx/>
              <a:buSzTx/>
              <a:buFontTx/>
              <a:buNone/>
              <a:tabLst/>
              <a:defRPr sz="5700" b="1" i="0" u="none" strike="noStrike" cap="all" spc="513" baseline="0">
                <a:ln>
                  <a:noFill/>
                </a:ln>
                <a:solidFill>
                  <a:srgbClr val="9B895A"/>
                </a:solidFill>
                <a:uFillTx/>
                <a:latin typeface="Open Sans"/>
                <a:ea typeface="Open Sans"/>
                <a:cs typeface="Open Sans"/>
                <a:sym typeface="Open Sans"/>
              </a:defRPr>
            </a:lvl3pPr>
            <a:lvl4pPr marL="0" marR="0" indent="685800" algn="ctr" defTabSz="825500" eaLnBrk="1" latinLnBrk="0" hangingPunct="1">
              <a:lnSpc>
                <a:spcPct val="100000"/>
              </a:lnSpc>
              <a:spcBef>
                <a:spcPts val="0"/>
              </a:spcBef>
              <a:spcAft>
                <a:spcPts val="0"/>
              </a:spcAft>
              <a:buClrTx/>
              <a:buSzTx/>
              <a:buFontTx/>
              <a:buNone/>
              <a:tabLst/>
              <a:defRPr sz="5700" b="1" i="0" u="none" strike="noStrike" cap="all" spc="513" baseline="0">
                <a:ln>
                  <a:noFill/>
                </a:ln>
                <a:solidFill>
                  <a:srgbClr val="9B895A"/>
                </a:solidFill>
                <a:uFillTx/>
                <a:latin typeface="Open Sans"/>
                <a:ea typeface="Open Sans"/>
                <a:cs typeface="Open Sans"/>
                <a:sym typeface="Open Sans"/>
              </a:defRPr>
            </a:lvl4pPr>
            <a:lvl5pPr marL="0" marR="0" indent="914400" algn="ctr" defTabSz="825500" eaLnBrk="1" latinLnBrk="0" hangingPunct="1">
              <a:lnSpc>
                <a:spcPct val="100000"/>
              </a:lnSpc>
              <a:spcBef>
                <a:spcPts val="0"/>
              </a:spcBef>
              <a:spcAft>
                <a:spcPts val="0"/>
              </a:spcAft>
              <a:buClrTx/>
              <a:buSzTx/>
              <a:buFontTx/>
              <a:buNone/>
              <a:tabLst/>
              <a:defRPr sz="5700" b="1" i="0" u="none" strike="noStrike" cap="all" spc="513" baseline="0">
                <a:ln>
                  <a:noFill/>
                </a:ln>
                <a:solidFill>
                  <a:srgbClr val="9B895A"/>
                </a:solidFill>
                <a:uFillTx/>
                <a:latin typeface="Open Sans"/>
                <a:ea typeface="Open Sans"/>
                <a:cs typeface="Open Sans"/>
                <a:sym typeface="Open Sans"/>
              </a:defRPr>
            </a:lvl5pPr>
            <a:lvl6pPr marL="0" marR="0" indent="1143000" algn="ctr" defTabSz="825500" eaLnBrk="1" latinLnBrk="0" hangingPunct="1">
              <a:lnSpc>
                <a:spcPct val="100000"/>
              </a:lnSpc>
              <a:spcBef>
                <a:spcPts val="0"/>
              </a:spcBef>
              <a:spcAft>
                <a:spcPts val="0"/>
              </a:spcAft>
              <a:buClrTx/>
              <a:buSzTx/>
              <a:buFontTx/>
              <a:buNone/>
              <a:tabLst/>
              <a:defRPr sz="5700" b="1" i="0" u="none" strike="noStrike" cap="all" spc="513" baseline="0">
                <a:ln>
                  <a:noFill/>
                </a:ln>
                <a:solidFill>
                  <a:srgbClr val="9B895A"/>
                </a:solidFill>
                <a:uFillTx/>
                <a:latin typeface="Open Sans"/>
                <a:ea typeface="Open Sans"/>
                <a:cs typeface="Open Sans"/>
                <a:sym typeface="Open Sans"/>
              </a:defRPr>
            </a:lvl6pPr>
            <a:lvl7pPr marL="0" marR="0" indent="1371600" algn="ctr" defTabSz="825500" eaLnBrk="1" latinLnBrk="0" hangingPunct="1">
              <a:lnSpc>
                <a:spcPct val="100000"/>
              </a:lnSpc>
              <a:spcBef>
                <a:spcPts val="0"/>
              </a:spcBef>
              <a:spcAft>
                <a:spcPts val="0"/>
              </a:spcAft>
              <a:buClrTx/>
              <a:buSzTx/>
              <a:buFontTx/>
              <a:buNone/>
              <a:tabLst/>
              <a:defRPr sz="5700" b="1" i="0" u="none" strike="noStrike" cap="all" spc="513" baseline="0">
                <a:ln>
                  <a:noFill/>
                </a:ln>
                <a:solidFill>
                  <a:srgbClr val="9B895A"/>
                </a:solidFill>
                <a:uFillTx/>
                <a:latin typeface="Open Sans"/>
                <a:ea typeface="Open Sans"/>
                <a:cs typeface="Open Sans"/>
                <a:sym typeface="Open Sans"/>
              </a:defRPr>
            </a:lvl7pPr>
            <a:lvl8pPr marL="0" marR="0" indent="1600200" algn="ctr" defTabSz="825500" eaLnBrk="1" latinLnBrk="0" hangingPunct="1">
              <a:lnSpc>
                <a:spcPct val="100000"/>
              </a:lnSpc>
              <a:spcBef>
                <a:spcPts val="0"/>
              </a:spcBef>
              <a:spcAft>
                <a:spcPts val="0"/>
              </a:spcAft>
              <a:buClrTx/>
              <a:buSzTx/>
              <a:buFontTx/>
              <a:buNone/>
              <a:tabLst/>
              <a:defRPr sz="5700" b="1" i="0" u="none" strike="noStrike" cap="all" spc="513" baseline="0">
                <a:ln>
                  <a:noFill/>
                </a:ln>
                <a:solidFill>
                  <a:srgbClr val="9B895A"/>
                </a:solidFill>
                <a:uFillTx/>
                <a:latin typeface="Open Sans"/>
                <a:ea typeface="Open Sans"/>
                <a:cs typeface="Open Sans"/>
                <a:sym typeface="Open Sans"/>
              </a:defRPr>
            </a:lvl8pPr>
            <a:lvl9pPr marL="0" marR="0" indent="1828800" algn="ctr" defTabSz="825500" eaLnBrk="1" latinLnBrk="0" hangingPunct="1">
              <a:lnSpc>
                <a:spcPct val="100000"/>
              </a:lnSpc>
              <a:spcBef>
                <a:spcPts val="0"/>
              </a:spcBef>
              <a:spcAft>
                <a:spcPts val="0"/>
              </a:spcAft>
              <a:buClrTx/>
              <a:buSzTx/>
              <a:buFontTx/>
              <a:buNone/>
              <a:tabLst/>
              <a:defRPr sz="5700" b="1" i="0" u="none" strike="noStrike" cap="all" spc="513" baseline="0">
                <a:ln>
                  <a:noFill/>
                </a:ln>
                <a:solidFill>
                  <a:srgbClr val="9B895A"/>
                </a:solidFill>
                <a:uFillTx/>
                <a:latin typeface="Open Sans"/>
                <a:ea typeface="Open Sans"/>
                <a:cs typeface="Open Sans"/>
                <a:sym typeface="Open Sans"/>
              </a:defRPr>
            </a:lvl9pPr>
          </a:lstStyle>
          <a:p>
            <a:pPr defTabSz="412750"/>
            <a:r>
              <a:rPr lang="en-IE" sz="4800" kern="0" spc="-90" dirty="0">
                <a:solidFill>
                  <a:srgbClr val="FFFFFF"/>
                </a:solidFill>
                <a:latin typeface="Arial" panose="020B0604020202020204"/>
              </a:rPr>
              <a:t>DETE Mission Statement</a:t>
            </a:r>
          </a:p>
        </p:txBody>
      </p:sp>
    </p:spTree>
    <p:extLst>
      <p:ext uri="{BB962C8B-B14F-4D97-AF65-F5344CB8AC3E}">
        <p14:creationId xmlns:p14="http://schemas.microsoft.com/office/powerpoint/2010/main" val="745568292"/>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E26A2FE-07AA-93FC-6E96-8A49F90DE256}"/>
              </a:ext>
            </a:extLst>
          </p:cNvPr>
          <p:cNvSpPr>
            <a:spLocks noGrp="1"/>
          </p:cNvSpPr>
          <p:nvPr>
            <p:ph type="body" sz="quarter" idx="12"/>
          </p:nvPr>
        </p:nvSpPr>
        <p:spPr>
          <a:xfrm>
            <a:off x="409433" y="1037230"/>
            <a:ext cx="11150222" cy="4749422"/>
          </a:xfrm>
        </p:spPr>
        <p:txBody>
          <a:bodyPr>
            <a:noAutofit/>
          </a:bodyPr>
          <a:lstStyle/>
          <a:p>
            <a:pPr>
              <a:spcAft>
                <a:spcPts val="1200"/>
              </a:spcAft>
            </a:pPr>
            <a:r>
              <a:rPr lang="en-IE" sz="2000" dirty="0">
                <a:solidFill>
                  <a:schemeClr val="tx1"/>
                </a:solidFill>
              </a:rPr>
              <a:t>Since 2020, the Department has been working to achieve the commitments and priorities set out in the Programme for Government: </a:t>
            </a:r>
            <a:r>
              <a:rPr lang="en-IE" sz="2000" b="1" i="1" dirty="0">
                <a:solidFill>
                  <a:schemeClr val="tx1"/>
                </a:solidFill>
              </a:rPr>
              <a:t>Our Shared Future</a:t>
            </a:r>
            <a:r>
              <a:rPr lang="en-IE" sz="2000" dirty="0">
                <a:solidFill>
                  <a:schemeClr val="tx1"/>
                </a:solidFill>
              </a:rPr>
              <a:t>. </a:t>
            </a:r>
          </a:p>
          <a:p>
            <a:pPr marL="428625" indent="-428625">
              <a:buFont typeface="Arial" panose="020B0604020202020204" pitchFamily="34" charset="0"/>
              <a:buChar char="•"/>
            </a:pPr>
            <a:r>
              <a:rPr lang="en-IE" sz="2000" dirty="0">
                <a:solidFill>
                  <a:schemeClr val="tx1"/>
                </a:solidFill>
              </a:rPr>
              <a:t>Draft Strategy based around 6 Strategic Goals:</a:t>
            </a:r>
          </a:p>
          <a:p>
            <a:pPr marL="449263">
              <a:lnSpc>
                <a:spcPct val="100000"/>
              </a:lnSpc>
              <a:spcAft>
                <a:spcPts val="600"/>
              </a:spcAft>
            </a:pPr>
            <a:r>
              <a:rPr lang="en-IE" sz="2000" b="1" dirty="0">
                <a:solidFill>
                  <a:schemeClr val="tx1"/>
                </a:solidFill>
              </a:rPr>
              <a:t>➢ Goal 1: </a:t>
            </a:r>
            <a:r>
              <a:rPr lang="en-IE" sz="2000" dirty="0">
                <a:solidFill>
                  <a:schemeClr val="tx1"/>
                </a:solidFill>
              </a:rPr>
              <a:t>Maintain full employment and ensure sustainable and regionally balanced economic development. </a:t>
            </a:r>
          </a:p>
          <a:p>
            <a:pPr marL="449263">
              <a:lnSpc>
                <a:spcPct val="100000"/>
              </a:lnSpc>
              <a:spcAft>
                <a:spcPts val="600"/>
              </a:spcAft>
            </a:pPr>
            <a:r>
              <a:rPr lang="en-IE" sz="2000" b="1" dirty="0">
                <a:solidFill>
                  <a:schemeClr val="tx1"/>
                </a:solidFill>
              </a:rPr>
              <a:t>➢ Goal 2: </a:t>
            </a:r>
            <a:r>
              <a:rPr lang="en-IE" sz="2000" dirty="0">
                <a:solidFill>
                  <a:schemeClr val="tx1"/>
                </a:solidFill>
              </a:rPr>
              <a:t>Advance the green and digital transitions to ensure the competitiveness and sustainability of Irish-based enterprise. </a:t>
            </a:r>
          </a:p>
          <a:p>
            <a:pPr marL="354013">
              <a:lnSpc>
                <a:spcPct val="100000"/>
              </a:lnSpc>
              <a:spcAft>
                <a:spcPts val="600"/>
              </a:spcAft>
            </a:pPr>
            <a:r>
              <a:rPr lang="en-IE" sz="2000" dirty="0">
                <a:solidFill>
                  <a:schemeClr val="tx1"/>
                </a:solidFill>
              </a:rPr>
              <a:t>	</a:t>
            </a:r>
            <a:r>
              <a:rPr lang="en-IE" sz="2000" b="1" dirty="0">
                <a:solidFill>
                  <a:schemeClr val="tx1"/>
                </a:solidFill>
              </a:rPr>
              <a:t>➢ Goal 3: </a:t>
            </a:r>
            <a:r>
              <a:rPr lang="en-IE" sz="2000" dirty="0">
                <a:solidFill>
                  <a:schemeClr val="tx1"/>
                </a:solidFill>
              </a:rPr>
              <a:t>Promote safety, better pay and conditions, more secure jobs and gender equality in the workplace. </a:t>
            </a:r>
          </a:p>
          <a:p>
            <a:pPr marL="354013">
              <a:lnSpc>
                <a:spcPct val="100000"/>
              </a:lnSpc>
              <a:spcAft>
                <a:spcPts val="600"/>
              </a:spcAft>
            </a:pPr>
            <a:r>
              <a:rPr lang="en-IE" sz="2000" dirty="0">
                <a:solidFill>
                  <a:schemeClr val="tx1"/>
                </a:solidFill>
              </a:rPr>
              <a:t>	</a:t>
            </a:r>
            <a:r>
              <a:rPr lang="en-IE" sz="2000" b="1" dirty="0">
                <a:solidFill>
                  <a:schemeClr val="tx1"/>
                </a:solidFill>
              </a:rPr>
              <a:t>➢ Goal 4: </a:t>
            </a:r>
            <a:r>
              <a:rPr lang="en-IE" sz="2000" dirty="0">
                <a:solidFill>
                  <a:schemeClr val="tx1"/>
                </a:solidFill>
              </a:rPr>
              <a:t>Enhance our business regulatory environment and Ireland’s attractiveness as a place to do business. </a:t>
            </a:r>
          </a:p>
          <a:p>
            <a:pPr marL="354013">
              <a:lnSpc>
                <a:spcPct val="100000"/>
              </a:lnSpc>
              <a:spcAft>
                <a:spcPts val="600"/>
              </a:spcAft>
            </a:pPr>
            <a:r>
              <a:rPr lang="en-IE" sz="2000" dirty="0">
                <a:solidFill>
                  <a:schemeClr val="tx1"/>
                </a:solidFill>
              </a:rPr>
              <a:t>	</a:t>
            </a:r>
            <a:r>
              <a:rPr lang="en-IE" sz="2000" b="1" dirty="0">
                <a:solidFill>
                  <a:schemeClr val="tx1"/>
                </a:solidFill>
              </a:rPr>
              <a:t>➢ Goal 5: </a:t>
            </a:r>
            <a:r>
              <a:rPr lang="en-IE" sz="2000" dirty="0">
                <a:solidFill>
                  <a:schemeClr val="tx1"/>
                </a:solidFill>
              </a:rPr>
              <a:t>Deepen and extend Ireland’s global business and trade in a responsible, fair and sustainable manner supportive of high living standards and grow further the all-island economy. </a:t>
            </a:r>
          </a:p>
          <a:p>
            <a:pPr marL="354013">
              <a:lnSpc>
                <a:spcPct val="100000"/>
              </a:lnSpc>
              <a:spcAft>
                <a:spcPts val="600"/>
              </a:spcAft>
            </a:pPr>
            <a:r>
              <a:rPr lang="en-IE" sz="2000" dirty="0">
                <a:solidFill>
                  <a:schemeClr val="tx1"/>
                </a:solidFill>
              </a:rPr>
              <a:t>	</a:t>
            </a:r>
            <a:r>
              <a:rPr lang="en-IE" sz="2000" b="1" dirty="0">
                <a:solidFill>
                  <a:schemeClr val="tx1"/>
                </a:solidFill>
              </a:rPr>
              <a:t>➢ Goal 6: </a:t>
            </a:r>
            <a:r>
              <a:rPr lang="en-IE" sz="2000" dirty="0">
                <a:solidFill>
                  <a:schemeClr val="tx1"/>
                </a:solidFill>
              </a:rPr>
              <a:t>Build an innovative and agile Department with a strong public service ethos driving effective and responsible policy implementation.</a:t>
            </a:r>
          </a:p>
        </p:txBody>
      </p:sp>
      <p:sp>
        <p:nvSpPr>
          <p:cNvPr id="4" name="Title 3">
            <a:extLst>
              <a:ext uri="{FF2B5EF4-FFF2-40B4-BE49-F238E27FC236}">
                <a16:creationId xmlns:a16="http://schemas.microsoft.com/office/drawing/2014/main" id="{DECFCEC6-645F-817B-6042-6E2C2349E220}"/>
              </a:ext>
            </a:extLst>
          </p:cNvPr>
          <p:cNvSpPr>
            <a:spLocks noGrp="1"/>
          </p:cNvSpPr>
          <p:nvPr>
            <p:ph type="title"/>
          </p:nvPr>
        </p:nvSpPr>
        <p:spPr>
          <a:xfrm>
            <a:off x="259307" y="186472"/>
            <a:ext cx="11597991" cy="1143000"/>
          </a:xfrm>
        </p:spPr>
        <p:txBody>
          <a:bodyPr>
            <a:normAutofit fontScale="90000"/>
          </a:bodyPr>
          <a:lstStyle/>
          <a:p>
            <a:pPr algn="ctr"/>
            <a:r>
              <a:rPr lang="en-IE" dirty="0"/>
              <a:t>Draft DETE Statement of Strategy 2023-2025</a:t>
            </a:r>
          </a:p>
        </p:txBody>
      </p:sp>
    </p:spTree>
    <p:extLst>
      <p:ext uri="{BB962C8B-B14F-4D97-AF65-F5344CB8AC3E}">
        <p14:creationId xmlns:p14="http://schemas.microsoft.com/office/powerpoint/2010/main" val="3004535450"/>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E26A2FE-07AA-93FC-6E96-8A49F90DE256}"/>
              </a:ext>
            </a:extLst>
          </p:cNvPr>
          <p:cNvSpPr>
            <a:spLocks noGrp="1"/>
          </p:cNvSpPr>
          <p:nvPr>
            <p:ph type="body" sz="quarter" idx="12"/>
          </p:nvPr>
        </p:nvSpPr>
        <p:spPr>
          <a:xfrm>
            <a:off x="382137" y="1241946"/>
            <a:ext cx="11409530" cy="4858065"/>
          </a:xfrm>
        </p:spPr>
        <p:txBody>
          <a:bodyPr>
            <a:noAutofit/>
          </a:bodyPr>
          <a:lstStyle/>
          <a:p>
            <a:pPr marL="696913" indent="-342900" defTabSz="225425">
              <a:lnSpc>
                <a:spcPct val="100000"/>
              </a:lnSpc>
              <a:spcAft>
                <a:spcPts val="1200"/>
              </a:spcAft>
              <a:buFont typeface="Arial" panose="020B0604020202020204" pitchFamily="34" charset="0"/>
              <a:buChar char="•"/>
            </a:pPr>
            <a:r>
              <a:rPr lang="en-IE" sz="2000" dirty="0">
                <a:solidFill>
                  <a:schemeClr val="tx1"/>
                </a:solidFill>
              </a:rPr>
              <a:t>Project Ireland 2040 is the government’s long-term overarching strategy to make Ireland a better country for all and to build a more resilient and sustainable future. </a:t>
            </a:r>
          </a:p>
          <a:p>
            <a:pPr marL="696913" indent="-342900" defTabSz="225425">
              <a:lnSpc>
                <a:spcPct val="100000"/>
              </a:lnSpc>
              <a:spcAft>
                <a:spcPts val="1200"/>
              </a:spcAft>
              <a:buFont typeface="Arial" panose="020B0604020202020204" pitchFamily="34" charset="0"/>
              <a:buChar char="•"/>
            </a:pPr>
            <a:r>
              <a:rPr lang="en-IE" sz="2000" dirty="0">
                <a:solidFill>
                  <a:schemeClr val="tx1"/>
                </a:solidFill>
              </a:rPr>
              <a:t>The availability of competitively priced world class infrastructure, including energy, water and wastewater, transport, telecommunications and related services, is critical to support enterprise development and economic growth. </a:t>
            </a:r>
          </a:p>
          <a:p>
            <a:pPr marL="696913" indent="-342900" defTabSz="225425">
              <a:lnSpc>
                <a:spcPct val="100000"/>
              </a:lnSpc>
              <a:spcAft>
                <a:spcPts val="1200"/>
              </a:spcAft>
              <a:buFont typeface="Arial" panose="020B0604020202020204" pitchFamily="34" charset="0"/>
              <a:buChar char="•"/>
            </a:pPr>
            <a:r>
              <a:rPr lang="en-IE" sz="2000" dirty="0">
                <a:solidFill>
                  <a:schemeClr val="tx1"/>
                </a:solidFill>
              </a:rPr>
              <a:t>To align Ireland’s infrastructure investment, as set out under Project Ireland 2040, with enterprise needs, DETE is working with its agencies to map infrastructure priorities for enterprise and is engaging with relevant Government Departments to drive delivery of these priorities. </a:t>
            </a:r>
          </a:p>
          <a:p>
            <a:pPr marL="696913" indent="-342900" defTabSz="225425">
              <a:lnSpc>
                <a:spcPct val="100000"/>
              </a:lnSpc>
              <a:spcAft>
                <a:spcPts val="1200"/>
              </a:spcAft>
              <a:buFont typeface="Arial" panose="020B0604020202020204" pitchFamily="34" charset="0"/>
              <a:buChar char="•"/>
            </a:pPr>
            <a:r>
              <a:rPr lang="en-IE" sz="2000" dirty="0">
                <a:solidFill>
                  <a:schemeClr val="tx1"/>
                </a:solidFill>
              </a:rPr>
              <a:t>With regard to the border counties of Ireland, the delivery of enterprise infrastructure priorities will support economic development within the border region by facilitating enterprise growth, supporting employment opportunities and improving accessibility to the region.  </a:t>
            </a:r>
          </a:p>
          <a:p>
            <a:pPr marL="696913" indent="-342900" defTabSz="225425">
              <a:lnSpc>
                <a:spcPct val="100000"/>
              </a:lnSpc>
              <a:spcAft>
                <a:spcPts val="1200"/>
              </a:spcAft>
              <a:buFont typeface="Arial" panose="020B0604020202020204" pitchFamily="34" charset="0"/>
              <a:buChar char="•"/>
            </a:pPr>
            <a:r>
              <a:rPr lang="en-IE" sz="2000" dirty="0">
                <a:solidFill>
                  <a:schemeClr val="tx1"/>
                </a:solidFill>
              </a:rPr>
              <a:t>The Department is also engaging with relevant Government Departments and regulators to influence policy and regulatory reform in areas such as planning and environmental licencing to support efficient infrastructure delivery and enterprise development. </a:t>
            </a:r>
            <a:endParaRPr lang="en-IE" sz="2000" dirty="0"/>
          </a:p>
        </p:txBody>
      </p:sp>
      <p:sp>
        <p:nvSpPr>
          <p:cNvPr id="4" name="Title 3">
            <a:extLst>
              <a:ext uri="{FF2B5EF4-FFF2-40B4-BE49-F238E27FC236}">
                <a16:creationId xmlns:a16="http://schemas.microsoft.com/office/drawing/2014/main" id="{DECFCEC6-645F-817B-6042-6E2C2349E220}"/>
              </a:ext>
            </a:extLst>
          </p:cNvPr>
          <p:cNvSpPr>
            <a:spLocks noGrp="1"/>
          </p:cNvSpPr>
          <p:nvPr>
            <p:ph type="title"/>
          </p:nvPr>
        </p:nvSpPr>
        <p:spPr>
          <a:xfrm>
            <a:off x="720724" y="473075"/>
            <a:ext cx="10838929" cy="768871"/>
          </a:xfrm>
        </p:spPr>
        <p:txBody>
          <a:bodyPr>
            <a:normAutofit/>
          </a:bodyPr>
          <a:lstStyle/>
          <a:p>
            <a:pPr algn="ctr"/>
            <a:r>
              <a:rPr lang="en-IE" dirty="0"/>
              <a:t>Project Ireland 2040 and DETE</a:t>
            </a:r>
          </a:p>
        </p:txBody>
      </p:sp>
    </p:spTree>
    <p:extLst>
      <p:ext uri="{BB962C8B-B14F-4D97-AF65-F5344CB8AC3E}">
        <p14:creationId xmlns:p14="http://schemas.microsoft.com/office/powerpoint/2010/main" val="570631549"/>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E26A2FE-07AA-93FC-6E96-8A49F90DE256}"/>
              </a:ext>
            </a:extLst>
          </p:cNvPr>
          <p:cNvSpPr>
            <a:spLocks noGrp="1"/>
          </p:cNvSpPr>
          <p:nvPr>
            <p:ph type="body" sz="quarter" idx="12"/>
          </p:nvPr>
        </p:nvSpPr>
        <p:spPr>
          <a:xfrm>
            <a:off x="618699" y="1091821"/>
            <a:ext cx="10954602" cy="5158853"/>
          </a:xfrm>
        </p:spPr>
        <p:txBody>
          <a:bodyPr>
            <a:noAutofit/>
          </a:bodyPr>
          <a:lstStyle/>
          <a:p>
            <a:pPr>
              <a:lnSpc>
                <a:spcPct val="120000"/>
              </a:lnSpc>
              <a:spcAft>
                <a:spcPts val="1200"/>
              </a:spcAft>
            </a:pPr>
            <a:r>
              <a:rPr lang="en-IE" sz="1900" dirty="0">
                <a:solidFill>
                  <a:schemeClr val="tx1"/>
                </a:solidFill>
              </a:rPr>
              <a:t>The White Paper on Enterprise 2022-2030, published in December 2022, sets out Ireland’s industrial policy for the medium-to long-term, building on Ireland’s economic strengths of being an open economy with strong trade links and high levels of foreign direct investment and possessing a resilient labour market. </a:t>
            </a:r>
          </a:p>
          <a:p>
            <a:pPr>
              <a:lnSpc>
                <a:spcPct val="120000"/>
              </a:lnSpc>
              <a:spcAft>
                <a:spcPts val="1200"/>
              </a:spcAft>
            </a:pPr>
            <a:r>
              <a:rPr lang="en-IE" sz="1900" dirty="0">
                <a:solidFill>
                  <a:schemeClr val="tx1"/>
                </a:solidFill>
              </a:rPr>
              <a:t>The vision set out in the White Paper on Enterprise is for Irish-based enterprise to succeed through competitive advantage founded on sustainability, innovation and productivity, and delivering rewarding jobs and livelihoods. </a:t>
            </a:r>
          </a:p>
          <a:p>
            <a:pPr>
              <a:lnSpc>
                <a:spcPct val="120000"/>
              </a:lnSpc>
              <a:spcAft>
                <a:spcPts val="1200"/>
              </a:spcAft>
            </a:pPr>
            <a:r>
              <a:rPr lang="en-IE" sz="1900" dirty="0">
                <a:solidFill>
                  <a:schemeClr val="tx1"/>
                </a:solidFill>
              </a:rPr>
              <a:t>7 priority enterprise policy objectives were identified. These are: </a:t>
            </a:r>
          </a:p>
          <a:p>
            <a:pPr marL="291375" lvl="2" indent="0" algn="ctr">
              <a:lnSpc>
                <a:spcPct val="120000"/>
              </a:lnSpc>
              <a:spcAft>
                <a:spcPts val="600"/>
              </a:spcAft>
              <a:buNone/>
            </a:pPr>
            <a:r>
              <a:rPr lang="en-IE" sz="1900" dirty="0">
                <a:solidFill>
                  <a:schemeClr val="tx1"/>
                </a:solidFill>
              </a:rPr>
              <a:t>	1.	Integrating decarbonisation and net zero commitments</a:t>
            </a:r>
          </a:p>
          <a:p>
            <a:pPr marL="291375" lvl="2" indent="0" algn="ctr">
              <a:lnSpc>
                <a:spcPct val="120000"/>
              </a:lnSpc>
              <a:spcAft>
                <a:spcPts val="600"/>
              </a:spcAft>
              <a:buNone/>
            </a:pPr>
            <a:r>
              <a:rPr lang="en-IE" sz="1900" dirty="0">
                <a:solidFill>
                  <a:schemeClr val="tx1"/>
                </a:solidFill>
              </a:rPr>
              <a:t>	2.	Placing digital transformation at the heart of enterprise policy </a:t>
            </a:r>
          </a:p>
          <a:p>
            <a:pPr marL="291375" lvl="2" indent="0" algn="ctr">
              <a:lnSpc>
                <a:spcPct val="120000"/>
              </a:lnSpc>
              <a:spcAft>
                <a:spcPts val="600"/>
              </a:spcAft>
              <a:buNone/>
            </a:pPr>
            <a:r>
              <a:rPr lang="en-IE" sz="1900" dirty="0">
                <a:solidFill>
                  <a:schemeClr val="tx1"/>
                </a:solidFill>
              </a:rPr>
              <a:t>	3.	Advancing Ireland’s FDI and trade value proposition </a:t>
            </a:r>
          </a:p>
          <a:p>
            <a:pPr marL="291375" lvl="2" indent="0" algn="ctr">
              <a:lnSpc>
                <a:spcPct val="120000"/>
              </a:lnSpc>
              <a:spcAft>
                <a:spcPts val="600"/>
              </a:spcAft>
              <a:buNone/>
            </a:pPr>
            <a:r>
              <a:rPr lang="en-IE" sz="1900" dirty="0">
                <a:solidFill>
                  <a:schemeClr val="tx1"/>
                </a:solidFill>
              </a:rPr>
              <a:t>	4.	Strengthening the Irish-owned exporting sector </a:t>
            </a:r>
          </a:p>
          <a:p>
            <a:pPr marL="291375" lvl="2" indent="0" algn="ctr">
              <a:lnSpc>
                <a:spcPct val="120000"/>
              </a:lnSpc>
              <a:spcAft>
                <a:spcPts val="600"/>
              </a:spcAft>
              <a:buNone/>
            </a:pPr>
            <a:r>
              <a:rPr lang="en-IE" sz="1900" dirty="0">
                <a:solidFill>
                  <a:schemeClr val="tx1"/>
                </a:solidFill>
              </a:rPr>
              <a:t>	5.	Enabling locally trading sectors to thrive </a:t>
            </a:r>
          </a:p>
          <a:p>
            <a:pPr marL="291375" lvl="2" indent="0" algn="ctr">
              <a:lnSpc>
                <a:spcPct val="120000"/>
              </a:lnSpc>
              <a:spcAft>
                <a:spcPts val="600"/>
              </a:spcAft>
              <a:buNone/>
            </a:pPr>
            <a:r>
              <a:rPr lang="en-IE" sz="1900" dirty="0">
                <a:solidFill>
                  <a:schemeClr val="tx1"/>
                </a:solidFill>
              </a:rPr>
              <a:t>	6.	Stepping up enterprise innovation </a:t>
            </a:r>
          </a:p>
          <a:p>
            <a:pPr marL="291375" lvl="2" indent="0" algn="ctr">
              <a:lnSpc>
                <a:spcPct val="120000"/>
              </a:lnSpc>
              <a:spcAft>
                <a:spcPts val="600"/>
              </a:spcAft>
              <a:buNone/>
            </a:pPr>
            <a:r>
              <a:rPr lang="en-IE" sz="1900" dirty="0">
                <a:solidFill>
                  <a:schemeClr val="tx1"/>
                </a:solidFill>
              </a:rPr>
              <a:t>	7.	Building on strengths and opportunities</a:t>
            </a:r>
            <a:endParaRPr lang="en-IE" sz="1900" dirty="0"/>
          </a:p>
        </p:txBody>
      </p:sp>
      <p:sp>
        <p:nvSpPr>
          <p:cNvPr id="4" name="Title 3">
            <a:extLst>
              <a:ext uri="{FF2B5EF4-FFF2-40B4-BE49-F238E27FC236}">
                <a16:creationId xmlns:a16="http://schemas.microsoft.com/office/drawing/2014/main" id="{DECFCEC6-645F-817B-6042-6E2C2349E220}"/>
              </a:ext>
            </a:extLst>
          </p:cNvPr>
          <p:cNvSpPr>
            <a:spLocks noGrp="1"/>
          </p:cNvSpPr>
          <p:nvPr>
            <p:ph type="title"/>
          </p:nvPr>
        </p:nvSpPr>
        <p:spPr>
          <a:xfrm>
            <a:off x="720725" y="295651"/>
            <a:ext cx="10852576" cy="1143000"/>
          </a:xfrm>
        </p:spPr>
        <p:txBody>
          <a:bodyPr/>
          <a:lstStyle/>
          <a:p>
            <a:pPr algn="ctr"/>
            <a:r>
              <a:rPr lang="en-IE" dirty="0"/>
              <a:t>Enterprise White Paper</a:t>
            </a:r>
          </a:p>
        </p:txBody>
      </p:sp>
    </p:spTree>
    <p:extLst>
      <p:ext uri="{BB962C8B-B14F-4D97-AF65-F5344CB8AC3E}">
        <p14:creationId xmlns:p14="http://schemas.microsoft.com/office/powerpoint/2010/main" val="2499481647"/>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E26A2FE-07AA-93FC-6E96-8A49F90DE256}"/>
              </a:ext>
            </a:extLst>
          </p:cNvPr>
          <p:cNvSpPr>
            <a:spLocks noGrp="1"/>
          </p:cNvSpPr>
          <p:nvPr>
            <p:ph type="body" sz="quarter" idx="12"/>
          </p:nvPr>
        </p:nvSpPr>
        <p:spPr>
          <a:xfrm>
            <a:off x="731148" y="1267995"/>
            <a:ext cx="10610141" cy="4322011"/>
          </a:xfrm>
        </p:spPr>
        <p:txBody>
          <a:bodyPr>
            <a:normAutofit fontScale="92500" lnSpcReduction="20000"/>
          </a:bodyPr>
          <a:lstStyle/>
          <a:p>
            <a:r>
              <a:rPr lang="en-IE" dirty="0">
                <a:solidFill>
                  <a:schemeClr val="tx1"/>
                </a:solidFill>
              </a:rPr>
              <a:t>The White Paper on Enterprise recognises the importance of having the right framework conditions in place to facilitate enterprise competitiveness. These framework conditions include infrastructure, cost of doing business, skills and talent, access to finance, taxation and regulation. </a:t>
            </a:r>
          </a:p>
          <a:p>
            <a:pPr marL="428625" indent="-428625">
              <a:buFont typeface="Arial" panose="020B0604020202020204" pitchFamily="34" charset="0"/>
              <a:buChar char="•"/>
            </a:pPr>
            <a:endParaRPr lang="en-IE" dirty="0">
              <a:solidFill>
                <a:schemeClr val="tx1"/>
              </a:solidFill>
            </a:endParaRPr>
          </a:p>
          <a:p>
            <a:r>
              <a:rPr lang="en-IE" dirty="0">
                <a:solidFill>
                  <a:schemeClr val="tx1"/>
                </a:solidFill>
              </a:rPr>
              <a:t>An implementation plan is currently being devised and will be completed in Q1 2023. This plan will commit relevant Government Departments, agencies and offices to timetabled deliverables of the 15 targets set out in the White Paper. </a:t>
            </a:r>
          </a:p>
          <a:p>
            <a:pPr marL="428625" indent="-428625">
              <a:buFont typeface="Arial" panose="020B0604020202020204" pitchFamily="34" charset="0"/>
              <a:buChar char="•"/>
            </a:pPr>
            <a:endParaRPr lang="en-IE" dirty="0"/>
          </a:p>
        </p:txBody>
      </p:sp>
      <p:sp>
        <p:nvSpPr>
          <p:cNvPr id="2" name="Title 3">
            <a:extLst>
              <a:ext uri="{FF2B5EF4-FFF2-40B4-BE49-F238E27FC236}">
                <a16:creationId xmlns:a16="http://schemas.microsoft.com/office/drawing/2014/main" id="{2438A49B-BFBB-1CEB-F909-FD6C346ED250}"/>
              </a:ext>
            </a:extLst>
          </p:cNvPr>
          <p:cNvSpPr>
            <a:spLocks noGrp="1"/>
          </p:cNvSpPr>
          <p:nvPr>
            <p:ph type="title"/>
          </p:nvPr>
        </p:nvSpPr>
        <p:spPr>
          <a:xfrm>
            <a:off x="720725" y="295651"/>
            <a:ext cx="10852576" cy="1143000"/>
          </a:xfrm>
        </p:spPr>
        <p:txBody>
          <a:bodyPr/>
          <a:lstStyle/>
          <a:p>
            <a:pPr algn="ctr"/>
            <a:r>
              <a:rPr lang="en-IE" dirty="0"/>
              <a:t>Enterprise White Paper cont.</a:t>
            </a:r>
          </a:p>
        </p:txBody>
      </p:sp>
    </p:spTree>
    <p:extLst>
      <p:ext uri="{BB962C8B-B14F-4D97-AF65-F5344CB8AC3E}">
        <p14:creationId xmlns:p14="http://schemas.microsoft.com/office/powerpoint/2010/main" val="258967003"/>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E26A2FE-07AA-93FC-6E96-8A49F90DE256}"/>
              </a:ext>
            </a:extLst>
          </p:cNvPr>
          <p:cNvSpPr>
            <a:spLocks noGrp="1"/>
          </p:cNvSpPr>
          <p:nvPr>
            <p:ph type="body" sz="quarter" idx="12"/>
          </p:nvPr>
        </p:nvSpPr>
        <p:spPr>
          <a:xfrm>
            <a:off x="1264736" y="1409511"/>
            <a:ext cx="10058771" cy="4322011"/>
          </a:xfrm>
        </p:spPr>
        <p:txBody>
          <a:bodyPr/>
          <a:lstStyle/>
          <a:p>
            <a:pPr marL="428625" indent="-428625">
              <a:buFont typeface="Arial" panose="020B0604020202020204" pitchFamily="34" charset="0"/>
              <a:buChar char="•"/>
            </a:pPr>
            <a:r>
              <a:rPr lang="en-IE" dirty="0">
                <a:solidFill>
                  <a:schemeClr val="tx1"/>
                </a:solidFill>
              </a:rPr>
              <a:t>North-South Coordination</a:t>
            </a:r>
          </a:p>
          <a:p>
            <a:pPr marL="428625" indent="-428625">
              <a:buFont typeface="Arial" panose="020B0604020202020204" pitchFamily="34" charset="0"/>
              <a:buChar char="•"/>
            </a:pPr>
            <a:r>
              <a:rPr lang="en-IE" dirty="0">
                <a:solidFill>
                  <a:schemeClr val="tx1"/>
                </a:solidFill>
              </a:rPr>
              <a:t>Brexit Coordination</a:t>
            </a:r>
          </a:p>
          <a:p>
            <a:pPr marL="428625" indent="-428625">
              <a:buFont typeface="Arial" panose="020B0604020202020204" pitchFamily="34" charset="0"/>
              <a:buChar char="•"/>
            </a:pPr>
            <a:r>
              <a:rPr lang="en-IE" dirty="0">
                <a:solidFill>
                  <a:schemeClr val="tx1"/>
                </a:solidFill>
              </a:rPr>
              <a:t>Responsible for DETE’s role as Accountable Department for INTERREG VA and Peace Plus</a:t>
            </a:r>
          </a:p>
          <a:p>
            <a:pPr marL="428625" indent="-428625">
              <a:buFont typeface="Arial" panose="020B0604020202020204" pitchFamily="34" charset="0"/>
              <a:buChar char="•"/>
            </a:pPr>
            <a:r>
              <a:rPr lang="en-IE" dirty="0">
                <a:solidFill>
                  <a:schemeClr val="tx1"/>
                </a:solidFill>
              </a:rPr>
              <a:t>Two themes under PEACEPLUS:</a:t>
            </a:r>
            <a:br>
              <a:rPr lang="en-IE" dirty="0">
                <a:solidFill>
                  <a:schemeClr val="tx1"/>
                </a:solidFill>
              </a:rPr>
            </a:br>
            <a:r>
              <a:rPr lang="en-IE" dirty="0">
                <a:solidFill>
                  <a:schemeClr val="tx1"/>
                </a:solidFill>
              </a:rPr>
              <a:t>INVESTMENT AREA 2.1 – SME Development &amp; Transition</a:t>
            </a:r>
            <a:br>
              <a:rPr lang="en-IE" dirty="0">
                <a:solidFill>
                  <a:schemeClr val="tx1"/>
                </a:solidFill>
              </a:rPr>
            </a:br>
            <a:r>
              <a:rPr lang="en-IE" dirty="0">
                <a:solidFill>
                  <a:schemeClr val="tx1"/>
                </a:solidFill>
              </a:rPr>
              <a:t>INVESTMENT AREA 2.2 – Innovation Challenge Fund</a:t>
            </a:r>
          </a:p>
        </p:txBody>
      </p:sp>
      <p:sp>
        <p:nvSpPr>
          <p:cNvPr id="4" name="Title 3">
            <a:extLst>
              <a:ext uri="{FF2B5EF4-FFF2-40B4-BE49-F238E27FC236}">
                <a16:creationId xmlns:a16="http://schemas.microsoft.com/office/drawing/2014/main" id="{DECFCEC6-645F-817B-6042-6E2C2349E220}"/>
              </a:ext>
            </a:extLst>
          </p:cNvPr>
          <p:cNvSpPr>
            <a:spLocks noGrp="1"/>
          </p:cNvSpPr>
          <p:nvPr>
            <p:ph type="title"/>
          </p:nvPr>
        </p:nvSpPr>
        <p:spPr>
          <a:xfrm>
            <a:off x="1264736" y="432132"/>
            <a:ext cx="9662528" cy="1143000"/>
          </a:xfrm>
        </p:spPr>
        <p:txBody>
          <a:bodyPr/>
          <a:lstStyle/>
          <a:p>
            <a:pPr algn="ctr"/>
            <a:r>
              <a:rPr lang="en-IE" dirty="0"/>
              <a:t>Ireland-UK Unit</a:t>
            </a:r>
          </a:p>
        </p:txBody>
      </p:sp>
    </p:spTree>
    <p:extLst>
      <p:ext uri="{BB962C8B-B14F-4D97-AF65-F5344CB8AC3E}">
        <p14:creationId xmlns:p14="http://schemas.microsoft.com/office/powerpoint/2010/main" val="3961546713"/>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E26A2FE-07AA-93FC-6E96-8A49F90DE256}"/>
              </a:ext>
            </a:extLst>
          </p:cNvPr>
          <p:cNvSpPr>
            <a:spLocks noGrp="1"/>
          </p:cNvSpPr>
          <p:nvPr>
            <p:ph type="body" sz="quarter" idx="12"/>
          </p:nvPr>
        </p:nvSpPr>
        <p:spPr>
          <a:xfrm>
            <a:off x="731149" y="1337482"/>
            <a:ext cx="10740126" cy="4762530"/>
          </a:xfrm>
        </p:spPr>
        <p:txBody>
          <a:bodyPr>
            <a:normAutofit fontScale="70000" lnSpcReduction="20000"/>
          </a:bodyPr>
          <a:lstStyle/>
          <a:p>
            <a:pPr marL="428625" indent="-428625">
              <a:lnSpc>
                <a:spcPct val="120000"/>
              </a:lnSpc>
              <a:spcAft>
                <a:spcPts val="1200"/>
              </a:spcAft>
              <a:buFont typeface="Arial" panose="020B0604020202020204" pitchFamily="34" charset="0"/>
              <a:buChar char="•"/>
            </a:pPr>
            <a:r>
              <a:rPr lang="en-IE" dirty="0">
                <a:solidFill>
                  <a:schemeClr val="tx1"/>
                </a:solidFill>
              </a:rPr>
              <a:t>Ireland’s Research and Innovation Strategy, launched by Minister for Further and Higher Education, Research, Innovation and Science, Simon Harris on 18 May 2022.</a:t>
            </a:r>
          </a:p>
          <a:p>
            <a:pPr marL="428625" indent="-428625">
              <a:lnSpc>
                <a:spcPct val="120000"/>
              </a:lnSpc>
              <a:spcAft>
                <a:spcPts val="1200"/>
              </a:spcAft>
              <a:buFont typeface="Arial" panose="020B0604020202020204" pitchFamily="34" charset="0"/>
              <a:buChar char="•"/>
            </a:pPr>
            <a:r>
              <a:rPr lang="en-IE" dirty="0">
                <a:solidFill>
                  <a:schemeClr val="tx1"/>
                </a:solidFill>
              </a:rPr>
              <a:t>One of the 5 pillars of Impact 2030 is focussed on innovation driving enterprise success.</a:t>
            </a:r>
          </a:p>
          <a:p>
            <a:pPr marL="428625" indent="-428625">
              <a:lnSpc>
                <a:spcPct val="120000"/>
              </a:lnSpc>
              <a:spcAft>
                <a:spcPts val="1200"/>
              </a:spcAft>
              <a:buFont typeface="Arial" panose="020B0604020202020204" pitchFamily="34" charset="0"/>
              <a:buChar char="•"/>
            </a:pPr>
            <a:r>
              <a:rPr lang="en-IE" dirty="0">
                <a:solidFill>
                  <a:schemeClr val="tx1"/>
                </a:solidFill>
              </a:rPr>
              <a:t>Ireland’s enterprise RDI performance has expanded significantly over the last 30 years, with an estimated 1,800 R&amp;D-active enterprises spending over €3.4 billion a year. </a:t>
            </a:r>
          </a:p>
          <a:p>
            <a:pPr marL="428625" indent="-428625">
              <a:lnSpc>
                <a:spcPct val="120000"/>
              </a:lnSpc>
              <a:spcAft>
                <a:spcPts val="1200"/>
              </a:spcAft>
              <a:buFont typeface="Arial" panose="020B0604020202020204" pitchFamily="34" charset="0"/>
              <a:buChar char="•"/>
            </a:pPr>
            <a:r>
              <a:rPr lang="en-IE" dirty="0">
                <a:solidFill>
                  <a:schemeClr val="tx1"/>
                </a:solidFill>
              </a:rPr>
              <a:t>However, there is a significant gap between the innovation performance of  enterprise in Ireland as between Foreign Direct Investment (FDI) and indigenous firms.</a:t>
            </a:r>
          </a:p>
          <a:p>
            <a:pPr marL="428625" indent="-428625">
              <a:lnSpc>
                <a:spcPct val="120000"/>
              </a:lnSpc>
              <a:spcAft>
                <a:spcPts val="1200"/>
              </a:spcAft>
              <a:buFont typeface="Arial" panose="020B0604020202020204" pitchFamily="34" charset="0"/>
              <a:buChar char="•"/>
            </a:pPr>
            <a:r>
              <a:rPr lang="en-IE" dirty="0">
                <a:solidFill>
                  <a:schemeClr val="tx1"/>
                </a:solidFill>
              </a:rPr>
              <a:t>Impact 2030 seeks to address this by supporting enterprise-led RDI, driving start-ups, competitiveness, productivity and high performance in the Irish economy, enabling the business sector to contribute to Ireland’s economic and societal resilience and transformation.</a:t>
            </a:r>
          </a:p>
        </p:txBody>
      </p:sp>
      <p:sp>
        <p:nvSpPr>
          <p:cNvPr id="4" name="Title 3">
            <a:extLst>
              <a:ext uri="{FF2B5EF4-FFF2-40B4-BE49-F238E27FC236}">
                <a16:creationId xmlns:a16="http://schemas.microsoft.com/office/drawing/2014/main" id="{DECFCEC6-645F-817B-6042-6E2C2349E220}"/>
              </a:ext>
            </a:extLst>
          </p:cNvPr>
          <p:cNvSpPr>
            <a:spLocks noGrp="1"/>
          </p:cNvSpPr>
          <p:nvPr>
            <p:ph type="title"/>
          </p:nvPr>
        </p:nvSpPr>
        <p:spPr>
          <a:xfrm>
            <a:off x="720725" y="473075"/>
            <a:ext cx="10675156" cy="1143000"/>
          </a:xfrm>
        </p:spPr>
        <p:txBody>
          <a:bodyPr/>
          <a:lstStyle/>
          <a:p>
            <a:pPr algn="ctr"/>
            <a:r>
              <a:rPr lang="en-IE" dirty="0"/>
              <a:t>Impact 2030</a:t>
            </a:r>
          </a:p>
        </p:txBody>
      </p:sp>
    </p:spTree>
    <p:extLst>
      <p:ext uri="{BB962C8B-B14F-4D97-AF65-F5344CB8AC3E}">
        <p14:creationId xmlns:p14="http://schemas.microsoft.com/office/powerpoint/2010/main" val="30891613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6461048" y="2283683"/>
            <a:ext cx="5240513"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PEACEPLUS Programme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Declan McGarrigle, SEUPB</a:t>
            </a:r>
            <a:endParaRPr lang="en-GB" sz="2400" b="1" dirty="0">
              <a:solidFill>
                <a:srgbClr val="4472C4">
                  <a:lumMod val="75000"/>
                </a:srgbClr>
              </a:solidFill>
              <a:latin typeface="Arial Black" panose="020B0A040201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Interim Director PEACEPLUS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endParaRPr>
          </a:p>
        </p:txBody>
      </p:sp>
      <p:pic>
        <p:nvPicPr>
          <p:cNvPr id="21" name="Picture 20" descr="Text&#10;&#10;Description automatically generated">
            <a:extLst>
              <a:ext uri="{FF2B5EF4-FFF2-40B4-BE49-F238E27FC236}">
                <a16:creationId xmlns:a16="http://schemas.microsoft.com/office/drawing/2014/main" id="{879D48A0-49C4-4C4C-93E8-9A8CB1A8C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pic>
        <p:nvPicPr>
          <p:cNvPr id="8" name="Picture 7" descr="A picture containing outdoor, river, several">
            <a:extLst>
              <a:ext uri="{FF2B5EF4-FFF2-40B4-BE49-F238E27FC236}">
                <a16:creationId xmlns:a16="http://schemas.microsoft.com/office/drawing/2014/main" id="{C5338ED1-9F52-9D74-1B92-58542D5A48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486" y="1520142"/>
            <a:ext cx="5820632" cy="3881198"/>
          </a:xfrm>
          <a:prstGeom prst="rect">
            <a:avLst/>
          </a:prstGeom>
        </p:spPr>
      </p:pic>
    </p:spTree>
    <p:extLst>
      <p:ext uri="{BB962C8B-B14F-4D97-AF65-F5344CB8AC3E}">
        <p14:creationId xmlns:p14="http://schemas.microsoft.com/office/powerpoint/2010/main" val="31670334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E26A2FE-07AA-93FC-6E96-8A49F90DE256}"/>
              </a:ext>
            </a:extLst>
          </p:cNvPr>
          <p:cNvSpPr>
            <a:spLocks noGrp="1"/>
          </p:cNvSpPr>
          <p:nvPr>
            <p:ph type="body" sz="quarter" idx="12"/>
          </p:nvPr>
        </p:nvSpPr>
        <p:spPr>
          <a:xfrm>
            <a:off x="696036" y="1487605"/>
            <a:ext cx="10768084" cy="4722003"/>
          </a:xfrm>
        </p:spPr>
        <p:txBody>
          <a:bodyPr>
            <a:normAutofit/>
          </a:bodyPr>
          <a:lstStyle/>
          <a:p>
            <a:pPr marL="428625" indent="-428625">
              <a:lnSpc>
                <a:spcPct val="100000"/>
              </a:lnSpc>
              <a:spcAft>
                <a:spcPts val="1200"/>
              </a:spcAft>
              <a:buFont typeface="Arial" panose="020B0604020202020204" pitchFamily="34" charset="0"/>
              <a:buChar char="•"/>
            </a:pPr>
            <a:r>
              <a:rPr lang="en-IE" sz="2000" dirty="0">
                <a:solidFill>
                  <a:schemeClr val="tx1"/>
                </a:solidFill>
                <a:latin typeface="Arial" panose="020B0604020202020204" pitchFamily="34" charset="0"/>
                <a:cs typeface="Arial" panose="020B0604020202020204" pitchFamily="34" charset="0"/>
              </a:rPr>
              <a:t>In addition to working with DFHERIS to reflect enterprise innovation policy in Impact 2030, DETE also implements its policy by supporting RDI programmes.</a:t>
            </a:r>
          </a:p>
          <a:p>
            <a:pPr marL="428625" indent="-428625">
              <a:lnSpc>
                <a:spcPct val="100000"/>
              </a:lnSpc>
              <a:spcBef>
                <a:spcPts val="600"/>
              </a:spcBef>
              <a:spcAft>
                <a:spcPts val="1200"/>
              </a:spcAft>
              <a:buFont typeface="Arial" panose="020B0604020202020204" pitchFamily="34" charset="0"/>
              <a:buChar char="•"/>
            </a:pPr>
            <a:r>
              <a:rPr lang="en-IE" sz="2000" dirty="0">
                <a:solidFill>
                  <a:schemeClr val="tx1"/>
                </a:solidFill>
                <a:latin typeface="Arial" panose="020B0604020202020204" pitchFamily="34" charset="0"/>
                <a:cs typeface="Arial" panose="020B0604020202020204" pitchFamily="34" charset="0"/>
              </a:rPr>
              <a:t>In 2023, the Department of Enterprise, Trade and Employment has allocated €158.1 million to the Enterprise Ireland Research, Development and Innovation programme – this will fund: </a:t>
            </a:r>
          </a:p>
          <a:p>
            <a:pPr marL="651375" lvl="3" indent="0">
              <a:lnSpc>
                <a:spcPct val="100000"/>
              </a:lnSpc>
              <a:spcAft>
                <a:spcPts val="1200"/>
              </a:spcAft>
              <a:buNone/>
            </a:pPr>
            <a:r>
              <a:rPr lang="en-IE" sz="2000" dirty="0">
                <a:solidFill>
                  <a:schemeClr val="tx1"/>
                </a:solidFill>
                <a:latin typeface="Arial" panose="020B0604020202020204" pitchFamily="34" charset="0"/>
                <a:cs typeface="Arial" panose="020B0604020202020204" pitchFamily="34" charset="0"/>
              </a:rPr>
              <a:t>o	in-company R&amp;D supports; </a:t>
            </a:r>
          </a:p>
          <a:p>
            <a:pPr marL="651375" lvl="3" indent="0">
              <a:lnSpc>
                <a:spcPct val="100000"/>
              </a:lnSpc>
              <a:spcAft>
                <a:spcPts val="1200"/>
              </a:spcAft>
              <a:buNone/>
            </a:pPr>
            <a:r>
              <a:rPr lang="en-IE" sz="2000" dirty="0">
                <a:solidFill>
                  <a:schemeClr val="tx1"/>
                </a:solidFill>
                <a:latin typeface="Arial" panose="020B0604020202020204" pitchFamily="34" charset="0"/>
                <a:cs typeface="Arial" panose="020B0604020202020204" pitchFamily="34" charset="0"/>
              </a:rPr>
              <a:t>o	collaboration between industry and Research Performing Organisations; </a:t>
            </a:r>
          </a:p>
          <a:p>
            <a:pPr marL="651375" lvl="3" indent="0">
              <a:lnSpc>
                <a:spcPct val="100000"/>
              </a:lnSpc>
              <a:spcAft>
                <a:spcPts val="1200"/>
              </a:spcAft>
              <a:buNone/>
            </a:pPr>
            <a:r>
              <a:rPr lang="en-IE" sz="2000" dirty="0">
                <a:solidFill>
                  <a:schemeClr val="tx1"/>
                </a:solidFill>
                <a:latin typeface="Arial" panose="020B0604020202020204" pitchFamily="34" charset="0"/>
                <a:cs typeface="Arial" panose="020B0604020202020204" pitchFamily="34" charset="0"/>
              </a:rPr>
              <a:t>o	and commercialisation of research.</a:t>
            </a:r>
          </a:p>
          <a:p>
            <a:pPr marL="428625" indent="-428625">
              <a:lnSpc>
                <a:spcPct val="100000"/>
              </a:lnSpc>
              <a:spcBef>
                <a:spcPts val="600"/>
              </a:spcBef>
              <a:spcAft>
                <a:spcPts val="1200"/>
              </a:spcAft>
              <a:buFont typeface="Arial" panose="020B0604020202020204" pitchFamily="34" charset="0"/>
              <a:buChar char="•"/>
            </a:pPr>
            <a:r>
              <a:rPr lang="en-IE" sz="2000" dirty="0">
                <a:solidFill>
                  <a:schemeClr val="tx1"/>
                </a:solidFill>
                <a:latin typeface="Arial" panose="020B0604020202020204" pitchFamily="34" charset="0"/>
                <a:cs typeface="Arial" panose="020B0604020202020204" pitchFamily="34" charset="0"/>
              </a:rPr>
              <a:t>Collaboration is key to building a vibrant innovative business. The Innovation Voucher initiative provides vouchers worth €5,000 to small businesses to introduce them to innovation, linking them with a network of knowledge providers, North and South of the border. </a:t>
            </a:r>
          </a:p>
        </p:txBody>
      </p:sp>
      <p:sp>
        <p:nvSpPr>
          <p:cNvPr id="4" name="Title 3">
            <a:extLst>
              <a:ext uri="{FF2B5EF4-FFF2-40B4-BE49-F238E27FC236}">
                <a16:creationId xmlns:a16="http://schemas.microsoft.com/office/drawing/2014/main" id="{DECFCEC6-645F-817B-6042-6E2C2349E220}"/>
              </a:ext>
            </a:extLst>
          </p:cNvPr>
          <p:cNvSpPr>
            <a:spLocks noGrp="1"/>
          </p:cNvSpPr>
          <p:nvPr>
            <p:ph type="title"/>
          </p:nvPr>
        </p:nvSpPr>
        <p:spPr>
          <a:xfrm>
            <a:off x="928048" y="363893"/>
            <a:ext cx="10260422" cy="796168"/>
          </a:xfrm>
        </p:spPr>
        <p:txBody>
          <a:bodyPr/>
          <a:lstStyle/>
          <a:p>
            <a:pPr algn="ctr"/>
            <a:r>
              <a:rPr lang="en-IE" dirty="0"/>
              <a:t>Enterprise Innovation in DETE</a:t>
            </a:r>
          </a:p>
        </p:txBody>
      </p:sp>
    </p:spTree>
    <p:extLst>
      <p:ext uri="{BB962C8B-B14F-4D97-AF65-F5344CB8AC3E}">
        <p14:creationId xmlns:p14="http://schemas.microsoft.com/office/powerpoint/2010/main" val="202220537"/>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E26A2FE-07AA-93FC-6E96-8A49F90DE256}"/>
              </a:ext>
            </a:extLst>
          </p:cNvPr>
          <p:cNvSpPr>
            <a:spLocks noGrp="1"/>
          </p:cNvSpPr>
          <p:nvPr>
            <p:ph type="body" sz="quarter" idx="12"/>
          </p:nvPr>
        </p:nvSpPr>
        <p:spPr>
          <a:xfrm>
            <a:off x="709684" y="1160061"/>
            <a:ext cx="10809026" cy="5186148"/>
          </a:xfrm>
        </p:spPr>
        <p:txBody>
          <a:bodyPr>
            <a:normAutofit/>
          </a:bodyPr>
          <a:lstStyle/>
          <a:p>
            <a:pPr marL="428625" indent="-428625">
              <a:lnSpc>
                <a:spcPct val="100000"/>
              </a:lnSpc>
              <a:spcAft>
                <a:spcPts val="1200"/>
              </a:spcAft>
              <a:buFont typeface="Arial" panose="020B0604020202020204" pitchFamily="34" charset="0"/>
              <a:buChar char="•"/>
            </a:pPr>
            <a:r>
              <a:rPr lang="en-IE" sz="2000" dirty="0">
                <a:solidFill>
                  <a:schemeClr val="tx1"/>
                </a:solidFill>
                <a:latin typeface="Arial" panose="020B0604020202020204" pitchFamily="34" charset="0"/>
                <a:cs typeface="Arial" panose="020B0604020202020204" pitchFamily="34" charset="0"/>
              </a:rPr>
              <a:t>Another example of collaboration is the industry facing portal that are our Technology Gateways. They provide sector specific support to industry in terms of accessing grants and research in Ireland’s Technological Universities and Institutes of Technology. Examples in the border region:</a:t>
            </a:r>
          </a:p>
          <a:p>
            <a:pPr marL="651375" lvl="3" indent="0">
              <a:lnSpc>
                <a:spcPct val="100000"/>
              </a:lnSpc>
              <a:spcAft>
                <a:spcPts val="1200"/>
              </a:spcAft>
              <a:buNone/>
            </a:pPr>
            <a:r>
              <a:rPr lang="en-IE" sz="2000" dirty="0">
                <a:solidFill>
                  <a:schemeClr val="tx1"/>
                </a:solidFill>
                <a:latin typeface="Arial" panose="020B0604020202020204" pitchFamily="34" charset="0"/>
                <a:cs typeface="Arial" panose="020B0604020202020204" pitchFamily="34" charset="0"/>
              </a:rPr>
              <a:t>o	</a:t>
            </a:r>
            <a:r>
              <a:rPr lang="en-IE" sz="2000" dirty="0" err="1">
                <a:solidFill>
                  <a:schemeClr val="tx1"/>
                </a:solidFill>
                <a:latin typeface="Arial" panose="020B0604020202020204" pitchFamily="34" charset="0"/>
                <a:cs typeface="Arial" panose="020B0604020202020204" pitchFamily="34" charset="0"/>
              </a:rPr>
              <a:t>WiSAR</a:t>
            </a:r>
            <a:r>
              <a:rPr lang="en-IE" sz="2000" dirty="0">
                <a:solidFill>
                  <a:schemeClr val="tx1"/>
                </a:solidFill>
                <a:latin typeface="Arial" panose="020B0604020202020204" pitchFamily="34" charset="0"/>
                <a:cs typeface="Arial" panose="020B0604020202020204" pitchFamily="34" charset="0"/>
              </a:rPr>
              <a:t> Lab - Wireless Sensor Technologies – Letterkenny</a:t>
            </a:r>
          </a:p>
          <a:p>
            <a:pPr marL="651375" lvl="3" indent="0">
              <a:lnSpc>
                <a:spcPct val="100000"/>
              </a:lnSpc>
              <a:spcAft>
                <a:spcPts val="1200"/>
              </a:spcAft>
              <a:buNone/>
            </a:pPr>
            <a:r>
              <a:rPr lang="en-IE" sz="2000" dirty="0">
                <a:solidFill>
                  <a:schemeClr val="tx1"/>
                </a:solidFill>
                <a:latin typeface="Arial" panose="020B0604020202020204" pitchFamily="34" charset="0"/>
                <a:cs typeface="Arial" panose="020B0604020202020204" pitchFamily="34" charset="0"/>
              </a:rPr>
              <a:t>o	Precision Engineering, Materials and Manufacturing research – Sligo</a:t>
            </a:r>
          </a:p>
          <a:p>
            <a:pPr marL="651375" lvl="3" indent="0">
              <a:lnSpc>
                <a:spcPct val="100000"/>
              </a:lnSpc>
              <a:spcAft>
                <a:spcPts val="1200"/>
              </a:spcAft>
              <a:buNone/>
            </a:pPr>
            <a:r>
              <a:rPr lang="en-IE" sz="2000" dirty="0">
                <a:solidFill>
                  <a:schemeClr val="tx1"/>
                </a:solidFill>
                <a:latin typeface="Arial" panose="020B0604020202020204" pitchFamily="34" charset="0"/>
                <a:cs typeface="Arial" panose="020B0604020202020204" pitchFamily="34" charset="0"/>
              </a:rPr>
              <a:t>o	CREDIT - Centre for Renewables and Energy - Dundalk</a:t>
            </a:r>
          </a:p>
          <a:p>
            <a:pPr marL="428625" indent="-428625">
              <a:lnSpc>
                <a:spcPct val="100000"/>
              </a:lnSpc>
              <a:spcAft>
                <a:spcPts val="1200"/>
              </a:spcAft>
              <a:buFont typeface="Arial" panose="020B0604020202020204" pitchFamily="34" charset="0"/>
              <a:buChar char="•"/>
            </a:pPr>
            <a:r>
              <a:rPr lang="en-IE" sz="2000" dirty="0">
                <a:solidFill>
                  <a:schemeClr val="tx1"/>
                </a:solidFill>
                <a:latin typeface="Arial" panose="020B0604020202020204" pitchFamily="34" charset="0"/>
                <a:cs typeface="Arial" panose="020B0604020202020204" pitchFamily="34" charset="0"/>
              </a:rPr>
              <a:t>The impact of the EI RDI Programme is evident, analysis shows that companies who avail of EI supports to engage in RDI perform significantly better that those who perform RDI without EI supports. In addition to helping companies engage in RDI, the EI RDI Programme has the clear effect of helping companies to do so at a greater scale and ambition than if the company had ‘gone it alone’. </a:t>
            </a:r>
          </a:p>
          <a:p>
            <a:pPr marL="428625" indent="-428625">
              <a:lnSpc>
                <a:spcPct val="100000"/>
              </a:lnSpc>
              <a:spcAft>
                <a:spcPts val="1200"/>
              </a:spcAft>
              <a:buFont typeface="Arial" panose="020B0604020202020204" pitchFamily="34" charset="0"/>
              <a:buChar char="•"/>
            </a:pPr>
            <a:r>
              <a:rPr lang="en-IE" sz="2000" dirty="0">
                <a:solidFill>
                  <a:schemeClr val="tx1"/>
                </a:solidFill>
                <a:latin typeface="Arial" panose="020B0604020202020204" pitchFamily="34" charset="0"/>
                <a:cs typeface="Arial" panose="020B0604020202020204" pitchFamily="34" charset="0"/>
              </a:rPr>
              <a:t>Through Ireland’s Smart Specialisation Strategy, 2022 - 2027, we will drive increased levels of innovation performance in enterprise across our regions and maximise opportunities for innovation diffusion across regions and sectors.</a:t>
            </a:r>
            <a:endParaRPr lang="en-IE" sz="1600" dirty="0">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DECFCEC6-645F-817B-6042-6E2C2349E220}"/>
              </a:ext>
            </a:extLst>
          </p:cNvPr>
          <p:cNvSpPr>
            <a:spLocks noGrp="1"/>
          </p:cNvSpPr>
          <p:nvPr>
            <p:ph type="title"/>
          </p:nvPr>
        </p:nvSpPr>
        <p:spPr>
          <a:xfrm>
            <a:off x="928048" y="363893"/>
            <a:ext cx="10260422" cy="796168"/>
          </a:xfrm>
        </p:spPr>
        <p:txBody>
          <a:bodyPr/>
          <a:lstStyle/>
          <a:p>
            <a:pPr algn="ctr"/>
            <a:r>
              <a:rPr lang="en-IE" dirty="0"/>
              <a:t>Enterprise Innovation in DETE cont.</a:t>
            </a:r>
          </a:p>
        </p:txBody>
      </p:sp>
    </p:spTree>
    <p:extLst>
      <p:ext uri="{BB962C8B-B14F-4D97-AF65-F5344CB8AC3E}">
        <p14:creationId xmlns:p14="http://schemas.microsoft.com/office/powerpoint/2010/main" val="441768079"/>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736ECDD-D41F-C78D-B91D-676F88B82B9F}"/>
              </a:ext>
            </a:extLst>
          </p:cNvPr>
          <p:cNvSpPr>
            <a:spLocks noGrp="1"/>
          </p:cNvSpPr>
          <p:nvPr>
            <p:ph type="body" idx="1"/>
          </p:nvPr>
        </p:nvSpPr>
        <p:spPr/>
        <p:txBody>
          <a:bodyPr>
            <a:normAutofit/>
          </a:bodyPr>
          <a:lstStyle/>
          <a:p>
            <a:pPr algn="ctr"/>
            <a:endParaRPr lang="en-IE" sz="3000" dirty="0"/>
          </a:p>
          <a:p>
            <a:pPr algn="ctr"/>
            <a:r>
              <a:rPr lang="en-IE" sz="3000" dirty="0"/>
              <a:t>Thank you all for your time today </a:t>
            </a:r>
          </a:p>
        </p:txBody>
      </p:sp>
    </p:spTree>
    <p:extLst>
      <p:ext uri="{BB962C8B-B14F-4D97-AF65-F5344CB8AC3E}">
        <p14:creationId xmlns:p14="http://schemas.microsoft.com/office/powerpoint/2010/main" val="2221525281"/>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3166281" y="1818479"/>
            <a:ext cx="7124130" cy="24314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Innovation Challenge Fund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Overview of Area 2.2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4472C4">
                    <a:lumMod val="75000"/>
                  </a:srgbClr>
                </a:solidFill>
                <a:latin typeface="Arial Black" panose="020B0A04020102020204" pitchFamily="34" charset="0"/>
              </a:rPr>
              <a:t>Fiona Rooney – Pinnacle Growth Group</a:t>
            </a:r>
            <a:endPar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endParaRPr>
          </a:p>
        </p:txBody>
      </p:sp>
      <p:pic>
        <p:nvPicPr>
          <p:cNvPr id="21" name="Picture 20" descr="Text&#10;&#10;Description automatically generated">
            <a:extLst>
              <a:ext uri="{FF2B5EF4-FFF2-40B4-BE49-F238E27FC236}">
                <a16:creationId xmlns:a16="http://schemas.microsoft.com/office/drawing/2014/main" id="{879D48A0-49C4-4C4C-93E8-9A8CB1A8C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spTree>
    <p:extLst>
      <p:ext uri="{BB962C8B-B14F-4D97-AF65-F5344CB8AC3E}">
        <p14:creationId xmlns:p14="http://schemas.microsoft.com/office/powerpoint/2010/main" val="29546917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1318666" y="462182"/>
            <a:ext cx="991238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4472C4">
                    <a:lumMod val="75000"/>
                  </a:srgbClr>
                </a:solidFill>
                <a:latin typeface="Arial Black" panose="020B0A04020102020204" pitchFamily="34" charset="0"/>
              </a:rPr>
              <a:t>Innovation Challenge Fund</a:t>
            </a:r>
            <a:endPar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endParaRPr>
          </a:p>
        </p:txBody>
      </p:sp>
      <p:pic>
        <p:nvPicPr>
          <p:cNvPr id="21" name="Picture 20" descr="Text&#10;&#10;Description automatically generated">
            <a:extLst>
              <a:ext uri="{FF2B5EF4-FFF2-40B4-BE49-F238E27FC236}">
                <a16:creationId xmlns:a16="http://schemas.microsoft.com/office/drawing/2014/main" id="{879D48A0-49C4-4C4C-93E8-9A8CB1A8C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sp>
        <p:nvSpPr>
          <p:cNvPr id="3" name="Content Placeholder 2">
            <a:extLst>
              <a:ext uri="{FF2B5EF4-FFF2-40B4-BE49-F238E27FC236}">
                <a16:creationId xmlns:a16="http://schemas.microsoft.com/office/drawing/2014/main" id="{FACA8854-0A03-D747-283C-4BB420C3B33E}"/>
              </a:ext>
            </a:extLst>
          </p:cNvPr>
          <p:cNvSpPr txBox="1">
            <a:spLocks/>
          </p:cNvSpPr>
          <p:nvPr/>
        </p:nvSpPr>
        <p:spPr bwMode="auto">
          <a:xfrm>
            <a:off x="599768" y="1201175"/>
            <a:ext cx="11082716" cy="46458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base" latinLnBrk="0" hangingPunct="1">
              <a:lnSpc>
                <a:spcPct val="150000"/>
              </a:lnSpc>
              <a:spcBef>
                <a:spcPct val="20000"/>
              </a:spcBef>
              <a:spcAft>
                <a:spcPct val="0"/>
              </a:spcAft>
              <a:buClrTx/>
              <a:buSzTx/>
              <a:buFont typeface="Arial" pitchFamily="34" charset="0"/>
              <a:buNone/>
              <a:tabLst/>
              <a:defRPr/>
            </a:pPr>
            <a:r>
              <a:rPr kumimoji="0" lang="en-US" sz="28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S PGothic" pitchFamily="34" charset="-128"/>
                <a:cs typeface="+mn-cs"/>
              </a:rPr>
              <a:t>Specific Objective</a:t>
            </a:r>
          </a:p>
          <a:p>
            <a:pPr marL="0" marR="0" lvl="0" indent="0" algn="ctr" defTabSz="457200" rtl="0" eaLnBrk="1" fontAlgn="base" latinLnBrk="0" hangingPunct="1">
              <a:lnSpc>
                <a:spcPct val="100000"/>
              </a:lnSpc>
              <a:spcBef>
                <a:spcPct val="20000"/>
              </a:spcBef>
              <a:spcAft>
                <a:spcPts val="1200"/>
              </a:spcAft>
              <a:buClrTx/>
              <a:buSzTx/>
              <a:buFont typeface="Arial" pitchFamily="34" charset="0"/>
              <a:buNone/>
              <a:tabLst/>
              <a:defRPr/>
            </a:pPr>
            <a:r>
              <a:rPr kumimoji="0" lang="en-GB" sz="2400" b="0" i="1" u="none" strike="noStrike" kern="1200" cap="none" spc="0" normalizeH="0" baseline="0" noProof="0" dirty="0">
                <a:ln>
                  <a:noFill/>
                </a:ln>
                <a:solidFill>
                  <a:prstClr val="black">
                    <a:lumMod val="75000"/>
                    <a:lumOff val="25000"/>
                  </a:prstClr>
                </a:solidFill>
                <a:effectLst/>
                <a:uLnTx/>
                <a:uFillTx/>
                <a:latin typeface="Arial Nova" panose="020B0604020202020204" pitchFamily="34" charset="0"/>
                <a:ea typeface="MS PGothic" pitchFamily="34" charset="-128"/>
                <a:cs typeface="Arial"/>
              </a:rPr>
              <a:t>“</a:t>
            </a:r>
            <a:r>
              <a:rPr kumimoji="0" lang="en-GB" sz="2400" b="0" i="1" u="none" strike="noStrike" kern="1200" cap="none" spc="0" normalizeH="0" baseline="0" noProof="0" dirty="0">
                <a:ln>
                  <a:noFill/>
                </a:ln>
                <a:solidFill>
                  <a:prstClr val="black">
                    <a:lumMod val="75000"/>
                    <a:lumOff val="25000"/>
                  </a:prstClr>
                </a:solidFill>
                <a:effectLst/>
                <a:uLnTx/>
                <a:uFillTx/>
                <a:latin typeface="Arial Nova" panose="020B0504020202020204" pitchFamily="34" charset="0"/>
                <a:ea typeface="MS PGothic" pitchFamily="34" charset="-128"/>
                <a:cs typeface="Arial"/>
              </a:rPr>
              <a:t>To </a:t>
            </a:r>
            <a:r>
              <a:rPr kumimoji="0" lang="en-GB" sz="2400" b="0" i="1" u="none" strike="noStrike" kern="1200" cap="none" spc="0" normalizeH="0" baseline="0" noProof="0" dirty="0">
                <a:ln>
                  <a:noFill/>
                </a:ln>
                <a:solidFill>
                  <a:prstClr val="black"/>
                </a:solidFill>
                <a:effectLst/>
                <a:uLnTx/>
                <a:uFillTx/>
                <a:latin typeface="Arial Nova" panose="020B0504020202020204" pitchFamily="34" charset="0"/>
                <a:ea typeface="Times New Roman" panose="02020603050405020304" pitchFamily="18" charset="0"/>
                <a:cs typeface="+mn-cs"/>
              </a:rPr>
              <a:t>enhance cross-border research and innovation capacities and the uptake of advanced technologies in a manner which delivers economic regeneration and transformation.”</a:t>
            </a:r>
            <a:endParaRPr kumimoji="0" lang="en-GB" sz="2400" b="0" i="1" u="none" strike="noStrike" kern="1200" cap="none" spc="0" normalizeH="0" baseline="0" noProof="0" dirty="0">
              <a:ln>
                <a:noFill/>
              </a:ln>
              <a:solidFill>
                <a:sysClr val="windowText" lastClr="000000">
                  <a:lumMod val="75000"/>
                  <a:lumOff val="25000"/>
                </a:sysClr>
              </a:solidFill>
              <a:effectLst/>
              <a:uLnTx/>
              <a:uFillTx/>
              <a:latin typeface="Arial Nova" panose="020B0604020202020204" pitchFamily="34" charset="0"/>
              <a:ea typeface="MS PGothic" pitchFamily="34" charset="-128"/>
              <a:cs typeface="Arial"/>
            </a:endParaRPr>
          </a:p>
          <a:p>
            <a:pPr marL="0" marR="0" lvl="0" indent="0" algn="ctr" defTabSz="457200" rtl="0" eaLnBrk="1" fontAlgn="base" latinLnBrk="0" hangingPunct="1">
              <a:lnSpc>
                <a:spcPct val="150000"/>
              </a:lnSpc>
              <a:spcBef>
                <a:spcPct val="20000"/>
              </a:spcBef>
              <a:spcAft>
                <a:spcPct val="0"/>
              </a:spcAft>
              <a:buClrTx/>
              <a:buSzTx/>
              <a:buFont typeface="Arial" pitchFamily="34" charset="0"/>
              <a:buNone/>
              <a:tabLst/>
              <a:defRPr/>
            </a:pPr>
            <a:r>
              <a:rPr kumimoji="0" lang="en-GB" sz="28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S PGothic" pitchFamily="34" charset="-128"/>
                <a:cs typeface="+mn-cs"/>
              </a:rPr>
              <a:t>Resulting in:</a:t>
            </a:r>
          </a:p>
          <a:p>
            <a:pPr marL="0" marR="0" lvl="0" indent="0" algn="ctr" defTabSz="457200" rtl="0" eaLnBrk="1" fontAlgn="base" latinLnBrk="0" hangingPunct="1">
              <a:lnSpc>
                <a:spcPct val="100000"/>
              </a:lnSpc>
              <a:spcBef>
                <a:spcPct val="0"/>
              </a:spcBef>
              <a:spcAft>
                <a:spcPct val="0"/>
              </a:spcAft>
              <a:buClrTx/>
              <a:buSzTx/>
              <a:buFont typeface="Arial" pitchFamily="34" charset="0"/>
              <a:buNone/>
              <a:tabLst/>
              <a:defRPr/>
            </a:pPr>
            <a:r>
              <a:rPr kumimoji="0" lang="en-GB" sz="2400" b="0" i="0" u="none" strike="noStrike" kern="1200" cap="none" spc="0" normalizeH="0" baseline="0" noProof="0" dirty="0">
                <a:ln>
                  <a:noFill/>
                </a:ln>
                <a:solidFill>
                  <a:prstClr val="black">
                    <a:lumMod val="75000"/>
                    <a:lumOff val="25000"/>
                  </a:prstClr>
                </a:solidFill>
                <a:effectLst/>
                <a:uLnTx/>
                <a:uFillTx/>
                <a:latin typeface="Arial Nova" panose="020B0504020202020204" pitchFamily="34" charset="0"/>
                <a:ea typeface="MS PGothic" pitchFamily="34" charset="-128"/>
                <a:cs typeface="Arial"/>
              </a:rPr>
              <a:t>“</a:t>
            </a:r>
            <a:r>
              <a:rPr kumimoji="0" lang="en-GB" sz="2400" b="0" i="0" u="none" strike="noStrike" kern="1200" cap="none" spc="0" normalizeH="0" baseline="0" noProof="0" dirty="0">
                <a:ln>
                  <a:noFill/>
                </a:ln>
                <a:solidFill>
                  <a:prstClr val="black"/>
                </a:solidFill>
                <a:effectLst/>
                <a:uLnTx/>
                <a:uFillTx/>
                <a:latin typeface="Arial Nova" panose="020B0504020202020204" pitchFamily="34" charset="0"/>
                <a:ea typeface="MS PGothic" pitchFamily="34" charset="-128"/>
                <a:cs typeface="Arial"/>
              </a:rPr>
              <a:t>H</a:t>
            </a:r>
            <a:r>
              <a:rPr kumimoji="0" lang="en-GB" sz="2400" b="0" i="0" u="none" strike="noStrike" kern="1200" cap="none" spc="0" normalizeH="0" baseline="0" noProof="0" dirty="0">
                <a:ln>
                  <a:noFill/>
                </a:ln>
                <a:solidFill>
                  <a:prstClr val="black"/>
                </a:solidFill>
                <a:effectLst/>
                <a:uLnTx/>
                <a:uFillTx/>
                <a:latin typeface="Arial Nova" panose="020B0504020202020204" pitchFamily="34" charset="0"/>
                <a:ea typeface="Times New Roman" panose="02020603050405020304" pitchFamily="18" charset="0"/>
                <a:cs typeface="+mn-cs"/>
              </a:rPr>
              <a:t>igher levels of demonstrable commercially focused research, development and innovation in the Programme Area, which will deliver new products and or processes and a correlated increase in Programme Area productivity and export levels.</a:t>
            </a:r>
            <a:r>
              <a:rPr kumimoji="0" lang="en-GB" sz="2400" b="0" i="0" u="none" strike="noStrike" kern="1200" cap="none" spc="0" normalizeH="0" baseline="0" noProof="0" dirty="0">
                <a:ln>
                  <a:noFill/>
                </a:ln>
                <a:solidFill>
                  <a:prstClr val="black">
                    <a:lumMod val="75000"/>
                    <a:lumOff val="25000"/>
                  </a:prstClr>
                </a:solidFill>
                <a:effectLst/>
                <a:uLnTx/>
                <a:uFillTx/>
                <a:latin typeface="Arial Nova" panose="020B0504020202020204" pitchFamily="34" charset="0"/>
                <a:ea typeface="MS PGothic" pitchFamily="34" charset="-128"/>
                <a:cs typeface="Arial"/>
              </a:rPr>
              <a:t>”</a:t>
            </a:r>
          </a:p>
          <a:p>
            <a:pPr marL="0" marR="0" lvl="0" indent="0" algn="ctr" defTabSz="457200" rtl="0" eaLnBrk="1" fontAlgn="base" latinLnBrk="0" hangingPunct="1">
              <a:lnSpc>
                <a:spcPct val="100000"/>
              </a:lnSpc>
              <a:spcBef>
                <a:spcPct val="20000"/>
              </a:spcBef>
              <a:spcAft>
                <a:spcPct val="0"/>
              </a:spcAft>
              <a:buClrTx/>
              <a:buSzTx/>
              <a:buFont typeface="Arial" pitchFamily="34" charset="0"/>
              <a:buNone/>
              <a:tabLst/>
              <a:defRPr/>
            </a:pPr>
            <a:endParaRPr kumimoji="0" lang="en-GB" sz="2000" b="0" i="1" u="none" strike="noStrike" kern="1200" cap="none" spc="0" normalizeH="0" baseline="0" noProof="0" dirty="0">
              <a:ln>
                <a:noFill/>
              </a:ln>
              <a:solidFill>
                <a:sysClr val="windowText" lastClr="000000">
                  <a:lumMod val="75000"/>
                  <a:lumOff val="25000"/>
                </a:sysClr>
              </a:solidFill>
              <a:effectLst/>
              <a:uLnTx/>
              <a:uFillTx/>
              <a:latin typeface="Arial Nova" panose="020B0504020202020204" pitchFamily="34" charset="0"/>
              <a:ea typeface="MS PGothic" pitchFamily="34" charset="-128"/>
              <a:cs typeface="Arial"/>
            </a:endParaRPr>
          </a:p>
        </p:txBody>
      </p:sp>
    </p:spTree>
    <p:extLst>
      <p:ext uri="{BB962C8B-B14F-4D97-AF65-F5344CB8AC3E}">
        <p14:creationId xmlns:p14="http://schemas.microsoft.com/office/powerpoint/2010/main" val="36109850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descr="Text&#10;&#10;Description automatically generated">
            <a:extLst>
              <a:ext uri="{FF2B5EF4-FFF2-40B4-BE49-F238E27FC236}">
                <a16:creationId xmlns:a16="http://schemas.microsoft.com/office/drawing/2014/main" id="{879D48A0-49C4-4C4C-93E8-9A8CB1A8C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sp>
        <p:nvSpPr>
          <p:cNvPr id="3" name="Title 1">
            <a:extLst>
              <a:ext uri="{FF2B5EF4-FFF2-40B4-BE49-F238E27FC236}">
                <a16:creationId xmlns:a16="http://schemas.microsoft.com/office/drawing/2014/main" id="{80C17902-9E32-8ED5-63A1-CE2DCC3C8D80}"/>
              </a:ext>
            </a:extLst>
          </p:cNvPr>
          <p:cNvSpPr txBox="1">
            <a:spLocks/>
          </p:cNvSpPr>
          <p:nvPr/>
        </p:nvSpPr>
        <p:spPr bwMode="auto">
          <a:xfrm>
            <a:off x="1550622" y="628710"/>
            <a:ext cx="9014986" cy="175906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itchFamily="34" charset="-128"/>
                <a:cs typeface="+mj-cs"/>
              </a:defRPr>
            </a:lvl1pPr>
            <a:lvl2pPr algn="ctr" defTabSz="457200" rtl="0" fontAlgn="base">
              <a:spcBef>
                <a:spcPct val="0"/>
              </a:spcBef>
              <a:spcAft>
                <a:spcPct val="0"/>
              </a:spcAft>
              <a:defRPr sz="4400">
                <a:solidFill>
                  <a:schemeClr val="tx1"/>
                </a:solidFill>
                <a:latin typeface="Calibri" pitchFamily="34" charset="0"/>
                <a:ea typeface="MS PGothic" pitchFamily="34" charset="-128"/>
              </a:defRPr>
            </a:lvl2pPr>
            <a:lvl3pPr algn="ctr" defTabSz="457200" rtl="0" fontAlgn="base">
              <a:spcBef>
                <a:spcPct val="0"/>
              </a:spcBef>
              <a:spcAft>
                <a:spcPct val="0"/>
              </a:spcAft>
              <a:defRPr sz="4400">
                <a:solidFill>
                  <a:schemeClr val="tx1"/>
                </a:solidFill>
                <a:latin typeface="Calibri" pitchFamily="34" charset="0"/>
                <a:ea typeface="MS PGothic" pitchFamily="34" charset="-128"/>
              </a:defRPr>
            </a:lvl3pPr>
            <a:lvl4pPr algn="ctr" defTabSz="457200" rtl="0" fontAlgn="base">
              <a:spcBef>
                <a:spcPct val="0"/>
              </a:spcBef>
              <a:spcAft>
                <a:spcPct val="0"/>
              </a:spcAft>
              <a:defRPr sz="4400">
                <a:solidFill>
                  <a:schemeClr val="tx1"/>
                </a:solidFill>
                <a:latin typeface="Calibri" pitchFamily="34" charset="0"/>
                <a:ea typeface="MS PGothic" pitchFamily="34" charset="-128"/>
              </a:defRPr>
            </a:lvl4pPr>
            <a:lvl5pPr algn="ctr" defTabSz="457200" rtl="0" fontAlgn="base">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S PGothic" pitchFamily="34" charset="-128"/>
                <a:cs typeface="+mj-cs"/>
              </a:rPr>
              <a:t>What does </a:t>
            </a:r>
            <a:r>
              <a:rPr lang="en-US" sz="2400" b="1" dirty="0">
                <a:solidFill>
                  <a:srgbClr val="4472C4">
                    <a:lumMod val="75000"/>
                  </a:srgbClr>
                </a:solidFill>
                <a:latin typeface="Arial Black" panose="020B0A04020102020204" pitchFamily="34" charset="0"/>
              </a:rPr>
              <a:t>Innovation Challenge Fund </a:t>
            </a:r>
            <a:r>
              <a:rPr kumimoji="0" lang="en-US"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S PGothic" pitchFamily="34" charset="-128"/>
                <a:cs typeface="+mj-cs"/>
              </a:rPr>
              <a:t>seek to achieve? </a:t>
            </a:r>
          </a:p>
        </p:txBody>
      </p:sp>
      <p:sp>
        <p:nvSpPr>
          <p:cNvPr id="4" name="Content Placeholder 2">
            <a:extLst>
              <a:ext uri="{FF2B5EF4-FFF2-40B4-BE49-F238E27FC236}">
                <a16:creationId xmlns:a16="http://schemas.microsoft.com/office/drawing/2014/main" id="{95B3CF5B-9000-638D-2C34-6EB7F27D37C4}"/>
              </a:ext>
            </a:extLst>
          </p:cNvPr>
          <p:cNvSpPr txBox="1">
            <a:spLocks/>
          </p:cNvSpPr>
          <p:nvPr/>
        </p:nvSpPr>
        <p:spPr bwMode="auto">
          <a:xfrm>
            <a:off x="1626392" y="2064957"/>
            <a:ext cx="7844465" cy="14808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defRPr/>
            </a:pPr>
            <a:r>
              <a:rPr kumimoji="0" lang="en-GB" sz="2000" b="0" i="0" u="none" strike="noStrike" kern="1200" cap="none" spc="0" normalizeH="0" baseline="0" noProof="0" dirty="0">
                <a:ln>
                  <a:noFill/>
                </a:ln>
                <a:solidFill>
                  <a:prstClr val="black"/>
                </a:solidFill>
                <a:effectLst/>
                <a:uLnTx/>
                <a:uFillTx/>
                <a:latin typeface="Arial Nova" panose="020B0504020202020204" pitchFamily="34" charset="0"/>
                <a:ea typeface="MS PGothic" pitchFamily="34" charset="-128"/>
                <a:cs typeface="+mn-cs"/>
              </a:rPr>
              <a:t>This investment area will support high level, commercially focused research, development and innovation with key Programme Area Growth sectors; resulting in increased productivity and higher export levels; and sustainable employment.</a:t>
            </a:r>
            <a:endParaRPr kumimoji="0" lang="en-GB" sz="2000" b="0" i="0" u="none" strike="noStrike" kern="1200" cap="none" spc="0" normalizeH="0" baseline="0" noProof="0" dirty="0">
              <a:ln>
                <a:noFill/>
              </a:ln>
              <a:solidFill>
                <a:prstClr val="black"/>
              </a:solidFill>
              <a:effectLst/>
              <a:uLnTx/>
              <a:uFillTx/>
              <a:latin typeface="Calibri"/>
              <a:ea typeface="MS PGothic" pitchFamily="34" charset="-128"/>
              <a:cs typeface="+mn-cs"/>
            </a:endParaRPr>
          </a:p>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defRPr/>
            </a:pPr>
            <a:endParaRPr kumimoji="0" lang="en-GB" sz="2000" b="0" i="0" u="none" strike="noStrike" kern="1200" cap="none" spc="0" normalizeH="0" baseline="0" noProof="0" dirty="0">
              <a:ln>
                <a:noFill/>
              </a:ln>
              <a:solidFill>
                <a:sysClr val="windowText" lastClr="000000">
                  <a:lumMod val="75000"/>
                  <a:lumOff val="25000"/>
                </a:sysClr>
              </a:solidFill>
              <a:effectLst/>
              <a:uLnTx/>
              <a:uFillTx/>
              <a:latin typeface="Arial Nova" panose="020B0504020202020204" pitchFamily="34" charset="0"/>
              <a:ea typeface="MS PGothic" pitchFamily="34" charset="-128"/>
              <a:cs typeface="+mn-cs"/>
            </a:endParaRPr>
          </a:p>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defRPr/>
            </a:pPr>
            <a:endParaRPr lang="en-GB" sz="2000" dirty="0">
              <a:solidFill>
                <a:sysClr val="windowText" lastClr="000000">
                  <a:lumMod val="75000"/>
                  <a:lumOff val="25000"/>
                </a:sysClr>
              </a:solidFill>
              <a:latin typeface="Arial Nova" panose="020B0504020202020204" pitchFamily="34" charset="0"/>
            </a:endParaRPr>
          </a:p>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defRPr/>
            </a:pPr>
            <a:endParaRPr kumimoji="0" lang="en-GB" sz="2000" b="0" i="0" u="none" strike="noStrike" kern="1200" cap="none" spc="0" normalizeH="0" baseline="0" noProof="0" dirty="0">
              <a:ln>
                <a:noFill/>
              </a:ln>
              <a:solidFill>
                <a:sysClr val="windowText" lastClr="000000">
                  <a:lumMod val="75000"/>
                  <a:lumOff val="25000"/>
                </a:sysClr>
              </a:solidFill>
              <a:effectLst/>
              <a:uLnTx/>
              <a:uFillTx/>
              <a:latin typeface="Arial Nova" panose="020B0504020202020204" pitchFamily="34" charset="0"/>
              <a:ea typeface="MS PGothic" pitchFamily="34" charset="-128"/>
              <a:cs typeface="+mn-cs"/>
            </a:endParaRPr>
          </a:p>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defRPr/>
            </a:pPr>
            <a:endParaRPr kumimoji="0" lang="en-GB" sz="2000" b="0" i="0" u="none" strike="noStrike" kern="1200" cap="none" spc="0" normalizeH="0" baseline="0" noProof="0" dirty="0">
              <a:ln>
                <a:noFill/>
              </a:ln>
              <a:solidFill>
                <a:sysClr val="windowText" lastClr="000000"/>
              </a:solidFill>
              <a:effectLst/>
              <a:uLnTx/>
              <a:uFillTx/>
              <a:latin typeface="Arial Nova" panose="020B0504020202020204" pitchFamily="34" charset="0"/>
              <a:ea typeface="MS PGothic" pitchFamily="34" charset="-128"/>
              <a:cs typeface="+mn-cs"/>
            </a:endParaRPr>
          </a:p>
        </p:txBody>
      </p:sp>
      <p:sp>
        <p:nvSpPr>
          <p:cNvPr id="5" name="Content Placeholder 2">
            <a:extLst>
              <a:ext uri="{FF2B5EF4-FFF2-40B4-BE49-F238E27FC236}">
                <a16:creationId xmlns:a16="http://schemas.microsoft.com/office/drawing/2014/main" id="{C64D42FF-35A4-2CFB-6727-54EA5CA3C56E}"/>
              </a:ext>
            </a:extLst>
          </p:cNvPr>
          <p:cNvSpPr txBox="1">
            <a:spLocks/>
          </p:cNvSpPr>
          <p:nvPr/>
        </p:nvSpPr>
        <p:spPr bwMode="auto">
          <a:xfrm>
            <a:off x="4449170" y="3251557"/>
            <a:ext cx="6382258" cy="24846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457200" rtl="0" eaLnBrk="1" fontAlgn="base" latinLnBrk="0" hangingPunct="1">
              <a:lnSpc>
                <a:spcPct val="150000"/>
              </a:lnSpc>
              <a:spcBef>
                <a:spcPct val="20000"/>
              </a:spcBef>
              <a:spcAft>
                <a:spcPct val="0"/>
              </a:spcAft>
              <a:buClr>
                <a:srgbClr val="FFCC00"/>
              </a:buClr>
              <a:buSzTx/>
              <a:buFont typeface="Arial" pitchFamily="34" charset="0"/>
              <a:buNone/>
              <a:tabLst/>
              <a:defRPr/>
            </a:pPr>
            <a:r>
              <a:rPr kumimoji="0" lang="en-US"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S PGothic" pitchFamily="34" charset="-128"/>
                <a:cs typeface="+mn-cs"/>
              </a:rPr>
              <a:t>How?</a:t>
            </a:r>
          </a:p>
          <a:p>
            <a:pPr marL="0" marR="0" lvl="0" indent="0" algn="r" defTabSz="457200" rtl="0" eaLnBrk="1" fontAlgn="base" latinLnBrk="0" hangingPunct="1">
              <a:lnSpc>
                <a:spcPct val="100000"/>
              </a:lnSpc>
              <a:spcBef>
                <a:spcPct val="0"/>
              </a:spcBef>
              <a:spcAft>
                <a:spcPct val="0"/>
              </a:spcAft>
              <a:buClr>
                <a:srgbClr val="FFCC00"/>
              </a:buClr>
              <a:buSzTx/>
              <a:buFontTx/>
              <a:buNone/>
              <a:tabLst/>
              <a:defRPr/>
            </a:pPr>
            <a:r>
              <a:rPr kumimoji="0" lang="en-US" sz="2000" b="0" i="0" u="none" strike="noStrike" kern="1200" cap="none" spc="0" normalizeH="0" baseline="0" noProof="0" dirty="0">
                <a:ln>
                  <a:noFill/>
                </a:ln>
                <a:solidFill>
                  <a:prstClr val="black"/>
                </a:solidFill>
                <a:effectLst/>
                <a:uLnTx/>
                <a:uFillTx/>
                <a:latin typeface="Arial Nova" panose="020B0504020202020204" pitchFamily="34" charset="0"/>
                <a:ea typeface="Times New Roman" panose="02020603050405020304" pitchFamily="18" charset="0"/>
                <a:cs typeface="+mn-cs"/>
              </a:rPr>
              <a:t>Through </a:t>
            </a:r>
            <a:r>
              <a:rPr kumimoji="0" lang="en-US" sz="2000" b="0" i="0" u="none" strike="noStrike" kern="1200" cap="none" spc="0" normalizeH="0" baseline="0" noProof="0" dirty="0">
                <a:ln>
                  <a:noFill/>
                </a:ln>
                <a:solidFill>
                  <a:prstClr val="black"/>
                </a:solidFill>
                <a:effectLst/>
                <a:uLnTx/>
                <a:uFillTx/>
                <a:latin typeface="Arial Nova" panose="020B0504020202020204" pitchFamily="34" charset="0"/>
                <a:ea typeface="MS PGothic" pitchFamily="34" charset="-128"/>
                <a:cs typeface="+mn-cs"/>
              </a:rPr>
              <a:t>building upon available knowledge and building on existing results and practices. </a:t>
            </a:r>
          </a:p>
          <a:p>
            <a:pPr marL="0" marR="0" lvl="0" indent="0" algn="r" defTabSz="457200" rtl="0" eaLnBrk="1" fontAlgn="base" latinLnBrk="0" hangingPunct="1">
              <a:lnSpc>
                <a:spcPct val="100000"/>
              </a:lnSpc>
              <a:spcBef>
                <a:spcPct val="0"/>
              </a:spcBef>
              <a:spcAft>
                <a:spcPct val="0"/>
              </a:spcAft>
              <a:buClr>
                <a:srgbClr val="FFCC00"/>
              </a:buClr>
              <a:buSzTx/>
              <a:buFontTx/>
              <a:buNone/>
              <a:tabLst/>
              <a:defRPr/>
            </a:pPr>
            <a:r>
              <a:rPr kumimoji="0" lang="en-US" sz="2000" b="0" i="0" u="none" strike="noStrike" kern="1200" cap="none" spc="0" normalizeH="0" baseline="0" noProof="0" dirty="0">
                <a:ln>
                  <a:noFill/>
                </a:ln>
                <a:solidFill>
                  <a:prstClr val="black"/>
                </a:solidFill>
                <a:effectLst/>
                <a:uLnTx/>
                <a:uFillTx/>
                <a:latin typeface="Arial Nova" panose="020B0504020202020204" pitchFamily="34" charset="0"/>
                <a:ea typeface="MS PGothic" pitchFamily="34" charset="-128"/>
                <a:cs typeface="+mn-cs"/>
              </a:rPr>
              <a:t>Developing new solutions that go beyond the existing practices, or adapt and implement already developed solutions. </a:t>
            </a:r>
          </a:p>
          <a:p>
            <a:pPr marL="0" marR="0" lvl="0" indent="0" algn="r" defTabSz="457200" rtl="0" eaLnBrk="1" fontAlgn="base" latinLnBrk="0" hangingPunct="1">
              <a:lnSpc>
                <a:spcPct val="150000"/>
              </a:lnSpc>
              <a:spcBef>
                <a:spcPct val="20000"/>
              </a:spcBef>
              <a:spcAft>
                <a:spcPct val="0"/>
              </a:spcAft>
              <a:buClr>
                <a:srgbClr val="FFCC00"/>
              </a:buClr>
              <a:buSzTx/>
              <a:buFont typeface="Arial" pitchFamily="34" charset="0"/>
              <a:buNone/>
              <a:tabLst/>
              <a:defRPr/>
            </a:pPr>
            <a:endParaRPr kumimoji="0" lang="en-US"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S PGothic" pitchFamily="34" charset="-128"/>
              <a:cs typeface="+mn-cs"/>
            </a:endParaRPr>
          </a:p>
        </p:txBody>
      </p:sp>
    </p:spTree>
    <p:extLst>
      <p:ext uri="{BB962C8B-B14F-4D97-AF65-F5344CB8AC3E}">
        <p14:creationId xmlns:p14="http://schemas.microsoft.com/office/powerpoint/2010/main" val="37769785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descr="Text&#10;&#10;Description automatically generated">
            <a:extLst>
              <a:ext uri="{FF2B5EF4-FFF2-40B4-BE49-F238E27FC236}">
                <a16:creationId xmlns:a16="http://schemas.microsoft.com/office/drawing/2014/main" id="{879D48A0-49C4-4C4C-93E8-9A8CB1A8C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sp>
        <p:nvSpPr>
          <p:cNvPr id="3" name="Title 1">
            <a:extLst>
              <a:ext uri="{FF2B5EF4-FFF2-40B4-BE49-F238E27FC236}">
                <a16:creationId xmlns:a16="http://schemas.microsoft.com/office/drawing/2014/main" id="{80C17902-9E32-8ED5-63A1-CE2DCC3C8D80}"/>
              </a:ext>
            </a:extLst>
          </p:cNvPr>
          <p:cNvSpPr txBox="1">
            <a:spLocks/>
          </p:cNvSpPr>
          <p:nvPr/>
        </p:nvSpPr>
        <p:spPr bwMode="auto">
          <a:xfrm>
            <a:off x="1318665" y="-278228"/>
            <a:ext cx="9790644" cy="175906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itchFamily="34" charset="-128"/>
                <a:cs typeface="+mj-cs"/>
              </a:defRPr>
            </a:lvl1pPr>
            <a:lvl2pPr algn="ctr" defTabSz="457200" rtl="0" fontAlgn="base">
              <a:spcBef>
                <a:spcPct val="0"/>
              </a:spcBef>
              <a:spcAft>
                <a:spcPct val="0"/>
              </a:spcAft>
              <a:defRPr sz="4400">
                <a:solidFill>
                  <a:schemeClr val="tx1"/>
                </a:solidFill>
                <a:latin typeface="Calibri" pitchFamily="34" charset="0"/>
                <a:ea typeface="MS PGothic" pitchFamily="34" charset="-128"/>
              </a:defRPr>
            </a:lvl2pPr>
            <a:lvl3pPr algn="ctr" defTabSz="457200" rtl="0" fontAlgn="base">
              <a:spcBef>
                <a:spcPct val="0"/>
              </a:spcBef>
              <a:spcAft>
                <a:spcPct val="0"/>
              </a:spcAft>
              <a:defRPr sz="4400">
                <a:solidFill>
                  <a:schemeClr val="tx1"/>
                </a:solidFill>
                <a:latin typeface="Calibri" pitchFamily="34" charset="0"/>
                <a:ea typeface="MS PGothic" pitchFamily="34" charset="-128"/>
              </a:defRPr>
            </a:lvl3pPr>
            <a:lvl4pPr algn="ctr" defTabSz="457200" rtl="0" fontAlgn="base">
              <a:spcBef>
                <a:spcPct val="0"/>
              </a:spcBef>
              <a:spcAft>
                <a:spcPct val="0"/>
              </a:spcAft>
              <a:defRPr sz="4400">
                <a:solidFill>
                  <a:schemeClr val="tx1"/>
                </a:solidFill>
                <a:latin typeface="Calibri" pitchFamily="34" charset="0"/>
                <a:ea typeface="MS PGothic" pitchFamily="34" charset="-128"/>
              </a:defRPr>
            </a:lvl4pPr>
            <a:lvl5pPr algn="ctr" defTabSz="457200" rtl="0" fontAlgn="base">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a:lstStyle>
          <a:p>
            <a:pPr marL="0" marR="0" lvl="0" indent="0"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S PGothic" pitchFamily="34" charset="-128"/>
                <a:cs typeface="+mj-cs"/>
              </a:rPr>
              <a:t>Innovation Challenge Fund</a:t>
            </a:r>
          </a:p>
        </p:txBody>
      </p:sp>
      <p:sp>
        <p:nvSpPr>
          <p:cNvPr id="6" name="TextBox 5">
            <a:extLst>
              <a:ext uri="{FF2B5EF4-FFF2-40B4-BE49-F238E27FC236}">
                <a16:creationId xmlns:a16="http://schemas.microsoft.com/office/drawing/2014/main" id="{17495AB6-8E64-447E-2F5B-CBFFA5A56B49}"/>
              </a:ext>
            </a:extLst>
          </p:cNvPr>
          <p:cNvSpPr txBox="1"/>
          <p:nvPr/>
        </p:nvSpPr>
        <p:spPr>
          <a:xfrm>
            <a:off x="1034656" y="605150"/>
            <a:ext cx="10358661" cy="5647700"/>
          </a:xfrm>
          <a:prstGeom prst="rect">
            <a:avLst/>
          </a:prstGeom>
          <a:noFill/>
        </p:spPr>
        <p:txBody>
          <a:bodyPr wrap="square">
            <a:spAutoFit/>
          </a:bodyPr>
          <a:lstStyle/>
          <a:p>
            <a:pPr marL="0" marR="0" lvl="0" indent="0" algn="l" defTabSz="457200" rtl="0" eaLnBrk="1" fontAlgn="base" latinLnBrk="0" hangingPunct="1">
              <a:lnSpc>
                <a:spcPct val="150000"/>
              </a:lnSpc>
              <a:spcBef>
                <a:spcPct val="20000"/>
              </a:spcBef>
              <a:spcAft>
                <a:spcPct val="0"/>
              </a:spcAft>
              <a:buClr>
                <a:srgbClr val="FFCC00"/>
              </a:buClr>
              <a:buSzTx/>
              <a:buFont typeface="Arial" pitchFamily="34" charset="0"/>
              <a:buNone/>
              <a:tabLst/>
              <a:defRPr/>
            </a:pPr>
            <a:r>
              <a:rPr lang="en-US" sz="2400" b="1" dirty="0">
                <a:solidFill>
                  <a:srgbClr val="4472C4">
                    <a:lumMod val="75000"/>
                  </a:srgbClr>
                </a:solidFill>
                <a:latin typeface="Arial Black" panose="020B0A04020102020204" pitchFamily="34" charset="0"/>
                <a:ea typeface="MS PGothic" pitchFamily="34" charset="-128"/>
              </a:rPr>
              <a:t>		Who</a:t>
            </a:r>
            <a:r>
              <a:rPr kumimoji="0" lang="en-US"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S PGothic" pitchFamily="34" charset="-128"/>
                <a:cs typeface="+mn-cs"/>
              </a:rPr>
              <a:t>?</a:t>
            </a:r>
            <a:endParaRPr lang="en-US" sz="2000" dirty="0">
              <a:solidFill>
                <a:sysClr val="windowText" lastClr="000000">
                  <a:lumMod val="75000"/>
                  <a:lumOff val="25000"/>
                </a:sysClr>
              </a:solidFill>
              <a:latin typeface="Arial Nova" panose="020B0504020202020204" pitchFamily="34" charset="0"/>
              <a:ea typeface="MS PGothic" pitchFamily="34" charset="-128"/>
              <a:cs typeface="Arial" panose="020B0604020202020204" pitchFamily="34" charset="0"/>
            </a:endParaRPr>
          </a:p>
          <a:p>
            <a:pPr marL="342900" indent="-342900" defTabSz="457200" fontAlgn="base">
              <a:spcBef>
                <a:spcPts val="24"/>
              </a:spcBef>
              <a:spcAft>
                <a:spcPts val="600"/>
              </a:spcAft>
              <a:buClr>
                <a:srgbClr val="FFC000"/>
              </a:buClr>
              <a:buSzPct val="150000"/>
              <a:buFont typeface="Arial" pitchFamily="34" charset="0"/>
              <a:buChar char="•"/>
              <a:defRPr/>
            </a:pPr>
            <a:r>
              <a:rPr lang="en-US" sz="2000" dirty="0">
                <a:latin typeface="Arial Nova" panose="020B0504020202020204" pitchFamily="34" charset="0"/>
                <a:ea typeface="MS PGothic" pitchFamily="34" charset="-128"/>
                <a:cs typeface="Arial" panose="020B0604020202020204" pitchFamily="34" charset="0"/>
              </a:rPr>
              <a:t>Cross-border consortia groups comprising stakeholders who wish to collaborate on high level innovation projects, which will deliver local and national benefits. </a:t>
            </a:r>
          </a:p>
          <a:p>
            <a:pPr marL="901700" marR="0" lvl="0" indent="0" algn="l" defTabSz="457200" rtl="0" eaLnBrk="1" fontAlgn="base" latinLnBrk="0" hangingPunct="1">
              <a:spcBef>
                <a:spcPct val="0"/>
              </a:spcBef>
              <a:spcAft>
                <a:spcPts val="600"/>
              </a:spcAft>
              <a:buClrTx/>
              <a:buSzTx/>
              <a:buFont typeface="+mj-lt"/>
              <a:buAutoNum type="alphaLcPeriod"/>
              <a:tabLst>
                <a:tab pos="901700" algn="l"/>
              </a:tabLst>
              <a:defRPr/>
            </a:pPr>
            <a:r>
              <a:rPr kumimoji="0" lang="en-US" sz="2000" b="0" i="0" u="none" strike="noStrike" kern="1200" cap="none" spc="0" normalizeH="0" baseline="0" noProof="0" dirty="0">
                <a:ln>
                  <a:noFill/>
                </a:ln>
                <a:effectLst/>
                <a:uLnTx/>
                <a:uFillTx/>
                <a:latin typeface="Arial Nova" panose="020B0504020202020204" pitchFamily="34" charset="0"/>
                <a:ea typeface="Times New Roman" panose="02020603050405020304" pitchFamily="18" charset="0"/>
                <a:cs typeface="+mn-cs"/>
              </a:rPr>
              <a:t> National, regional and local authorities;</a:t>
            </a:r>
            <a:endParaRPr kumimoji="0" lang="en-GB" sz="2000" b="0" i="0" u="none" strike="noStrike" kern="1200" cap="none" spc="0" normalizeH="0" baseline="0" noProof="0" dirty="0">
              <a:ln>
                <a:noFill/>
              </a:ln>
              <a:effectLst/>
              <a:uLnTx/>
              <a:uFillTx/>
              <a:latin typeface="Arial Nova" panose="020B0504020202020204" pitchFamily="34" charset="0"/>
              <a:ea typeface="Times New Roman" panose="02020603050405020304" pitchFamily="18" charset="0"/>
              <a:cs typeface="+mn-cs"/>
            </a:endParaRPr>
          </a:p>
          <a:p>
            <a:pPr marL="901700" marR="0" lvl="0" indent="0" algn="l" defTabSz="457200" rtl="0" eaLnBrk="1" fontAlgn="base" latinLnBrk="0" hangingPunct="1">
              <a:spcBef>
                <a:spcPct val="0"/>
              </a:spcBef>
              <a:spcAft>
                <a:spcPts val="600"/>
              </a:spcAft>
              <a:buClrTx/>
              <a:buSzTx/>
              <a:buFont typeface="+mj-lt"/>
              <a:buAutoNum type="alphaLcPeriod"/>
              <a:tabLst>
                <a:tab pos="901700" algn="l"/>
              </a:tabLst>
              <a:defRPr/>
            </a:pPr>
            <a:r>
              <a:rPr kumimoji="0" lang="en-US" sz="2000" b="0" i="0" u="none" strike="noStrike" kern="1200" cap="none" spc="0" normalizeH="0" baseline="0" noProof="0" dirty="0">
                <a:ln>
                  <a:noFill/>
                </a:ln>
                <a:effectLst/>
                <a:uLnTx/>
                <a:uFillTx/>
                <a:latin typeface="Arial Nova" panose="020B0504020202020204" pitchFamily="34" charset="0"/>
                <a:ea typeface="Times New Roman" panose="02020603050405020304" pitchFamily="18" charset="0"/>
                <a:cs typeface="+mn-cs"/>
              </a:rPr>
              <a:t> Regional and local development agencies, chambers of commerce;</a:t>
            </a:r>
            <a:endParaRPr kumimoji="0" lang="en-GB" sz="2000" b="0" i="0" u="none" strike="noStrike" kern="1200" cap="none" spc="0" normalizeH="0" baseline="0" noProof="0" dirty="0">
              <a:ln>
                <a:noFill/>
              </a:ln>
              <a:effectLst/>
              <a:uLnTx/>
              <a:uFillTx/>
              <a:latin typeface="Arial Nova" panose="020B0504020202020204" pitchFamily="34" charset="0"/>
              <a:ea typeface="Times New Roman" panose="02020603050405020304" pitchFamily="18" charset="0"/>
              <a:cs typeface="+mn-cs"/>
            </a:endParaRPr>
          </a:p>
          <a:p>
            <a:pPr marL="901700" marR="0" lvl="0" indent="0" algn="l" defTabSz="457200" rtl="0" eaLnBrk="1" fontAlgn="base" latinLnBrk="0" hangingPunct="1">
              <a:spcBef>
                <a:spcPct val="0"/>
              </a:spcBef>
              <a:spcAft>
                <a:spcPts val="600"/>
              </a:spcAft>
              <a:buClrTx/>
              <a:buSzTx/>
              <a:buFont typeface="+mj-lt"/>
              <a:buAutoNum type="alphaLcPeriod"/>
              <a:tabLst>
                <a:tab pos="901700" algn="l"/>
              </a:tabLst>
              <a:defRPr/>
            </a:pPr>
            <a:r>
              <a:rPr kumimoji="0" lang="en-US" sz="2000" b="0" i="0" u="none" strike="noStrike" kern="1200" cap="none" spc="0" normalizeH="0" baseline="0" noProof="0" dirty="0">
                <a:ln>
                  <a:noFill/>
                </a:ln>
                <a:effectLst/>
                <a:uLnTx/>
                <a:uFillTx/>
                <a:latin typeface="Arial Nova" panose="020B0504020202020204" pitchFamily="34" charset="0"/>
                <a:ea typeface="Times New Roman" panose="02020603050405020304" pitchFamily="18" charset="0"/>
                <a:cs typeface="+mn-cs"/>
              </a:rPr>
              <a:t> Universities, colleges, higher education, research institutions;</a:t>
            </a:r>
            <a:endParaRPr kumimoji="0" lang="en-GB" sz="2000" b="0" i="0" u="none" strike="noStrike" kern="1200" cap="none" spc="0" normalizeH="0" baseline="0" noProof="0" dirty="0">
              <a:ln>
                <a:noFill/>
              </a:ln>
              <a:effectLst/>
              <a:uLnTx/>
              <a:uFillTx/>
              <a:latin typeface="Arial Nova" panose="020B0504020202020204" pitchFamily="34" charset="0"/>
              <a:ea typeface="Times New Roman" panose="02020603050405020304" pitchFamily="18" charset="0"/>
              <a:cs typeface="+mn-cs"/>
            </a:endParaRPr>
          </a:p>
          <a:p>
            <a:pPr marL="901700" marR="0" lvl="0" indent="0" algn="l" defTabSz="457200" rtl="0" eaLnBrk="1" fontAlgn="base" latinLnBrk="0" hangingPunct="1">
              <a:spcBef>
                <a:spcPct val="0"/>
              </a:spcBef>
              <a:spcAft>
                <a:spcPts val="600"/>
              </a:spcAft>
              <a:buClrTx/>
              <a:buSzTx/>
              <a:buFont typeface="+mj-lt"/>
              <a:buAutoNum type="alphaLcPeriod"/>
              <a:tabLst>
                <a:tab pos="901700" algn="l"/>
              </a:tabLst>
              <a:defRPr/>
            </a:pPr>
            <a:r>
              <a:rPr kumimoji="0" lang="en-US" sz="2000" b="0" i="0" u="none" strike="noStrike" kern="1200" cap="none" spc="0" normalizeH="0" baseline="0" noProof="0" dirty="0">
                <a:ln>
                  <a:noFill/>
                </a:ln>
                <a:effectLst/>
                <a:uLnTx/>
                <a:uFillTx/>
                <a:latin typeface="Arial Nova" panose="020B0504020202020204" pitchFamily="34" charset="0"/>
                <a:ea typeface="Times New Roman" panose="02020603050405020304" pitchFamily="18" charset="0"/>
                <a:cs typeface="+mn-cs"/>
              </a:rPr>
              <a:t> Non-governmental </a:t>
            </a:r>
            <a:r>
              <a:rPr kumimoji="0" lang="en-US" sz="2000" b="0" i="0" u="none" strike="noStrike" kern="1200" cap="none" spc="0" normalizeH="0" baseline="0" noProof="0" dirty="0" err="1">
                <a:ln>
                  <a:noFill/>
                </a:ln>
                <a:effectLst/>
                <a:uLnTx/>
                <a:uFillTx/>
                <a:latin typeface="Arial Nova" panose="020B0504020202020204" pitchFamily="34" charset="0"/>
                <a:ea typeface="Times New Roman" panose="02020603050405020304" pitchFamily="18" charset="0"/>
                <a:cs typeface="+mn-cs"/>
              </a:rPr>
              <a:t>organisations</a:t>
            </a:r>
            <a:r>
              <a:rPr kumimoji="0" lang="en-US" sz="2000" b="0" i="0" u="none" strike="noStrike" kern="1200" cap="none" spc="0" normalizeH="0" baseline="0" noProof="0" dirty="0">
                <a:ln>
                  <a:noFill/>
                </a:ln>
                <a:effectLst/>
                <a:uLnTx/>
                <a:uFillTx/>
                <a:latin typeface="Arial Nova" panose="020B0504020202020204" pitchFamily="34" charset="0"/>
                <a:ea typeface="Times New Roman" panose="02020603050405020304" pitchFamily="18" charset="0"/>
                <a:cs typeface="+mn-cs"/>
              </a:rPr>
              <a:t> (NGOs);</a:t>
            </a:r>
            <a:endParaRPr kumimoji="0" lang="en-GB" sz="2000" b="0" i="0" u="none" strike="noStrike" kern="1200" cap="none" spc="0" normalizeH="0" baseline="0" noProof="0" dirty="0">
              <a:ln>
                <a:noFill/>
              </a:ln>
              <a:effectLst/>
              <a:uLnTx/>
              <a:uFillTx/>
              <a:latin typeface="Arial Nova" panose="020B0504020202020204" pitchFamily="34" charset="0"/>
              <a:ea typeface="Times New Roman" panose="02020603050405020304" pitchFamily="18" charset="0"/>
              <a:cs typeface="+mn-cs"/>
            </a:endParaRPr>
          </a:p>
          <a:p>
            <a:pPr marL="901700" marR="0" lvl="0" indent="0" algn="l" defTabSz="457200" rtl="0" eaLnBrk="1" fontAlgn="base" latinLnBrk="0" hangingPunct="1">
              <a:spcBef>
                <a:spcPct val="0"/>
              </a:spcBef>
              <a:spcAft>
                <a:spcPts val="600"/>
              </a:spcAft>
              <a:buClrTx/>
              <a:buSzTx/>
              <a:buFont typeface="+mj-lt"/>
              <a:buAutoNum type="alphaLcPeriod"/>
              <a:tabLst>
                <a:tab pos="901700" algn="l"/>
              </a:tabLst>
              <a:defRPr/>
            </a:pPr>
            <a:r>
              <a:rPr kumimoji="0" lang="en-US" sz="2000" b="0" i="0" u="none" strike="noStrike" kern="1200" cap="none" spc="0" normalizeH="0" baseline="0" noProof="0" dirty="0">
                <a:ln>
                  <a:noFill/>
                </a:ln>
                <a:effectLst/>
                <a:uLnTx/>
                <a:uFillTx/>
                <a:latin typeface="Arial Nova" panose="020B0504020202020204" pitchFamily="34" charset="0"/>
                <a:ea typeface="Times New Roman" panose="02020603050405020304" pitchFamily="18" charset="0"/>
                <a:cs typeface="+mn-cs"/>
              </a:rPr>
              <a:t> Sectoral agencies and business support </a:t>
            </a:r>
            <a:r>
              <a:rPr kumimoji="0" lang="en-US" sz="2000" b="0" i="0" u="none" strike="noStrike" kern="1200" cap="none" spc="0" normalizeH="0" baseline="0" noProof="0" dirty="0" err="1">
                <a:ln>
                  <a:noFill/>
                </a:ln>
                <a:effectLst/>
                <a:uLnTx/>
                <a:uFillTx/>
                <a:latin typeface="Arial Nova" panose="020B0504020202020204" pitchFamily="34" charset="0"/>
                <a:ea typeface="Times New Roman" panose="02020603050405020304" pitchFamily="18" charset="0"/>
                <a:cs typeface="+mn-cs"/>
              </a:rPr>
              <a:t>organisations</a:t>
            </a:r>
            <a:r>
              <a:rPr kumimoji="0" lang="en-US" sz="2000" b="0" i="0" u="none" strike="noStrike" kern="1200" cap="none" spc="0" normalizeH="0" baseline="0" noProof="0" dirty="0">
                <a:ln>
                  <a:noFill/>
                </a:ln>
                <a:effectLst/>
                <a:uLnTx/>
                <a:uFillTx/>
                <a:latin typeface="Arial Nova" panose="020B0504020202020204" pitchFamily="34" charset="0"/>
                <a:ea typeface="Times New Roman" panose="02020603050405020304" pitchFamily="18" charset="0"/>
                <a:cs typeface="+mn-cs"/>
              </a:rPr>
              <a:t>;</a:t>
            </a:r>
            <a:endParaRPr kumimoji="0" lang="en-GB" sz="2000" b="0" i="0" u="none" strike="noStrike" kern="1200" cap="none" spc="0" normalizeH="0" baseline="0" noProof="0" dirty="0">
              <a:ln>
                <a:noFill/>
              </a:ln>
              <a:effectLst/>
              <a:uLnTx/>
              <a:uFillTx/>
              <a:latin typeface="Arial Nova" panose="020B0504020202020204" pitchFamily="34" charset="0"/>
              <a:ea typeface="Times New Roman" panose="02020603050405020304" pitchFamily="18" charset="0"/>
              <a:cs typeface="+mn-cs"/>
            </a:endParaRPr>
          </a:p>
          <a:p>
            <a:pPr marL="901700" marR="0" lvl="0" indent="0" algn="l" defTabSz="457200" rtl="0" eaLnBrk="1" fontAlgn="base" latinLnBrk="0" hangingPunct="1">
              <a:spcBef>
                <a:spcPct val="0"/>
              </a:spcBef>
              <a:spcAft>
                <a:spcPts val="600"/>
              </a:spcAft>
              <a:buClrTx/>
              <a:buSzTx/>
              <a:buFont typeface="+mj-lt"/>
              <a:buAutoNum type="alphaLcPeriod"/>
              <a:tabLst>
                <a:tab pos="901700" algn="l"/>
              </a:tabLst>
              <a:defRPr/>
            </a:pPr>
            <a:r>
              <a:rPr kumimoji="0" lang="en-US" sz="2000" b="0" i="0" u="none" strike="noStrike" kern="1200" cap="none" spc="0" normalizeH="0" baseline="0" noProof="0" dirty="0">
                <a:ln>
                  <a:noFill/>
                </a:ln>
                <a:effectLst/>
                <a:uLnTx/>
                <a:uFillTx/>
                <a:latin typeface="Arial Nova" panose="020B0504020202020204" pitchFamily="34" charset="0"/>
                <a:ea typeface="Times New Roman" panose="02020603050405020304" pitchFamily="18" charset="0"/>
                <a:cs typeface="+mn-cs"/>
              </a:rPr>
              <a:t> Voluntary sector </a:t>
            </a:r>
            <a:r>
              <a:rPr kumimoji="0" lang="en-US" sz="2000" b="0" i="0" u="none" strike="noStrike" kern="1200" cap="none" spc="0" normalizeH="0" baseline="0" noProof="0" dirty="0" err="1">
                <a:ln>
                  <a:noFill/>
                </a:ln>
                <a:effectLst/>
                <a:uLnTx/>
                <a:uFillTx/>
                <a:latin typeface="Arial Nova" panose="020B0504020202020204" pitchFamily="34" charset="0"/>
                <a:ea typeface="Times New Roman" panose="02020603050405020304" pitchFamily="18" charset="0"/>
                <a:cs typeface="+mn-cs"/>
              </a:rPr>
              <a:t>organisations</a:t>
            </a:r>
            <a:r>
              <a:rPr kumimoji="0" lang="en-US" sz="2000" b="0" i="0" u="none" strike="noStrike" kern="1200" cap="none" spc="0" normalizeH="0" baseline="0" noProof="0" dirty="0">
                <a:ln>
                  <a:noFill/>
                </a:ln>
                <a:effectLst/>
                <a:uLnTx/>
                <a:uFillTx/>
                <a:latin typeface="Arial Nova" panose="020B0504020202020204" pitchFamily="34" charset="0"/>
                <a:ea typeface="Times New Roman" panose="02020603050405020304" pitchFamily="18" charset="0"/>
                <a:cs typeface="+mn-cs"/>
              </a:rPr>
              <a:t>;</a:t>
            </a:r>
            <a:endParaRPr kumimoji="0" lang="en-GB" sz="2000" b="0" i="0" u="none" strike="noStrike" kern="1200" cap="none" spc="0" normalizeH="0" baseline="0" noProof="0" dirty="0">
              <a:ln>
                <a:noFill/>
              </a:ln>
              <a:effectLst/>
              <a:uLnTx/>
              <a:uFillTx/>
              <a:latin typeface="Arial Nova" panose="020B0504020202020204" pitchFamily="34" charset="0"/>
              <a:ea typeface="Times New Roman" panose="02020603050405020304" pitchFamily="18" charset="0"/>
              <a:cs typeface="+mn-cs"/>
            </a:endParaRPr>
          </a:p>
          <a:p>
            <a:pPr marL="901700" marR="0" lvl="0" indent="0" algn="l" defTabSz="457200" rtl="0" eaLnBrk="1" fontAlgn="base" latinLnBrk="0" hangingPunct="1">
              <a:spcBef>
                <a:spcPct val="0"/>
              </a:spcBef>
              <a:spcAft>
                <a:spcPts val="600"/>
              </a:spcAft>
              <a:buClrTx/>
              <a:buSzTx/>
              <a:buFont typeface="+mj-lt"/>
              <a:buAutoNum type="alphaLcPeriod"/>
              <a:tabLst>
                <a:tab pos="901700" algn="l"/>
              </a:tabLst>
              <a:defRPr/>
            </a:pPr>
            <a:r>
              <a:rPr kumimoji="0" lang="en-US" sz="2000" b="0" i="0" u="none" strike="noStrike" kern="1200" cap="none" spc="0" normalizeH="0" baseline="0" noProof="0" dirty="0">
                <a:ln>
                  <a:noFill/>
                </a:ln>
                <a:effectLst/>
                <a:uLnTx/>
                <a:uFillTx/>
                <a:latin typeface="Arial Nova" panose="020B0504020202020204" pitchFamily="34" charset="0"/>
                <a:ea typeface="Times New Roman" panose="02020603050405020304" pitchFamily="18" charset="0"/>
                <a:cs typeface="+mn-cs"/>
              </a:rPr>
              <a:t> Other relevant public-like </a:t>
            </a:r>
            <a:r>
              <a:rPr kumimoji="0" lang="en-US" sz="2000" b="0" i="0" u="none" strike="noStrike" kern="1200" cap="none" spc="0" normalizeH="0" baseline="0" noProof="0" dirty="0" err="1">
                <a:ln>
                  <a:noFill/>
                </a:ln>
                <a:effectLst/>
                <a:uLnTx/>
                <a:uFillTx/>
                <a:latin typeface="Arial Nova" panose="020B0504020202020204" pitchFamily="34" charset="0"/>
                <a:ea typeface="Times New Roman" panose="02020603050405020304" pitchFamily="18" charset="0"/>
                <a:cs typeface="+mn-cs"/>
              </a:rPr>
              <a:t>organisations</a:t>
            </a:r>
            <a:r>
              <a:rPr kumimoji="0" lang="en-US" sz="2000" b="0" i="0" u="none" strike="noStrike" kern="1200" cap="none" spc="0" normalizeH="0" baseline="0" noProof="0" dirty="0">
                <a:ln>
                  <a:noFill/>
                </a:ln>
                <a:effectLst/>
                <a:uLnTx/>
                <a:uFillTx/>
                <a:latin typeface="Arial Nova" panose="020B0504020202020204" pitchFamily="34" charset="0"/>
                <a:ea typeface="Times New Roman" panose="02020603050405020304" pitchFamily="18" charset="0"/>
                <a:cs typeface="+mn-cs"/>
              </a:rPr>
              <a:t> contributing to the development of the</a:t>
            </a:r>
            <a:r>
              <a:rPr kumimoji="0" lang="en-GB" sz="2000" b="0" i="0" u="none" strike="noStrike" kern="1200" cap="none" spc="0" normalizeH="0" baseline="0" noProof="0" dirty="0">
                <a:ln>
                  <a:noFill/>
                </a:ln>
                <a:effectLst/>
                <a:uLnTx/>
                <a:uFillTx/>
                <a:latin typeface="Arial Nova" panose="020B0504020202020204" pitchFamily="34" charset="0"/>
                <a:ea typeface="Times New Roman" panose="02020603050405020304" pitchFamily="18" charset="0"/>
                <a:cs typeface="+mn-cs"/>
              </a:rPr>
              <a:t> </a:t>
            </a:r>
            <a:r>
              <a:rPr kumimoji="0" lang="en-US" sz="2000" b="0" i="0" u="none" strike="noStrike" kern="1200" cap="none" spc="0" normalizeH="0" baseline="0" noProof="0" dirty="0" err="1">
                <a:ln>
                  <a:noFill/>
                </a:ln>
                <a:effectLst/>
                <a:uLnTx/>
                <a:uFillTx/>
                <a:latin typeface="Arial Nova" panose="020B0504020202020204" pitchFamily="34" charset="0"/>
                <a:ea typeface="Times New Roman" panose="02020603050405020304" pitchFamily="18" charset="0"/>
                <a:cs typeface="+mn-cs"/>
              </a:rPr>
              <a:t>programme</a:t>
            </a:r>
            <a:r>
              <a:rPr kumimoji="0" lang="en-US" sz="2000" b="0" i="0" u="none" strike="noStrike" kern="1200" cap="none" spc="0" normalizeH="0" baseline="0" noProof="0" dirty="0">
                <a:ln>
                  <a:noFill/>
                </a:ln>
                <a:effectLst/>
                <a:uLnTx/>
                <a:uFillTx/>
                <a:latin typeface="Arial Nova" panose="020B0504020202020204" pitchFamily="34" charset="0"/>
                <a:ea typeface="Times New Roman" panose="02020603050405020304" pitchFamily="18" charset="0"/>
                <a:cs typeface="+mn-cs"/>
              </a:rPr>
              <a:t> area;</a:t>
            </a:r>
            <a:endParaRPr kumimoji="0" lang="en-GB" sz="2000" b="0" i="0" u="none" strike="noStrike" kern="1200" cap="none" spc="0" normalizeH="0" baseline="0" noProof="0" dirty="0">
              <a:ln>
                <a:noFill/>
              </a:ln>
              <a:effectLst/>
              <a:uLnTx/>
              <a:uFillTx/>
              <a:latin typeface="Arial Nova" panose="020B0504020202020204" pitchFamily="34" charset="0"/>
              <a:ea typeface="Times New Roman" panose="02020603050405020304" pitchFamily="18" charset="0"/>
              <a:cs typeface="+mn-cs"/>
            </a:endParaRPr>
          </a:p>
          <a:p>
            <a:pPr marL="901700" marR="0" lvl="0" indent="0" algn="l" defTabSz="457200" rtl="0" eaLnBrk="1" fontAlgn="base" latinLnBrk="0" hangingPunct="1">
              <a:spcBef>
                <a:spcPct val="0"/>
              </a:spcBef>
              <a:spcAft>
                <a:spcPts val="600"/>
              </a:spcAft>
              <a:buClrTx/>
              <a:buSzTx/>
              <a:buFont typeface="+mj-lt"/>
              <a:buAutoNum type="alphaLcPeriod"/>
              <a:tabLst>
                <a:tab pos="901700" algn="l"/>
              </a:tabLst>
              <a:defRPr/>
            </a:pPr>
            <a:r>
              <a:rPr kumimoji="0" lang="en-US" sz="2000" b="0" i="0" u="none" strike="noStrike" kern="1200" cap="none" spc="0" normalizeH="0" baseline="0" noProof="0" dirty="0">
                <a:ln>
                  <a:noFill/>
                </a:ln>
                <a:effectLst/>
                <a:uLnTx/>
                <a:uFillTx/>
                <a:latin typeface="Arial Nova" panose="020B0504020202020204" pitchFamily="34" charset="0"/>
                <a:ea typeface="Times New Roman" panose="02020603050405020304" pitchFamily="18" charset="0"/>
                <a:cs typeface="+mn-cs"/>
              </a:rPr>
              <a:t> Private sector – specifically micro, small, and medium-sized enterprises (SMEs1) and large companies.</a:t>
            </a:r>
          </a:p>
          <a:p>
            <a:pPr marL="342900" marR="0" lvl="0" indent="-342900" defTabSz="457200" fontAlgn="base">
              <a:spcBef>
                <a:spcPts val="24"/>
              </a:spcBef>
              <a:spcAft>
                <a:spcPts val="600"/>
              </a:spcAft>
              <a:buClr>
                <a:srgbClr val="FFC000"/>
              </a:buClr>
              <a:buSzPct val="150000"/>
              <a:buFont typeface="Arial" pitchFamily="34" charset="0"/>
              <a:buChar char="•"/>
              <a:tabLst>
                <a:tab pos="901700" algn="l"/>
              </a:tabLst>
              <a:defRPr/>
            </a:pPr>
            <a:r>
              <a:rPr lang="en-GB" sz="2000" dirty="0">
                <a:latin typeface="Arial Nova" panose="020B0504020202020204" pitchFamily="34" charset="0"/>
                <a:ea typeface="MS PGothic" pitchFamily="34" charset="-128"/>
                <a:cs typeface="Arial" panose="020B0604020202020204" pitchFamily="34" charset="0"/>
              </a:rPr>
              <a:t>A partnership able to develop and</a:t>
            </a:r>
            <a:r>
              <a:rPr lang="en-US" sz="2000" dirty="0">
                <a:latin typeface="Arial Nova" panose="020B0504020202020204" pitchFamily="34" charset="0"/>
                <a:ea typeface="MS PGothic" pitchFamily="34" charset="-128"/>
                <a:cs typeface="Arial" panose="020B0604020202020204" pitchFamily="34" charset="0"/>
              </a:rPr>
              <a:t> implement the project within the project’s lifetime (4 years).</a:t>
            </a:r>
            <a:endParaRPr lang="en-GB" sz="2000" dirty="0">
              <a:latin typeface="Arial Nova" panose="020B05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25194283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1445079" y="432630"/>
            <a:ext cx="966502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Budget and Grant Rate</a:t>
            </a:r>
          </a:p>
        </p:txBody>
      </p:sp>
      <p:pic>
        <p:nvPicPr>
          <p:cNvPr id="21" name="Picture 20" descr="Text&#10;&#10;Description automatically generated">
            <a:extLst>
              <a:ext uri="{FF2B5EF4-FFF2-40B4-BE49-F238E27FC236}">
                <a16:creationId xmlns:a16="http://schemas.microsoft.com/office/drawing/2014/main" id="{879D48A0-49C4-4C4C-93E8-9A8CB1A8C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sp>
        <p:nvSpPr>
          <p:cNvPr id="2" name="Content Placeholder 2">
            <a:extLst>
              <a:ext uri="{FF2B5EF4-FFF2-40B4-BE49-F238E27FC236}">
                <a16:creationId xmlns:a16="http://schemas.microsoft.com/office/drawing/2014/main" id="{3154D43E-EC1F-7A32-3C51-F00261E3BBF5}"/>
              </a:ext>
            </a:extLst>
          </p:cNvPr>
          <p:cNvSpPr>
            <a:spLocks noGrp="1"/>
          </p:cNvSpPr>
          <p:nvPr/>
        </p:nvSpPr>
        <p:spPr>
          <a:xfrm>
            <a:off x="1338400" y="1125761"/>
            <a:ext cx="9439430" cy="41752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black">
                  <a:lumMod val="75000"/>
                  <a:lumOff val="25000"/>
                </a:prstClr>
              </a:solidFill>
              <a:effectLst/>
              <a:uLnTx/>
              <a:uFillTx/>
              <a:latin typeface="Arial Nova" panose="020B0504020202020204" pitchFamily="34" charset="0"/>
              <a:ea typeface="Times New Roman" panose="02020603050405020304" pitchFamily="18" charset="0"/>
              <a:cs typeface="+mn-cs"/>
            </a:endParaRPr>
          </a:p>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US" sz="2400" b="1" i="0" u="none" strike="noStrike" kern="1200" cap="none" spc="0" normalizeH="0" baseline="0" noProof="0" dirty="0">
                <a:ln>
                  <a:noFill/>
                </a:ln>
                <a:effectLst/>
                <a:uLnTx/>
                <a:uFillTx/>
                <a:latin typeface="Arial Nova" panose="020B0504020202020204" pitchFamily="34" charset="0"/>
                <a:ea typeface="Times New Roman" panose="02020603050405020304" pitchFamily="18" charset="0"/>
                <a:cs typeface="+mn-cs"/>
              </a:rPr>
              <a:t>Total Budget available for Investment Area 2.2 is €</a:t>
            </a:r>
            <a:r>
              <a:rPr lang="en-US" sz="2400" b="1" dirty="0">
                <a:latin typeface="Arial Nova" panose="020B0504020202020204" pitchFamily="34" charset="0"/>
                <a:ea typeface="Times New Roman" panose="02020603050405020304" pitchFamily="18" charset="0"/>
              </a:rPr>
              <a:t>65</a:t>
            </a:r>
            <a:r>
              <a:rPr kumimoji="0" lang="en-US" sz="2400" b="1" i="0" u="none" strike="noStrike" kern="1200" cap="none" spc="0" normalizeH="0" baseline="0" noProof="0" dirty="0">
                <a:ln>
                  <a:noFill/>
                </a:ln>
                <a:effectLst/>
                <a:uLnTx/>
                <a:uFillTx/>
                <a:latin typeface="Arial Nova" panose="020B0504020202020204" pitchFamily="34" charset="0"/>
                <a:ea typeface="Times New Roman" panose="02020603050405020304" pitchFamily="18" charset="0"/>
                <a:cs typeface="+mn-cs"/>
              </a:rPr>
              <a:t> million</a:t>
            </a:r>
          </a:p>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US" sz="2400" b="0" i="0" u="none" strike="noStrike" kern="1200" cap="none" spc="0" normalizeH="0" baseline="0" noProof="0" dirty="0">
                <a:ln>
                  <a:noFill/>
                </a:ln>
                <a:effectLst/>
                <a:uLnTx/>
                <a:uFillTx/>
                <a:latin typeface="Arial Nova" panose="020B0504020202020204" pitchFamily="34" charset="0"/>
                <a:ea typeface="Times New Roman" panose="02020603050405020304" pitchFamily="18" charset="0"/>
                <a:cs typeface="+mn-cs"/>
              </a:rPr>
              <a:t>(Inclusive of €</a:t>
            </a:r>
            <a:r>
              <a:rPr lang="en-US" sz="2400" dirty="0">
                <a:latin typeface="Arial Nova" panose="020B0504020202020204" pitchFamily="34" charset="0"/>
                <a:ea typeface="Times New Roman" panose="02020603050405020304" pitchFamily="18" charset="0"/>
              </a:rPr>
              <a:t>52</a:t>
            </a:r>
            <a:r>
              <a:rPr kumimoji="0" lang="en-US" sz="2400" b="0" i="0" u="none" strike="noStrike" kern="1200" cap="none" spc="0" normalizeH="0" baseline="0" noProof="0" dirty="0">
                <a:ln>
                  <a:noFill/>
                </a:ln>
                <a:effectLst/>
                <a:uLnTx/>
                <a:uFillTx/>
                <a:latin typeface="Arial Nova" panose="020B0504020202020204" pitchFamily="34" charset="0"/>
                <a:ea typeface="Times New Roman" panose="02020603050405020304" pitchFamily="18" charset="0"/>
                <a:cs typeface="+mn-cs"/>
              </a:rPr>
              <a:t> million ERDF and €13 million governmental match funding).</a:t>
            </a:r>
          </a:p>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endParaRPr kumimoji="0" lang="en-US" sz="2400" b="0" i="0" u="none" strike="noStrike" kern="1200" cap="none" spc="0" normalizeH="0" baseline="0" noProof="0" dirty="0">
              <a:ln>
                <a:noFill/>
              </a:ln>
              <a:effectLst/>
              <a:uLnTx/>
              <a:uFillTx/>
              <a:latin typeface="Arial Nova" panose="020B0504020202020204" pitchFamily="34" charset="0"/>
              <a:ea typeface="Times New Roman" panose="02020603050405020304" pitchFamily="18" charset="0"/>
              <a:cs typeface="+mn-cs"/>
            </a:endParaRPr>
          </a:p>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US" sz="2400" b="0" i="0" u="none" strike="noStrike" kern="1200" cap="none" spc="0" normalizeH="0" baseline="0" noProof="0" dirty="0">
                <a:ln>
                  <a:noFill/>
                </a:ln>
                <a:effectLst/>
                <a:uLnTx/>
                <a:uFillTx/>
                <a:latin typeface="Arial Nova" panose="020B0504020202020204" pitchFamily="34" charset="0"/>
                <a:ea typeface="Times New Roman" panose="02020603050405020304" pitchFamily="18" charset="0"/>
                <a:cs typeface="+mn-cs"/>
              </a:rPr>
              <a:t>100% of eligible project costs can be sought. </a:t>
            </a:r>
          </a:p>
        </p:txBody>
      </p:sp>
      <p:pic>
        <p:nvPicPr>
          <p:cNvPr id="1026" name="Picture 2" descr="Image result for funding">
            <a:extLst>
              <a:ext uri="{FF2B5EF4-FFF2-40B4-BE49-F238E27FC236}">
                <a16:creationId xmlns:a16="http://schemas.microsoft.com/office/drawing/2014/main" id="{46F5B605-30E8-7800-261A-F1BBBC7440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6344" y="3203480"/>
            <a:ext cx="3667125"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82676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2428650" y="389357"/>
            <a:ext cx="966502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4472C4">
                    <a:lumMod val="75000"/>
                  </a:srgbClr>
                </a:solidFill>
                <a:latin typeface="Arial Black" panose="020B0A04020102020204" pitchFamily="34" charset="0"/>
              </a:rPr>
              <a:t>Innovation Challenge Fund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Scope and Range</a:t>
            </a:r>
          </a:p>
        </p:txBody>
      </p:sp>
      <p:pic>
        <p:nvPicPr>
          <p:cNvPr id="21" name="Picture 20" descr="Text&#10;&#10;Description automatically generated">
            <a:extLst>
              <a:ext uri="{FF2B5EF4-FFF2-40B4-BE49-F238E27FC236}">
                <a16:creationId xmlns:a16="http://schemas.microsoft.com/office/drawing/2014/main" id="{879D48A0-49C4-4C4C-93E8-9A8CB1A8C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sp>
        <p:nvSpPr>
          <p:cNvPr id="2" name="Content Placeholder 2">
            <a:extLst>
              <a:ext uri="{FF2B5EF4-FFF2-40B4-BE49-F238E27FC236}">
                <a16:creationId xmlns:a16="http://schemas.microsoft.com/office/drawing/2014/main" id="{5A8A0228-2A0C-3B3B-6F33-834AB9DFE34B}"/>
              </a:ext>
            </a:extLst>
          </p:cNvPr>
          <p:cNvSpPr txBox="1">
            <a:spLocks/>
          </p:cNvSpPr>
          <p:nvPr/>
        </p:nvSpPr>
        <p:spPr bwMode="auto">
          <a:xfrm>
            <a:off x="1527492" y="1936849"/>
            <a:ext cx="9137016" cy="39514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20000"/>
              </a:spcBef>
              <a:spcAft>
                <a:spcPts val="600"/>
              </a:spcAft>
              <a:buClrTx/>
              <a:buSzTx/>
              <a:buFont typeface="Arial" pitchFamily="34" charset="0"/>
              <a:buNone/>
              <a:tabLst/>
              <a:defRPr/>
            </a:pPr>
            <a:r>
              <a:rPr kumimoji="0" lang="en-US" sz="2400" b="1" i="0" u="none" strike="noStrike" kern="1200" cap="none" spc="0" normalizeH="0" baseline="0" noProof="0" dirty="0">
                <a:ln>
                  <a:noFill/>
                </a:ln>
                <a:solidFill>
                  <a:srgbClr val="4472C4">
                    <a:lumMod val="75000"/>
                  </a:srgbClr>
                </a:solidFill>
                <a:effectLst/>
                <a:uLnTx/>
                <a:uFillTx/>
                <a:latin typeface="Arial Nova" panose="020B0504020202020204" pitchFamily="34" charset="0"/>
                <a:ea typeface="MS PGothic" pitchFamily="34" charset="-128"/>
                <a:cs typeface="+mn-cs"/>
              </a:rPr>
              <a:t>The </a:t>
            </a:r>
            <a:r>
              <a:rPr lang="en-US" sz="2400" b="1" dirty="0">
                <a:solidFill>
                  <a:srgbClr val="4472C4">
                    <a:lumMod val="75000"/>
                  </a:srgbClr>
                </a:solidFill>
                <a:latin typeface="Arial Nova" panose="020B0504020202020204" pitchFamily="34" charset="0"/>
              </a:rPr>
              <a:t>scope </a:t>
            </a:r>
            <a:r>
              <a:rPr kumimoji="0" lang="en-US" sz="2400" b="1" i="0" u="none" strike="noStrike" kern="1200" cap="none" spc="0" normalizeH="0" baseline="0" noProof="0" dirty="0">
                <a:ln>
                  <a:noFill/>
                </a:ln>
                <a:solidFill>
                  <a:srgbClr val="4472C4">
                    <a:lumMod val="75000"/>
                  </a:srgbClr>
                </a:solidFill>
                <a:effectLst/>
                <a:uLnTx/>
                <a:uFillTx/>
                <a:latin typeface="Arial Nova" panose="020B0504020202020204" pitchFamily="34" charset="0"/>
                <a:ea typeface="MS PGothic" pitchFamily="34" charset="-128"/>
                <a:cs typeface="+mn-cs"/>
              </a:rPr>
              <a:t>may include:</a:t>
            </a:r>
          </a:p>
          <a:p>
            <a:pPr marL="0" marR="0" lvl="0" indent="0" algn="l" defTabSz="457200" rtl="0" eaLnBrk="1" fontAlgn="base" latinLnBrk="0" hangingPunct="1">
              <a:lnSpc>
                <a:spcPct val="100000"/>
              </a:lnSpc>
              <a:spcBef>
                <a:spcPct val="20000"/>
              </a:spcBef>
              <a:spcAft>
                <a:spcPts val="600"/>
              </a:spcAft>
              <a:buClrTx/>
              <a:buSzTx/>
              <a:buFont typeface="Arial" pitchFamily="34" charset="0"/>
              <a:buNone/>
              <a:tabLst/>
              <a:defRPr/>
            </a:pPr>
            <a:endParaRPr lang="en-US" sz="2400" b="1" dirty="0">
              <a:solidFill>
                <a:srgbClr val="4472C4">
                  <a:lumMod val="75000"/>
                </a:srgbClr>
              </a:solidFill>
              <a:latin typeface="Arial Nova" panose="020B0504020202020204" pitchFamily="34" charset="0"/>
            </a:endParaRPr>
          </a:p>
          <a:p>
            <a:pPr marL="342900" marR="0" lvl="0" indent="-342900" algn="l" defTabSz="457200" rtl="0" eaLnBrk="1" fontAlgn="base" latinLnBrk="0" hangingPunct="1">
              <a:lnSpc>
                <a:spcPct val="100000"/>
              </a:lnSpc>
              <a:spcBef>
                <a:spcPts val="450"/>
              </a:spcBef>
              <a:spcAft>
                <a:spcPts val="1200"/>
              </a:spcAft>
              <a:buClr>
                <a:srgbClr val="FFCC00"/>
              </a:buClr>
              <a:buSzTx/>
              <a:buFont typeface="Arial" pitchFamily="34" charset="0"/>
              <a:buChar char="•"/>
              <a:tabLst/>
              <a:defRPr/>
            </a:pPr>
            <a:r>
              <a:rPr kumimoji="0" lang="en-GB" sz="2400" b="0" i="0" u="none" strike="noStrike" kern="1200" cap="none" spc="0" normalizeH="0" baseline="0" noProof="0" dirty="0">
                <a:ln>
                  <a:noFill/>
                </a:ln>
                <a:solidFill>
                  <a:prstClr val="black"/>
                </a:solidFill>
                <a:effectLst/>
                <a:uLnTx/>
                <a:uFillTx/>
                <a:latin typeface="Arial Nova" panose="020B0504020202020204" pitchFamily="34" charset="0"/>
                <a:ea typeface="Times New Roman" panose="02020603050405020304" pitchFamily="18" charset="0"/>
              </a:rPr>
              <a:t>Action 1: Research, development and innovation</a:t>
            </a:r>
          </a:p>
          <a:p>
            <a:pPr marL="342900" marR="0" lvl="0" indent="-342900" algn="l" defTabSz="457200" rtl="0" eaLnBrk="1" fontAlgn="base" latinLnBrk="0" hangingPunct="1">
              <a:lnSpc>
                <a:spcPct val="100000"/>
              </a:lnSpc>
              <a:spcBef>
                <a:spcPts val="450"/>
              </a:spcBef>
              <a:spcAft>
                <a:spcPts val="1200"/>
              </a:spcAft>
              <a:buClr>
                <a:srgbClr val="FFCC00"/>
              </a:buClr>
              <a:buSzTx/>
              <a:buFont typeface="Arial"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Arial Nova" panose="020B0504020202020204" pitchFamily="34" charset="0"/>
              <a:ea typeface="Times New Roman" panose="02020603050405020304" pitchFamily="18" charset="0"/>
            </a:endParaRPr>
          </a:p>
          <a:p>
            <a:pPr marL="342900" marR="0" lvl="0" indent="-342900" algn="l" defTabSz="457200" rtl="0" eaLnBrk="1" fontAlgn="base" latinLnBrk="0" hangingPunct="1">
              <a:lnSpc>
                <a:spcPct val="100000"/>
              </a:lnSpc>
              <a:spcBef>
                <a:spcPts val="450"/>
              </a:spcBef>
              <a:spcAft>
                <a:spcPts val="1200"/>
              </a:spcAft>
              <a:buClr>
                <a:srgbClr val="FFCC00"/>
              </a:buClr>
              <a:buSzTx/>
              <a:buFont typeface="Arial" pitchFamily="34" charset="0"/>
              <a:buChar char="•"/>
              <a:tabLst/>
              <a:defRPr/>
            </a:pPr>
            <a:r>
              <a:rPr kumimoji="0" lang="en-GB" sz="2400" b="0" i="0" u="none" strike="noStrike" kern="1200" cap="none" spc="0" normalizeH="0" baseline="0" noProof="0" dirty="0">
                <a:ln>
                  <a:noFill/>
                </a:ln>
                <a:solidFill>
                  <a:prstClr val="black"/>
                </a:solidFill>
                <a:effectLst/>
                <a:uLnTx/>
                <a:uFillTx/>
                <a:latin typeface="Arial Nova" panose="020B0504020202020204" pitchFamily="34" charset="0"/>
                <a:ea typeface="Times New Roman" panose="02020603050405020304" pitchFamily="18" charset="0"/>
              </a:rPr>
              <a:t>Action 2: Advanced technologies</a:t>
            </a:r>
            <a:endParaRPr kumimoji="0" lang="en-US" sz="2400" b="0" i="0" u="none" strike="noStrike" kern="1200" cap="none" spc="0" normalizeH="0" baseline="0" noProof="0" dirty="0">
              <a:ln>
                <a:noFill/>
              </a:ln>
              <a:solidFill>
                <a:prstClr val="black">
                  <a:lumMod val="75000"/>
                  <a:lumOff val="25000"/>
                </a:prstClr>
              </a:solidFill>
              <a:effectLst/>
              <a:uLnTx/>
              <a:uFillTx/>
              <a:latin typeface="Arial Nova" panose="020B0504020202020204" pitchFamily="34" charset="0"/>
            </a:endParaRPr>
          </a:p>
          <a:p>
            <a:pPr marL="0" marR="0" lvl="0" indent="0" algn="l" defTabSz="457200" rtl="0" eaLnBrk="1" fontAlgn="base" latinLnBrk="0" hangingPunct="1">
              <a:lnSpc>
                <a:spcPct val="100000"/>
              </a:lnSpc>
              <a:spcBef>
                <a:spcPct val="20000"/>
              </a:spcBef>
              <a:spcAft>
                <a:spcPts val="600"/>
              </a:spcAft>
              <a:buClrTx/>
              <a:buSzTx/>
              <a:buFont typeface="Arial" pitchFamily="34" charset="0"/>
              <a:buNone/>
              <a:tabLst/>
              <a:defRPr/>
            </a:pPr>
            <a:endParaRPr kumimoji="0" lang="en-US" sz="2000" b="1" i="0" u="none" strike="noStrike" kern="1200" cap="none" spc="0" normalizeH="0" baseline="0" noProof="0" dirty="0">
              <a:ln>
                <a:noFill/>
              </a:ln>
              <a:solidFill>
                <a:srgbClr val="4472C4">
                  <a:lumMod val="75000"/>
                </a:srgbClr>
              </a:solidFill>
              <a:effectLst/>
              <a:uLnTx/>
              <a:uFillTx/>
              <a:latin typeface="Arial Nova" panose="020B0504020202020204" pitchFamily="34" charset="0"/>
              <a:ea typeface="MS PGothic" pitchFamily="34" charset="-128"/>
              <a:cs typeface="+mn-cs"/>
            </a:endParaRPr>
          </a:p>
          <a:p>
            <a:pPr marL="0" marR="0" lvl="0" indent="0" algn="l" defTabSz="457200" rtl="0" eaLnBrk="1" fontAlgn="base" latinLnBrk="0" hangingPunct="1">
              <a:lnSpc>
                <a:spcPct val="100000"/>
              </a:lnSpc>
              <a:spcBef>
                <a:spcPct val="20000"/>
              </a:spcBef>
              <a:spcAft>
                <a:spcPts val="1200"/>
              </a:spcAft>
              <a:buClrTx/>
              <a:buSzTx/>
              <a:buNone/>
              <a:tabLst/>
              <a:defRPr/>
            </a:pPr>
            <a:endParaRPr kumimoji="0" lang="en-US" sz="2000" b="0" i="0" u="none" strike="noStrike" kern="1200" cap="none" spc="0" normalizeH="0" baseline="0" noProof="0" dirty="0">
              <a:ln>
                <a:noFill/>
              </a:ln>
              <a:solidFill>
                <a:sysClr val="windowText" lastClr="000000">
                  <a:lumMod val="75000"/>
                  <a:lumOff val="25000"/>
                </a:sysClr>
              </a:solidFill>
              <a:effectLst/>
              <a:uLnTx/>
              <a:uFillTx/>
              <a:latin typeface="Arial Nova" panose="020B0504020202020204" pitchFamily="34" charset="0"/>
              <a:ea typeface="Times New Roman" panose="02020603050405020304" pitchFamily="18" charset="0"/>
              <a:cs typeface="+mn-cs"/>
            </a:endParaRPr>
          </a:p>
        </p:txBody>
      </p:sp>
    </p:spTree>
    <p:extLst>
      <p:ext uri="{BB962C8B-B14F-4D97-AF65-F5344CB8AC3E}">
        <p14:creationId xmlns:p14="http://schemas.microsoft.com/office/powerpoint/2010/main" val="11586114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2428650" y="176734"/>
            <a:ext cx="966502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4472C4">
                    <a:lumMod val="75000"/>
                  </a:srgbClr>
                </a:solidFill>
                <a:latin typeface="Arial Black" panose="020B0A04020102020204" pitchFamily="34" charset="0"/>
              </a:rPr>
              <a:t>Innovation Challenge Fund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Scope and Range</a:t>
            </a:r>
          </a:p>
        </p:txBody>
      </p:sp>
      <p:sp>
        <p:nvSpPr>
          <p:cNvPr id="2" name="Content Placeholder 2">
            <a:extLst>
              <a:ext uri="{FF2B5EF4-FFF2-40B4-BE49-F238E27FC236}">
                <a16:creationId xmlns:a16="http://schemas.microsoft.com/office/drawing/2014/main" id="{5A8A0228-2A0C-3B3B-6F33-834AB9DFE34B}"/>
              </a:ext>
            </a:extLst>
          </p:cNvPr>
          <p:cNvSpPr txBox="1">
            <a:spLocks/>
          </p:cNvSpPr>
          <p:nvPr/>
        </p:nvSpPr>
        <p:spPr bwMode="auto">
          <a:xfrm>
            <a:off x="757980" y="1424980"/>
            <a:ext cx="10542365" cy="39514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20000"/>
              </a:spcBef>
              <a:spcAft>
                <a:spcPts val="600"/>
              </a:spcAft>
              <a:buClrTx/>
              <a:buSzTx/>
              <a:buFont typeface="Arial" pitchFamily="34" charset="0"/>
              <a:buNone/>
              <a:tabLst/>
              <a:defRPr/>
            </a:pPr>
            <a:r>
              <a:rPr lang="en-US" sz="2400" b="1" dirty="0">
                <a:solidFill>
                  <a:srgbClr val="4472C4">
                    <a:lumMod val="75000"/>
                  </a:srgbClr>
                </a:solidFill>
                <a:latin typeface="Arial Nova" panose="020B0504020202020204" pitchFamily="34" charset="0"/>
              </a:rPr>
              <a:t>Areas</a:t>
            </a:r>
            <a:r>
              <a:rPr kumimoji="0" lang="en-US" sz="2400" b="1" i="0" u="none" strike="noStrike" kern="1200" cap="none" spc="0" normalizeH="0" baseline="0" noProof="0" dirty="0">
                <a:ln>
                  <a:noFill/>
                </a:ln>
                <a:solidFill>
                  <a:srgbClr val="4472C4">
                    <a:lumMod val="75000"/>
                  </a:srgbClr>
                </a:solidFill>
                <a:effectLst/>
                <a:uLnTx/>
                <a:uFillTx/>
                <a:latin typeface="Arial Nova" panose="020B0504020202020204" pitchFamily="34" charset="0"/>
                <a:ea typeface="MS PGothic" pitchFamily="34" charset="-128"/>
                <a:cs typeface="+mn-cs"/>
              </a:rPr>
              <a:t> include:</a:t>
            </a:r>
          </a:p>
          <a:p>
            <a:pPr marL="0" marR="0" lvl="0" indent="0" algn="l" defTabSz="457200" rtl="0" eaLnBrk="1" fontAlgn="base" latinLnBrk="0" hangingPunct="1">
              <a:lnSpc>
                <a:spcPct val="100000"/>
              </a:lnSpc>
              <a:spcBef>
                <a:spcPts val="0"/>
              </a:spcBef>
              <a:spcAft>
                <a:spcPts val="600"/>
              </a:spcAft>
              <a:buClrTx/>
              <a:buSzTx/>
              <a:buFont typeface="Arial" pitchFamily="34" charset="0"/>
              <a:buNone/>
              <a:tabLst/>
              <a:defRPr/>
            </a:pPr>
            <a:r>
              <a:rPr kumimoji="0" lang="en-GB" sz="2200" b="0" i="0" u="none" strike="noStrike" kern="1200" cap="none" spc="0" normalizeH="0" baseline="0" noProof="0" dirty="0">
                <a:ln>
                  <a:noFill/>
                </a:ln>
                <a:solidFill>
                  <a:prstClr val="black"/>
                </a:solidFill>
                <a:effectLst/>
                <a:uLnTx/>
                <a:uFillTx/>
                <a:latin typeface="Arial Nova" panose="020B0504020202020204" pitchFamily="34" charset="0"/>
                <a:ea typeface="Times New Roman" panose="02020603050405020304" pitchFamily="18" charset="0"/>
              </a:rPr>
              <a:t>Research, development and Innovation growth sectors including;</a:t>
            </a:r>
          </a:p>
          <a:p>
            <a:pPr marL="342900" marR="0" lvl="0" indent="-342900" algn="l" defTabSz="457200" rtl="0" eaLnBrk="1" fontAlgn="base" latinLnBrk="0" hangingPunct="1">
              <a:lnSpc>
                <a:spcPct val="100000"/>
              </a:lnSpc>
              <a:spcBef>
                <a:spcPts val="0"/>
              </a:spcBef>
              <a:spcAft>
                <a:spcPts val="600"/>
              </a:spcAft>
              <a:buClrTx/>
              <a:buSzTx/>
              <a:buFont typeface="Arial" pitchFamily="34" charset="0"/>
              <a:buChar char="•"/>
              <a:tabLst/>
              <a:defRPr/>
            </a:pPr>
            <a:r>
              <a:rPr kumimoji="0" lang="en-GB" sz="2200" b="0" i="0" u="none" strike="noStrike" kern="1200" cap="none" spc="0" normalizeH="0" baseline="0" noProof="0" dirty="0">
                <a:ln>
                  <a:noFill/>
                </a:ln>
                <a:solidFill>
                  <a:prstClr val="black"/>
                </a:solidFill>
                <a:effectLst/>
                <a:uLnTx/>
                <a:uFillTx/>
                <a:latin typeface="Arial Nova" panose="020B0504020202020204" pitchFamily="34" charset="0"/>
                <a:ea typeface="Times New Roman" panose="02020603050405020304" pitchFamily="18" charset="0"/>
              </a:rPr>
              <a:t>Life and Health Sciences</a:t>
            </a:r>
          </a:p>
          <a:p>
            <a:pPr marL="342900" marR="0" lvl="0" indent="-342900" algn="l" defTabSz="457200" rtl="0" eaLnBrk="1" fontAlgn="base" latinLnBrk="0" hangingPunct="1">
              <a:lnSpc>
                <a:spcPct val="100000"/>
              </a:lnSpc>
              <a:spcBef>
                <a:spcPts val="0"/>
              </a:spcBef>
              <a:spcAft>
                <a:spcPts val="600"/>
              </a:spcAft>
              <a:buClrTx/>
              <a:buSzTx/>
              <a:buFont typeface="Arial" pitchFamily="34" charset="0"/>
              <a:buChar char="•"/>
              <a:tabLst/>
              <a:defRPr/>
            </a:pPr>
            <a:r>
              <a:rPr kumimoji="0" lang="en-GB" sz="2200" b="0" i="0" u="none" strike="noStrike" kern="1200" cap="none" spc="0" normalizeH="0" baseline="0" noProof="0" dirty="0">
                <a:ln>
                  <a:noFill/>
                </a:ln>
                <a:solidFill>
                  <a:prstClr val="black"/>
                </a:solidFill>
                <a:effectLst/>
                <a:uLnTx/>
                <a:uFillTx/>
                <a:latin typeface="Arial Nova" panose="020B0504020202020204" pitchFamily="34" charset="0"/>
                <a:ea typeface="Times New Roman" panose="02020603050405020304" pitchFamily="18" charset="0"/>
              </a:rPr>
              <a:t>Renewable / Bio Energy</a:t>
            </a:r>
          </a:p>
          <a:p>
            <a:pPr marL="342900" marR="0" lvl="0" indent="-342900" algn="l" defTabSz="457200" rtl="0" eaLnBrk="1" fontAlgn="base" latinLnBrk="0" hangingPunct="1">
              <a:lnSpc>
                <a:spcPct val="100000"/>
              </a:lnSpc>
              <a:spcBef>
                <a:spcPts val="0"/>
              </a:spcBef>
              <a:spcAft>
                <a:spcPts val="600"/>
              </a:spcAft>
              <a:buClrTx/>
              <a:buSzTx/>
              <a:buFont typeface="Arial" pitchFamily="34" charset="0"/>
              <a:buChar char="•"/>
              <a:tabLst/>
              <a:defRPr/>
            </a:pPr>
            <a:r>
              <a:rPr kumimoji="0" lang="en-GB" sz="2200" b="0" i="0" u="none" strike="noStrike" kern="1200" cap="none" spc="0" normalizeH="0" baseline="0" noProof="0" dirty="0">
                <a:ln>
                  <a:noFill/>
                </a:ln>
                <a:solidFill>
                  <a:prstClr val="black"/>
                </a:solidFill>
                <a:effectLst/>
                <a:uLnTx/>
                <a:uFillTx/>
                <a:latin typeface="Arial Nova" panose="020B0504020202020204" pitchFamily="34" charset="0"/>
                <a:ea typeface="Times New Roman" panose="02020603050405020304" pitchFamily="18" charset="0"/>
              </a:rPr>
              <a:t>Advanced Manufacturing</a:t>
            </a:r>
          </a:p>
          <a:p>
            <a:pPr marL="342900" marR="0" lvl="0" indent="-342900" algn="l" defTabSz="457200" rtl="0" eaLnBrk="1" fontAlgn="base" latinLnBrk="0" hangingPunct="1">
              <a:lnSpc>
                <a:spcPct val="100000"/>
              </a:lnSpc>
              <a:spcBef>
                <a:spcPts val="0"/>
              </a:spcBef>
              <a:spcAft>
                <a:spcPts val="600"/>
              </a:spcAft>
              <a:buClrTx/>
              <a:buSzTx/>
              <a:buFont typeface="Arial" pitchFamily="34" charset="0"/>
              <a:buChar char="•"/>
              <a:tabLst/>
              <a:defRPr/>
            </a:pPr>
            <a:r>
              <a:rPr kumimoji="0" lang="en-GB" sz="2200" b="0" i="0" u="none" strike="noStrike" kern="1200" cap="none" spc="0" normalizeH="0" baseline="0" noProof="0" dirty="0">
                <a:ln>
                  <a:noFill/>
                </a:ln>
                <a:solidFill>
                  <a:prstClr val="black"/>
                </a:solidFill>
                <a:effectLst/>
                <a:uLnTx/>
                <a:uFillTx/>
                <a:latin typeface="Arial Nova" panose="020B0504020202020204" pitchFamily="34" charset="0"/>
                <a:ea typeface="Times New Roman" panose="02020603050405020304" pitchFamily="18" charset="0"/>
              </a:rPr>
              <a:t>Agri-food</a:t>
            </a:r>
          </a:p>
          <a:p>
            <a:pPr marL="342900" marR="0" lvl="0" indent="-342900" algn="l" defTabSz="457200" rtl="0" eaLnBrk="1" fontAlgn="base" latinLnBrk="0" hangingPunct="1">
              <a:lnSpc>
                <a:spcPct val="100000"/>
              </a:lnSpc>
              <a:spcBef>
                <a:spcPts val="0"/>
              </a:spcBef>
              <a:spcAft>
                <a:spcPts val="600"/>
              </a:spcAft>
              <a:buClrTx/>
              <a:buSzTx/>
              <a:buFont typeface="Arial" pitchFamily="34" charset="0"/>
              <a:buChar char="•"/>
              <a:tabLst/>
              <a:defRPr/>
            </a:pPr>
            <a:r>
              <a:rPr kumimoji="0" lang="en-GB" sz="2200" b="0" i="0" u="none" strike="noStrike" kern="1200" cap="none" spc="0" normalizeH="0" baseline="0" noProof="0" dirty="0">
                <a:ln>
                  <a:noFill/>
                </a:ln>
                <a:solidFill>
                  <a:prstClr val="black"/>
                </a:solidFill>
                <a:effectLst/>
                <a:uLnTx/>
                <a:uFillTx/>
                <a:latin typeface="Arial Nova" panose="020B0504020202020204" pitchFamily="34" charset="0"/>
                <a:ea typeface="Times New Roman" panose="02020603050405020304" pitchFamily="18" charset="0"/>
              </a:rPr>
              <a:t>Cyber Security</a:t>
            </a:r>
          </a:p>
          <a:p>
            <a:pPr marL="342900" marR="0" lvl="0" indent="-342900" algn="l" defTabSz="457200" rtl="0" eaLnBrk="1" fontAlgn="base" latinLnBrk="0" hangingPunct="1">
              <a:lnSpc>
                <a:spcPct val="100000"/>
              </a:lnSpc>
              <a:spcBef>
                <a:spcPts val="0"/>
              </a:spcBef>
              <a:spcAft>
                <a:spcPts val="600"/>
              </a:spcAft>
              <a:buClrTx/>
              <a:buSzTx/>
              <a:buFont typeface="Arial" pitchFamily="34" charset="0"/>
              <a:buChar char="•"/>
              <a:tabLst/>
              <a:defRPr/>
            </a:pPr>
            <a:r>
              <a:rPr kumimoji="0" lang="en-GB" sz="2200" b="0" i="0" u="none" strike="noStrike" kern="1200" cap="none" spc="0" normalizeH="0" baseline="0" noProof="0" dirty="0">
                <a:ln>
                  <a:noFill/>
                </a:ln>
                <a:solidFill>
                  <a:prstClr val="black"/>
                </a:solidFill>
                <a:effectLst/>
                <a:uLnTx/>
                <a:uFillTx/>
                <a:latin typeface="Arial Nova" panose="020B0504020202020204" pitchFamily="34" charset="0"/>
                <a:ea typeface="Times New Roman" panose="02020603050405020304" pitchFamily="18" charset="0"/>
              </a:rPr>
              <a:t>Artificial Intelligence</a:t>
            </a:r>
          </a:p>
          <a:p>
            <a:pPr marL="0" marR="0" lvl="0" indent="0" defTabSz="457200" rtl="0" eaLnBrk="1" fontAlgn="base" latinLnBrk="0" hangingPunct="1">
              <a:lnSpc>
                <a:spcPct val="100000"/>
              </a:lnSpc>
              <a:spcBef>
                <a:spcPts val="0"/>
              </a:spcBef>
              <a:spcAft>
                <a:spcPts val="600"/>
              </a:spcAft>
              <a:buClrTx/>
              <a:buSzTx/>
              <a:buFont typeface="Arial" pitchFamily="34" charset="0"/>
              <a:buNone/>
              <a:tabLst/>
              <a:defRPr/>
            </a:pPr>
            <a:r>
              <a:rPr kumimoji="0" lang="en-GB" sz="2200" b="0" i="0" u="none" strike="noStrike" kern="1200" cap="none" spc="0" normalizeH="0" baseline="0" noProof="0" dirty="0">
                <a:ln>
                  <a:noFill/>
                </a:ln>
                <a:solidFill>
                  <a:prstClr val="black"/>
                </a:solidFill>
                <a:effectLst/>
                <a:uLnTx/>
                <a:uFillTx/>
                <a:latin typeface="Arial Nova" panose="020B0504020202020204" pitchFamily="34" charset="0"/>
                <a:ea typeface="Times New Roman" panose="02020603050405020304" pitchFamily="18" charset="0"/>
              </a:rPr>
              <a:t>Advanced Technologies, including;</a:t>
            </a:r>
          </a:p>
          <a:p>
            <a:pPr marL="342900" marR="0" lvl="0" indent="-342900" defTabSz="457200" rtl="0" eaLnBrk="1" fontAlgn="base" latinLnBrk="0" hangingPunct="1">
              <a:lnSpc>
                <a:spcPct val="100000"/>
              </a:lnSpc>
              <a:spcBef>
                <a:spcPts val="0"/>
              </a:spcBef>
              <a:spcAft>
                <a:spcPts val="600"/>
              </a:spcAft>
              <a:buClrTx/>
              <a:buSzTx/>
              <a:buFont typeface="Arial" pitchFamily="34" charset="0"/>
              <a:buChar char="•"/>
              <a:tabLst/>
              <a:defRPr/>
            </a:pPr>
            <a:r>
              <a:rPr kumimoji="0" lang="en-GB" sz="2200" b="0" i="0" u="none" strike="noStrike" kern="1200" cap="none" spc="0" normalizeH="0" baseline="0" noProof="0" dirty="0">
                <a:ln>
                  <a:noFill/>
                </a:ln>
                <a:solidFill>
                  <a:prstClr val="black"/>
                </a:solidFill>
                <a:effectLst/>
                <a:uLnTx/>
                <a:uFillTx/>
                <a:latin typeface="Arial Nova" panose="020B0504020202020204" pitchFamily="34" charset="0"/>
                <a:ea typeface="Times New Roman" panose="02020603050405020304" pitchFamily="18" charset="0"/>
              </a:rPr>
              <a:t>Initiatives that support the application of advanced technologies across other sectoral areas; including </a:t>
            </a:r>
          </a:p>
          <a:p>
            <a:pPr marL="342900" marR="0" lvl="0" indent="-342900" defTabSz="457200" rtl="0" eaLnBrk="1" fontAlgn="base" latinLnBrk="0" hangingPunct="1">
              <a:lnSpc>
                <a:spcPct val="100000"/>
              </a:lnSpc>
              <a:spcBef>
                <a:spcPts val="0"/>
              </a:spcBef>
              <a:spcAft>
                <a:spcPts val="600"/>
              </a:spcAft>
              <a:buClrTx/>
              <a:buSzTx/>
              <a:buFont typeface="Arial" pitchFamily="34" charset="0"/>
              <a:buChar char="•"/>
              <a:tabLst/>
              <a:defRPr/>
            </a:pPr>
            <a:r>
              <a:rPr kumimoji="0" lang="en-GB" sz="2200" b="0" i="0" u="none" strike="noStrike" kern="1200" cap="none" spc="0" normalizeH="0" baseline="0" noProof="0" dirty="0">
                <a:ln>
                  <a:noFill/>
                </a:ln>
                <a:solidFill>
                  <a:prstClr val="black"/>
                </a:solidFill>
                <a:effectLst/>
                <a:uLnTx/>
                <a:uFillTx/>
                <a:latin typeface="Arial Nova" panose="020B0504020202020204" pitchFamily="34" charset="0"/>
                <a:ea typeface="Times New Roman" panose="02020603050405020304" pitchFamily="18" charset="0"/>
              </a:rPr>
              <a:t>the development of technology hubs, which assist enterprises of all scales to develop new products and or processes. </a:t>
            </a:r>
          </a:p>
          <a:p>
            <a:pPr marL="0" marR="0" lvl="0" indent="0" algn="l" defTabSz="457200" rtl="0" eaLnBrk="1" fontAlgn="base" latinLnBrk="0" hangingPunct="1">
              <a:lnSpc>
                <a:spcPct val="100000"/>
              </a:lnSpc>
              <a:spcBef>
                <a:spcPct val="20000"/>
              </a:spcBef>
              <a:spcAft>
                <a:spcPts val="600"/>
              </a:spcAft>
              <a:buClrTx/>
              <a:buSzTx/>
              <a:buFont typeface="Arial" pitchFamily="34" charset="0"/>
              <a:buNone/>
              <a:tabLst/>
              <a:defRPr/>
            </a:pPr>
            <a:endParaRPr lang="en-US" sz="2000" b="1" dirty="0">
              <a:solidFill>
                <a:srgbClr val="4472C4">
                  <a:lumMod val="75000"/>
                </a:srgbClr>
              </a:solidFill>
              <a:latin typeface="Arial Nova" panose="020B0504020202020204" pitchFamily="34" charset="0"/>
            </a:endParaRPr>
          </a:p>
          <a:p>
            <a:pPr marL="0" marR="0" lvl="0" indent="0" algn="l" defTabSz="457200" rtl="0" eaLnBrk="1" fontAlgn="base" latinLnBrk="0" hangingPunct="1">
              <a:lnSpc>
                <a:spcPct val="100000"/>
              </a:lnSpc>
              <a:spcBef>
                <a:spcPct val="20000"/>
              </a:spcBef>
              <a:spcAft>
                <a:spcPts val="600"/>
              </a:spcAft>
              <a:buClrTx/>
              <a:buSzTx/>
              <a:buFont typeface="Arial" pitchFamily="34" charset="0"/>
              <a:buNone/>
              <a:tabLst/>
              <a:defRPr/>
            </a:pPr>
            <a:endParaRPr kumimoji="0" lang="en-US" sz="2000" b="1" i="0" u="none" strike="noStrike" kern="1200" cap="none" spc="0" normalizeH="0" baseline="0" noProof="0" dirty="0">
              <a:ln>
                <a:noFill/>
              </a:ln>
              <a:solidFill>
                <a:srgbClr val="4472C4">
                  <a:lumMod val="75000"/>
                </a:srgbClr>
              </a:solidFill>
              <a:effectLst/>
              <a:uLnTx/>
              <a:uFillTx/>
              <a:latin typeface="Arial Nova" panose="020B0504020202020204" pitchFamily="34" charset="0"/>
              <a:ea typeface="MS PGothic" pitchFamily="34" charset="-128"/>
              <a:cs typeface="+mn-cs"/>
            </a:endParaRPr>
          </a:p>
          <a:p>
            <a:pPr marL="0" marR="0" lvl="0" indent="0" algn="l" defTabSz="457200" rtl="0" eaLnBrk="1" fontAlgn="base" latinLnBrk="0" hangingPunct="1">
              <a:lnSpc>
                <a:spcPct val="100000"/>
              </a:lnSpc>
              <a:spcBef>
                <a:spcPct val="20000"/>
              </a:spcBef>
              <a:spcAft>
                <a:spcPts val="1200"/>
              </a:spcAft>
              <a:buClrTx/>
              <a:buSzTx/>
              <a:buNone/>
              <a:tabLst/>
              <a:defRPr/>
            </a:pPr>
            <a:endParaRPr kumimoji="0" lang="en-US" sz="2000" b="0" i="0" u="none" strike="noStrike" kern="1200" cap="none" spc="0" normalizeH="0" baseline="0" noProof="0" dirty="0">
              <a:ln>
                <a:noFill/>
              </a:ln>
              <a:solidFill>
                <a:sysClr val="windowText" lastClr="000000">
                  <a:lumMod val="75000"/>
                  <a:lumOff val="25000"/>
                </a:sysClr>
              </a:solidFill>
              <a:effectLst/>
              <a:uLnTx/>
              <a:uFillTx/>
              <a:latin typeface="Arial Nova" panose="020B0504020202020204" pitchFamily="34" charset="0"/>
              <a:ea typeface="Times New Roman" panose="02020603050405020304" pitchFamily="18" charset="0"/>
              <a:cs typeface="+mn-cs"/>
            </a:endParaRPr>
          </a:p>
        </p:txBody>
      </p:sp>
    </p:spTree>
    <p:extLst>
      <p:ext uri="{BB962C8B-B14F-4D97-AF65-F5344CB8AC3E}">
        <p14:creationId xmlns:p14="http://schemas.microsoft.com/office/powerpoint/2010/main" val="12114702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850604" y="392007"/>
            <a:ext cx="105834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PEACEPLUS Context:  How did we get here?</a:t>
            </a:r>
          </a:p>
        </p:txBody>
      </p:sp>
      <p:pic>
        <p:nvPicPr>
          <p:cNvPr id="21" name="Picture 20" descr="Text&#10;&#10;Description automatically generated">
            <a:extLst>
              <a:ext uri="{FF2B5EF4-FFF2-40B4-BE49-F238E27FC236}">
                <a16:creationId xmlns:a16="http://schemas.microsoft.com/office/drawing/2014/main" id="{879D48A0-49C4-4C4C-93E8-9A8CB1A8C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pic>
        <p:nvPicPr>
          <p:cNvPr id="3" name="Picture 2">
            <a:extLst>
              <a:ext uri="{FF2B5EF4-FFF2-40B4-BE49-F238E27FC236}">
                <a16:creationId xmlns:a16="http://schemas.microsoft.com/office/drawing/2014/main" id="{30A4AE9B-9859-B6B2-705B-E71EDA3F94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64264" y="1567832"/>
            <a:ext cx="4226347" cy="4099809"/>
          </a:xfrm>
          <a:prstGeom prst="round2DiagRect">
            <a:avLst>
              <a:gd name="adj1" fmla="val 16667"/>
              <a:gd name="adj2" fmla="val 0"/>
            </a:avLst>
          </a:prstGeom>
          <a:ln w="88900" cap="sq">
            <a:solidFill>
              <a:srgbClr val="FFFFFF">
                <a:lumMod val="65000"/>
              </a:srgbClr>
            </a:solidFill>
            <a:miter lim="800000"/>
          </a:ln>
          <a:effectLst>
            <a:outerShdw blurRad="254000" algn="tl" rotWithShape="0">
              <a:srgbClr val="000000">
                <a:alpha val="43000"/>
              </a:srgbClr>
            </a:outerShdw>
          </a:effectLst>
        </p:spPr>
      </p:pic>
      <p:sp>
        <p:nvSpPr>
          <p:cNvPr id="4" name="Rectangle 3">
            <a:extLst>
              <a:ext uri="{FF2B5EF4-FFF2-40B4-BE49-F238E27FC236}">
                <a16:creationId xmlns:a16="http://schemas.microsoft.com/office/drawing/2014/main" id="{F529E549-3470-EEBD-CA5D-AF4F8333D49B}"/>
              </a:ext>
            </a:extLst>
          </p:cNvPr>
          <p:cNvSpPr/>
          <p:nvPr/>
        </p:nvSpPr>
        <p:spPr>
          <a:xfrm>
            <a:off x="423260" y="1551855"/>
            <a:ext cx="7017745" cy="4370427"/>
          </a:xfrm>
          <a:prstGeom prst="rect">
            <a:avLst/>
          </a:prstGeom>
          <a:solidFill>
            <a:srgbClr val="FFFFFF"/>
          </a:solidFill>
          <a:ln w="6350" cap="flat" cmpd="sng" algn="ctr">
            <a:solidFill>
              <a:srgbClr val="8E93C4"/>
            </a:solidFill>
            <a:prstDash val="solid"/>
            <a:miter lim="800000"/>
          </a:ln>
          <a:effectLst>
            <a:outerShdw blurRad="88900" sx="103000" sy="103000" algn="ctr" rotWithShape="0">
              <a:srgbClr val="8E93C4">
                <a:alpha val="33000"/>
              </a:srgbClr>
            </a:outerShdw>
          </a:effectLst>
        </p:spPr>
        <p:txBody>
          <a:bodyPr wrap="square" rIns="0" rtlCol="0" anchor="ctr">
            <a:spAutoFit/>
          </a:bodyPr>
          <a:lstStyle/>
          <a:p>
            <a:pPr marL="361950" marR="0" lvl="0" indent="-361950" algn="l" defTabSz="914400" rtl="0" eaLnBrk="1" fontAlgn="auto" latinLnBrk="0" hangingPunct="1">
              <a:spcBef>
                <a:spcPts val="600"/>
              </a:spcBef>
              <a:spcAft>
                <a:spcPts val="2400"/>
              </a:spcAft>
              <a:buClr>
                <a:srgbClr val="FFCC00"/>
              </a:buClr>
              <a:buSzTx/>
              <a:buFont typeface="MS PGothic" panose="020B0600070205080204" pitchFamily="34" charset="-128"/>
              <a:buChar char="●"/>
              <a:tabLst/>
              <a:defRPr/>
            </a:pPr>
            <a:r>
              <a:rPr kumimoji="0" lang="en-GB" sz="2200" b="0" i="0" u="none" strike="noStrike" kern="0" cap="none" spc="0" normalizeH="0" baseline="0" noProof="0" dirty="0">
                <a:ln>
                  <a:noFill/>
                </a:ln>
                <a:solidFill>
                  <a:srgbClr val="E7E6E6">
                    <a:lumMod val="10000"/>
                  </a:srgbClr>
                </a:solidFill>
                <a:effectLst/>
                <a:uLnTx/>
                <a:uFillTx/>
                <a:latin typeface="Arial Nova" panose="020B0604020202020204" pitchFamily="34" charset="0"/>
                <a:ea typeface="+mn-ea"/>
                <a:cs typeface="+mn-cs"/>
              </a:rPr>
              <a:t>Support of the NI Executive, the Government of Ireland, the UK Government and the European Union.</a:t>
            </a:r>
          </a:p>
          <a:p>
            <a:pPr marL="361950" marR="0" lvl="0" indent="-361950" algn="l" defTabSz="914400" rtl="0" eaLnBrk="1" fontAlgn="auto" latinLnBrk="0" hangingPunct="1">
              <a:spcBef>
                <a:spcPts val="0"/>
              </a:spcBef>
              <a:spcAft>
                <a:spcPts val="2400"/>
              </a:spcAft>
              <a:buClr>
                <a:srgbClr val="FFCC00"/>
              </a:buClr>
              <a:buSzTx/>
              <a:buFont typeface="MS PGothic" panose="020B0600070205080204" pitchFamily="34" charset="-128"/>
              <a:buChar char="●"/>
              <a:tabLst/>
              <a:defRPr/>
            </a:pPr>
            <a:r>
              <a:rPr kumimoji="0" lang="en-GB" sz="2200" b="0" i="0" u="none" strike="noStrike" kern="0" cap="none" spc="0" normalizeH="0" baseline="0" noProof="0" dirty="0">
                <a:ln>
                  <a:noFill/>
                </a:ln>
                <a:solidFill>
                  <a:srgbClr val="E7E6E6">
                    <a:lumMod val="10000"/>
                  </a:srgbClr>
                </a:solidFill>
                <a:effectLst/>
                <a:uLnTx/>
                <a:uFillTx/>
                <a:latin typeface="Arial Nova" panose="020B0604020202020204" pitchFamily="34" charset="0"/>
                <a:ea typeface="+mn-ea"/>
                <a:cs typeface="+mn-cs"/>
              </a:rPr>
              <a:t>Building upon previous PEACE &amp; INTERREG programmes. </a:t>
            </a:r>
          </a:p>
          <a:p>
            <a:pPr marL="0" marR="0" lvl="0" indent="0" algn="l" defTabSz="914400" rtl="0" eaLnBrk="1" fontAlgn="auto" latinLnBrk="0" hangingPunct="1">
              <a:spcBef>
                <a:spcPts val="0"/>
              </a:spcBef>
              <a:spcAft>
                <a:spcPts val="2400"/>
              </a:spcAft>
              <a:buClr>
                <a:srgbClr val="FFCC00"/>
              </a:buClr>
              <a:buSzTx/>
              <a:buFont typeface="MS PGothic" panose="020B0600070205080204" pitchFamily="34" charset="-128"/>
              <a:buChar char="●"/>
              <a:tabLst/>
              <a:defRPr/>
            </a:pPr>
            <a:r>
              <a:rPr kumimoji="0" lang="en-GB" sz="2200" b="0" i="0" u="none" strike="noStrike" kern="0" cap="none" spc="0" normalizeH="0" baseline="0" noProof="0" dirty="0">
                <a:ln>
                  <a:noFill/>
                </a:ln>
                <a:solidFill>
                  <a:srgbClr val="E7E6E6">
                    <a:lumMod val="10000"/>
                  </a:srgbClr>
                </a:solidFill>
                <a:effectLst/>
                <a:uLnTx/>
                <a:uFillTx/>
                <a:latin typeface="Arial Nova" panose="020B0604020202020204" pitchFamily="34" charset="0"/>
                <a:ea typeface="+mn-ea"/>
                <a:cs typeface="+mn-cs"/>
              </a:rPr>
              <a:t> Renewed focus on peace and reconciliation.</a:t>
            </a:r>
          </a:p>
          <a:p>
            <a:pPr marL="361950" marR="0" lvl="0" indent="-361950" algn="l" defTabSz="914400" rtl="0" eaLnBrk="1" fontAlgn="auto" latinLnBrk="0" hangingPunct="1">
              <a:spcBef>
                <a:spcPts val="0"/>
              </a:spcBef>
              <a:spcAft>
                <a:spcPts val="2400"/>
              </a:spcAft>
              <a:buClr>
                <a:srgbClr val="FFCC00"/>
              </a:buClr>
              <a:buSzTx/>
              <a:buFont typeface="MS PGothic" panose="020B0600070205080204" pitchFamily="34" charset="-128"/>
              <a:buChar char="●"/>
              <a:tabLst/>
              <a:defRPr/>
            </a:pPr>
            <a:r>
              <a:rPr kumimoji="0" lang="en-GB" sz="2200" b="0" i="0" u="none" strike="noStrike" kern="0" cap="none" spc="0" normalizeH="0" baseline="0" noProof="0" dirty="0">
                <a:ln>
                  <a:noFill/>
                </a:ln>
                <a:solidFill>
                  <a:srgbClr val="E7E6E6">
                    <a:lumMod val="10000"/>
                  </a:srgbClr>
                </a:solidFill>
                <a:effectLst/>
                <a:uLnTx/>
                <a:uFillTx/>
                <a:latin typeface="Arial Nova" panose="020B0604020202020204" pitchFamily="34" charset="0"/>
                <a:ea typeface="+mn-ea"/>
                <a:cs typeface="+mn-cs"/>
              </a:rPr>
              <a:t>Ensuring all projects contribute to cross-border and economic and territorial development.</a:t>
            </a:r>
          </a:p>
          <a:p>
            <a:pPr marR="0" lvl="0" algn="l" defTabSz="914400" rtl="0" eaLnBrk="1" fontAlgn="auto" latinLnBrk="0" hangingPunct="1">
              <a:spcBef>
                <a:spcPts val="0"/>
              </a:spcBef>
              <a:spcAft>
                <a:spcPts val="2400"/>
              </a:spcAft>
              <a:buClr>
                <a:srgbClr val="FFCC00"/>
              </a:buClr>
              <a:buSzTx/>
              <a:tabLst/>
              <a:defRPr/>
            </a:pPr>
            <a:endParaRPr kumimoji="0" lang="en-GB" sz="2200" b="0" i="0" u="none" strike="noStrike" kern="0" cap="none" spc="0" normalizeH="0" baseline="0" noProof="0" dirty="0">
              <a:ln>
                <a:noFill/>
              </a:ln>
              <a:solidFill>
                <a:srgbClr val="E7E6E6">
                  <a:lumMod val="10000"/>
                </a:srgbClr>
              </a:solidFill>
              <a:effectLst/>
              <a:uLnTx/>
              <a:uFillTx/>
              <a:latin typeface="Arial Nova" panose="020B0604020202020204" pitchFamily="34" charset="0"/>
              <a:ea typeface="+mn-ea"/>
              <a:cs typeface="+mn-cs"/>
            </a:endParaRPr>
          </a:p>
        </p:txBody>
      </p:sp>
    </p:spTree>
    <p:extLst>
      <p:ext uri="{BB962C8B-B14F-4D97-AF65-F5344CB8AC3E}">
        <p14:creationId xmlns:p14="http://schemas.microsoft.com/office/powerpoint/2010/main" val="7067452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2425059" y="354789"/>
            <a:ext cx="9766941" cy="1692771"/>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sz="2400" b="1" dirty="0">
                <a:solidFill>
                  <a:srgbClr val="4472C4">
                    <a:lumMod val="75000"/>
                  </a:srgbClr>
                </a:solidFill>
                <a:latin typeface="Arial Black" panose="020B0A04020102020204" pitchFamily="34" charset="0"/>
              </a:rPr>
              <a:t>Innovation Challenge Fund</a:t>
            </a:r>
            <a:br>
              <a:rPr kumimoji="0" lang="en-US" sz="2400" b="1" i="0" u="none" strike="noStrike" kern="1200" cap="none" spc="0" normalizeH="0" baseline="0" noProof="0" dirty="0">
                <a:ln>
                  <a:noFill/>
                </a:ln>
                <a:solidFill>
                  <a:srgbClr val="555CA4"/>
                </a:solidFill>
                <a:effectLst/>
                <a:uLnTx/>
                <a:uFillTx/>
                <a:latin typeface="Arial Black" panose="020B0A04020102020204" pitchFamily="34" charset="0"/>
                <a:ea typeface="MS PGothic" pitchFamily="34" charset="-128"/>
                <a:cs typeface="+mn-cs"/>
              </a:rPr>
            </a:br>
            <a:endParaRPr kumimoji="0" lang="en-US" sz="2400" b="1" i="0" u="none" strike="noStrike" kern="1200" cap="none" spc="0" normalizeH="0" baseline="0" noProof="0" dirty="0">
              <a:ln>
                <a:noFill/>
              </a:ln>
              <a:solidFill>
                <a:srgbClr val="555CA4"/>
              </a:solidFill>
              <a:effectLst/>
              <a:uLnTx/>
              <a:uFillTx/>
              <a:latin typeface="Arial Black" panose="020B0A04020102020204" pitchFamily="34" charset="0"/>
              <a:ea typeface="MS PGothic" pitchFamily="34" charset="-128"/>
              <a:cs typeface="+mn-cs"/>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Measuring Change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endParaRPr>
          </a:p>
        </p:txBody>
      </p:sp>
      <p:pic>
        <p:nvPicPr>
          <p:cNvPr id="21" name="Picture 20" descr="Text&#10;&#10;Description automatically generated">
            <a:extLst>
              <a:ext uri="{FF2B5EF4-FFF2-40B4-BE49-F238E27FC236}">
                <a16:creationId xmlns:a16="http://schemas.microsoft.com/office/drawing/2014/main" id="{879D48A0-49C4-4C4C-93E8-9A8CB1A8C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sp>
        <p:nvSpPr>
          <p:cNvPr id="3" name="Content Placeholder 2">
            <a:extLst>
              <a:ext uri="{FF2B5EF4-FFF2-40B4-BE49-F238E27FC236}">
                <a16:creationId xmlns:a16="http://schemas.microsoft.com/office/drawing/2014/main" id="{D4DD4BAC-8646-B40D-291B-8A40166201DB}"/>
              </a:ext>
            </a:extLst>
          </p:cNvPr>
          <p:cNvSpPr txBox="1">
            <a:spLocks/>
          </p:cNvSpPr>
          <p:nvPr/>
        </p:nvSpPr>
        <p:spPr>
          <a:xfrm>
            <a:off x="1431263" y="1725802"/>
            <a:ext cx="9442072" cy="2808679"/>
          </a:xfrm>
          <a:prstGeom prst="rect">
            <a:avLst/>
          </a:prstGeom>
        </p:spPr>
        <p:txBody>
          <a:bodyPr/>
          <a:lstStyle>
            <a:lvl1pPr marL="342900" indent="-342900" algn="l" defTabSz="457200" rtl="0" fontAlgn="base">
              <a:spcBef>
                <a:spcPct val="20000"/>
              </a:spcBef>
              <a:spcAft>
                <a:spcPct val="0"/>
              </a:spcAft>
              <a:buFont typeface="Arial" pitchFamily="34" charset="0"/>
              <a:buChar char="•"/>
              <a:defRPr sz="3200" kern="1200">
                <a:solidFill>
                  <a:schemeClr val="tx1"/>
                </a:solidFill>
                <a:latin typeface="Arial"/>
                <a:ea typeface="MS PGothic" pitchFamily="34" charset="-128"/>
                <a:cs typeface="Arial"/>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Arial"/>
                <a:ea typeface="MS PGothic" pitchFamily="34" charset="-128"/>
                <a:cs typeface="Arial"/>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Arial"/>
                <a:ea typeface="MS PGothic" pitchFamily="34" charset="-128"/>
                <a:cs typeface="Arial"/>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Arial"/>
                <a:ea typeface="MS PGothic" pitchFamily="34" charset="-128"/>
                <a:cs typeface="Arial"/>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Arial"/>
                <a:ea typeface="MS PGothic"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150000"/>
              </a:lnSpc>
              <a:spcBef>
                <a:spcPct val="0"/>
              </a:spcBef>
              <a:spcAft>
                <a:spcPct val="0"/>
              </a:spcAft>
              <a:buClr>
                <a:srgbClr val="FFCC00"/>
              </a:buClr>
              <a:buSzTx/>
              <a:buFontTx/>
              <a:buNone/>
              <a:tabLst/>
              <a:defRPr/>
            </a:pPr>
            <a:r>
              <a:rPr lang="en-GB" sz="2400" dirty="0">
                <a:solidFill>
                  <a:prstClr val="black"/>
                </a:solidFill>
                <a:latin typeface="Arial Nova" panose="020B0504020202020204" pitchFamily="34" charset="0"/>
                <a:cs typeface="Arial" panose="020B0604020202020204" pitchFamily="34" charset="0"/>
              </a:rPr>
              <a:t>Your project must result in enhance cross-border research and innovation capacities and the uptake of advanced technologies in a manner which delivers economic regeneration and transformation. In addition, PEACEPLUS requires you to consider, integrate and demonstrate how this project contributes to a more peaceful, prosperous and stable society in N. Ireland and the border counties of Ireland</a:t>
            </a: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S PGothic" pitchFamily="34" charset="-128"/>
                <a:cs typeface="Arial" panose="020B0604020202020204" pitchFamily="34" charset="0"/>
              </a:rPr>
              <a:t>.</a:t>
            </a:r>
          </a:p>
          <a:p>
            <a:pPr marL="0" marR="0" lvl="0" indent="0" algn="l" defTabSz="457200" rtl="0" eaLnBrk="1" fontAlgn="base" latinLnBrk="0" hangingPunct="1">
              <a:lnSpc>
                <a:spcPct val="150000"/>
              </a:lnSpc>
              <a:spcBef>
                <a:spcPct val="20000"/>
              </a:spcBef>
              <a:spcAft>
                <a:spcPct val="0"/>
              </a:spcAft>
              <a:buClr>
                <a:srgbClr val="FFCC00"/>
              </a:buClr>
              <a:buSzTx/>
              <a:buFont typeface="Arial" pitchFamily="34" charset="0"/>
              <a:buNone/>
              <a:tabLst/>
              <a:defRPr/>
            </a:pPr>
            <a:endParaRPr kumimoji="0" lang="en-GB" sz="2000" b="0" i="0" u="none" strike="noStrike" kern="1200" cap="none" spc="0" normalizeH="0" baseline="0" noProof="0" dirty="0">
              <a:ln>
                <a:noFill/>
              </a:ln>
              <a:solidFill>
                <a:prstClr val="black"/>
              </a:solidFill>
              <a:effectLst/>
              <a:uLnTx/>
              <a:uFillTx/>
              <a:latin typeface="Arial Nova" panose="020B0504020202020204" pitchFamily="34" charset="0"/>
              <a:ea typeface="MS PGothic" pitchFamily="34" charset="-128"/>
              <a:cs typeface="Arial" panose="020B0604020202020204" pitchFamily="34" charset="0"/>
            </a:endParaRPr>
          </a:p>
          <a:p>
            <a:pPr marL="0" marR="0" lvl="0" indent="0" algn="l" defTabSz="457200" rtl="0" eaLnBrk="1" fontAlgn="base" latinLnBrk="0" hangingPunct="1">
              <a:lnSpc>
                <a:spcPct val="150000"/>
              </a:lnSpc>
              <a:spcBef>
                <a:spcPct val="20000"/>
              </a:spcBef>
              <a:spcAft>
                <a:spcPct val="0"/>
              </a:spcAft>
              <a:buClr>
                <a:srgbClr val="FFCC00"/>
              </a:buClr>
              <a:buSzTx/>
              <a:buFont typeface="Arial" pitchFamily="34" charset="0"/>
              <a:buNone/>
              <a:tabLst/>
              <a:defRPr/>
            </a:pPr>
            <a:endParaRPr kumimoji="0" lang="en-GB" sz="1800" b="0" i="0" u="none" strike="noStrike" kern="1200" cap="none" spc="0" normalizeH="0" baseline="0" noProof="0" dirty="0">
              <a:ln>
                <a:noFill/>
              </a:ln>
              <a:solidFill>
                <a:prstClr val="black"/>
              </a:solidFill>
              <a:effectLst/>
              <a:uLnTx/>
              <a:uFillTx/>
              <a:latin typeface="Arial Nova" panose="020B05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26827179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2645974" y="116205"/>
            <a:ext cx="9665021" cy="114287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GB" sz="2400" b="1" dirty="0">
                <a:solidFill>
                  <a:srgbClr val="4472C4">
                    <a:lumMod val="75000"/>
                  </a:srgbClr>
                </a:solidFill>
                <a:latin typeface="Arial Black" panose="020B0A04020102020204" pitchFamily="34" charset="0"/>
              </a:rPr>
              <a:t>Innovation Challenge Fund</a:t>
            </a:r>
            <a:endPar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Indicators</a:t>
            </a:r>
          </a:p>
        </p:txBody>
      </p:sp>
      <p:grpSp>
        <p:nvGrpSpPr>
          <p:cNvPr id="11" name="Group 10">
            <a:extLst>
              <a:ext uri="{FF2B5EF4-FFF2-40B4-BE49-F238E27FC236}">
                <a16:creationId xmlns:a16="http://schemas.microsoft.com/office/drawing/2014/main" id="{F0B19F1E-5DC7-C8CB-69F0-7A9C65FC3EE2}"/>
              </a:ext>
            </a:extLst>
          </p:cNvPr>
          <p:cNvGrpSpPr/>
          <p:nvPr/>
        </p:nvGrpSpPr>
        <p:grpSpPr>
          <a:xfrm>
            <a:off x="1208315" y="1171617"/>
            <a:ext cx="10225705" cy="5281525"/>
            <a:chOff x="1833528" y="1439035"/>
            <a:chExt cx="8969435" cy="4163896"/>
          </a:xfrm>
        </p:grpSpPr>
        <p:sp>
          <p:nvSpPr>
            <p:cNvPr id="13" name="Rectangle: Rounded Corners 12">
              <a:extLst>
                <a:ext uri="{FF2B5EF4-FFF2-40B4-BE49-F238E27FC236}">
                  <a16:creationId xmlns:a16="http://schemas.microsoft.com/office/drawing/2014/main" id="{04A84D0A-02E5-DCEF-7780-D3DFEDFCDF04}"/>
                </a:ext>
              </a:extLst>
            </p:cNvPr>
            <p:cNvSpPr/>
            <p:nvPr/>
          </p:nvSpPr>
          <p:spPr>
            <a:xfrm>
              <a:off x="1833528" y="3146588"/>
              <a:ext cx="4262472" cy="2456343"/>
            </a:xfrm>
            <a:prstGeom prst="roundRect">
              <a:avLst/>
            </a:prstGeom>
            <a:solidFill>
              <a:sysClr val="window" lastClr="FFFFFF"/>
            </a:solidFill>
            <a:ln w="28575" cap="flat" cmpd="sng" algn="ctr">
              <a:solidFill>
                <a:srgbClr val="555CA4"/>
              </a:solidFill>
              <a:prstDash val="solid"/>
            </a:ln>
            <a:effectLst>
              <a:outerShdw blurRad="50800" dist="38100" dir="5400000" algn="t" rotWithShape="0">
                <a:prstClr val="black">
                  <a:alpha val="40000"/>
                </a:prstClr>
              </a:outerShdw>
            </a:effectLst>
          </p:spPr>
          <p:txBody>
            <a:bodyPr lIns="0" tIns="0" rIns="0" bIns="216000" rtlCol="0" anchor="ctr"/>
            <a:lstStyle/>
            <a:p>
              <a:pPr marL="457200" marR="0" lvl="0" indent="-457200" algn="l" defTabSz="457200" rtl="0" eaLnBrk="1" fontAlgn="base" latinLnBrk="0" hangingPunct="1">
                <a:lnSpc>
                  <a:spcPct val="100000"/>
                </a:lnSpc>
                <a:spcBef>
                  <a:spcPts val="2400"/>
                </a:spcBef>
                <a:spcAft>
                  <a:spcPts val="1200"/>
                </a:spcAft>
                <a:buClrTx/>
                <a:buSzTx/>
                <a:buFont typeface="+mj-lt"/>
                <a:buAutoNum type="arabicPeriod"/>
                <a:tabLst/>
                <a:defRPr/>
              </a:pPr>
              <a:endParaRPr kumimoji="0" lang="en-GB" sz="2000" b="0" i="0" u="none" strike="noStrike" kern="0" cap="none" spc="0" normalizeH="0" baseline="0" noProof="0" dirty="0">
                <a:ln>
                  <a:noFill/>
                </a:ln>
                <a:solidFill>
                  <a:prstClr val="black">
                    <a:lumMod val="75000"/>
                    <a:lumOff val="25000"/>
                  </a:prstClr>
                </a:solidFill>
                <a:effectLst/>
                <a:uLnTx/>
                <a:uFillTx/>
                <a:latin typeface="Arial Nova" panose="020B0604020202020204" pitchFamily="34" charset="0"/>
                <a:ea typeface="+mn-ea"/>
                <a:cs typeface="Arial"/>
              </a:endParaRPr>
            </a:p>
          </p:txBody>
        </p:sp>
        <p:sp>
          <p:nvSpPr>
            <p:cNvPr id="15" name="Rectangle: Rounded Corners 14">
              <a:extLst>
                <a:ext uri="{FF2B5EF4-FFF2-40B4-BE49-F238E27FC236}">
                  <a16:creationId xmlns:a16="http://schemas.microsoft.com/office/drawing/2014/main" id="{ED465CE4-3FE2-649D-E29C-3F477A98AD4C}"/>
                </a:ext>
              </a:extLst>
            </p:cNvPr>
            <p:cNvSpPr/>
            <p:nvPr/>
          </p:nvSpPr>
          <p:spPr>
            <a:xfrm>
              <a:off x="6507357" y="3133972"/>
              <a:ext cx="4295606" cy="2456343"/>
            </a:xfrm>
            <a:prstGeom prst="roundRect">
              <a:avLst/>
            </a:prstGeom>
            <a:solidFill>
              <a:sysClr val="window" lastClr="FFFFFF"/>
            </a:solidFill>
            <a:ln w="28575" cap="flat" cmpd="sng" algn="ctr">
              <a:solidFill>
                <a:srgbClr val="555CA4"/>
              </a:solidFill>
              <a:prstDash val="solid"/>
            </a:ln>
            <a:effectLst>
              <a:outerShdw blurRad="50800" dist="38100" dir="5400000" algn="t" rotWithShape="0">
                <a:prstClr val="black">
                  <a:alpha val="40000"/>
                </a:prstClr>
              </a:outerShdw>
            </a:effectLst>
          </p:spPr>
          <p:txBody>
            <a:bodyPr lIns="0" tIns="0" rIns="0" bIns="216000" rtlCol="0" anchor="t"/>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prstClr val="black">
                    <a:lumMod val="75000"/>
                    <a:lumOff val="25000"/>
                  </a:prstClr>
                </a:solidFill>
                <a:effectLst/>
                <a:uLnTx/>
                <a:uFillTx/>
                <a:latin typeface="Arial Nova" panose="020B0604020202020204" pitchFamily="34" charset="0"/>
                <a:ea typeface="+mn-ea"/>
                <a:cs typeface="Arial"/>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prstClr val="black">
                    <a:lumMod val="75000"/>
                    <a:lumOff val="25000"/>
                  </a:prstClr>
                </a:solidFill>
                <a:effectLst/>
                <a:uLnTx/>
                <a:uFillTx/>
                <a:latin typeface="Arial Nova" panose="020B0604020202020204" pitchFamily="34" charset="0"/>
                <a:ea typeface="+mn-ea"/>
                <a:cs typeface="Arial"/>
              </a:endParaRPr>
            </a:p>
          </p:txBody>
        </p:sp>
        <p:sp>
          <p:nvSpPr>
            <p:cNvPr id="17" name="Oval 16">
              <a:extLst>
                <a:ext uri="{FF2B5EF4-FFF2-40B4-BE49-F238E27FC236}">
                  <a16:creationId xmlns:a16="http://schemas.microsoft.com/office/drawing/2014/main" id="{DAF0717F-9428-D913-F900-8F2B4C8E7C92}"/>
                </a:ext>
              </a:extLst>
            </p:cNvPr>
            <p:cNvSpPr/>
            <p:nvPr/>
          </p:nvSpPr>
          <p:spPr>
            <a:xfrm>
              <a:off x="7748873" y="1439035"/>
              <a:ext cx="1779440" cy="1769927"/>
            </a:xfrm>
            <a:prstGeom prst="ellipse">
              <a:avLst/>
            </a:prstGeom>
            <a:solidFill>
              <a:srgbClr val="F4D667"/>
            </a:solidFill>
            <a:ln w="28575" cap="flat" cmpd="sng" algn="ctr">
              <a:solidFill>
                <a:srgbClr val="555CA4"/>
              </a:solidFill>
              <a:prstDash val="solid"/>
            </a:ln>
            <a:effectLst>
              <a:outerShdw blurRad="50800" dist="38100" dir="5400000" algn="t" rotWithShape="0">
                <a:prstClr val="black">
                  <a:alpha val="40000"/>
                </a:prstClr>
              </a:outerShdw>
            </a:effectLst>
          </p:spPr>
          <p:txBody>
            <a:bodyPr lIns="0" tIns="0" rIns="0" bIns="21600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2000" b="1" i="0" u="none" strike="noStrike" kern="0" cap="none" spc="0" normalizeH="0" baseline="0" noProof="0" dirty="0">
                  <a:ln>
                    <a:noFill/>
                  </a:ln>
                  <a:solidFill>
                    <a:prstClr val="black">
                      <a:lumMod val="75000"/>
                      <a:lumOff val="25000"/>
                    </a:prstClr>
                  </a:solidFill>
                  <a:effectLst/>
                  <a:uLnTx/>
                  <a:uFillTx/>
                  <a:latin typeface="Arial Nova" panose="020B0604020202020204" pitchFamily="34" charset="0"/>
                  <a:ea typeface="+mn-ea"/>
                  <a:cs typeface="+mn-cs"/>
                </a:rPr>
                <a:t>Result indicator</a:t>
              </a:r>
            </a:p>
          </p:txBody>
        </p:sp>
        <p:sp>
          <p:nvSpPr>
            <p:cNvPr id="23" name="Oval 22">
              <a:extLst>
                <a:ext uri="{FF2B5EF4-FFF2-40B4-BE49-F238E27FC236}">
                  <a16:creationId xmlns:a16="http://schemas.microsoft.com/office/drawing/2014/main" id="{16BA877A-1945-3F6D-A0C4-3CDB6822F287}"/>
                </a:ext>
              </a:extLst>
            </p:cNvPr>
            <p:cNvSpPr/>
            <p:nvPr/>
          </p:nvSpPr>
          <p:spPr>
            <a:xfrm>
              <a:off x="3075043" y="1541579"/>
              <a:ext cx="1779441" cy="1769928"/>
            </a:xfrm>
            <a:prstGeom prst="ellipse">
              <a:avLst/>
            </a:prstGeom>
            <a:solidFill>
              <a:srgbClr val="F4D667"/>
            </a:solidFill>
            <a:ln w="28575" cap="flat" cmpd="sng" algn="ctr">
              <a:solidFill>
                <a:srgbClr val="555CA4"/>
              </a:solidFill>
              <a:prstDash val="solid"/>
            </a:ln>
            <a:effectLst>
              <a:outerShdw blurRad="50800" dist="38100" dir="5400000" algn="t" rotWithShape="0">
                <a:prstClr val="black">
                  <a:alpha val="40000"/>
                </a:prstClr>
              </a:outerShdw>
            </a:effectLst>
          </p:spPr>
          <p:txBody>
            <a:bodyPr lIns="0" tIns="0" rIns="0" bIns="21600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2000" b="1" i="0" u="none" strike="noStrike" kern="0" cap="none" spc="0" normalizeH="0" baseline="0" noProof="0" dirty="0">
                  <a:ln>
                    <a:noFill/>
                  </a:ln>
                  <a:solidFill>
                    <a:prstClr val="black">
                      <a:lumMod val="75000"/>
                      <a:lumOff val="25000"/>
                    </a:prstClr>
                  </a:solidFill>
                  <a:effectLst/>
                  <a:uLnTx/>
                  <a:uFillTx/>
                  <a:latin typeface="Arial Nova" panose="020B0604020202020204" pitchFamily="34" charset="0"/>
                  <a:ea typeface="+mn-ea"/>
                  <a:cs typeface="+mn-cs"/>
                </a:rPr>
                <a:t>Output indicators</a:t>
              </a:r>
            </a:p>
          </p:txBody>
        </p:sp>
        <p:cxnSp>
          <p:nvCxnSpPr>
            <p:cNvPr id="24" name="Straight Connector 23">
              <a:extLst>
                <a:ext uri="{FF2B5EF4-FFF2-40B4-BE49-F238E27FC236}">
                  <a16:creationId xmlns:a16="http://schemas.microsoft.com/office/drawing/2014/main" id="{32642467-4E7A-7A21-253D-8FC492DFAEB1}"/>
                </a:ext>
              </a:extLst>
            </p:cNvPr>
            <p:cNvCxnSpPr>
              <a:cxnSpLocks/>
              <a:endCxn id="17" idx="2"/>
            </p:cNvCxnSpPr>
            <p:nvPr/>
          </p:nvCxnSpPr>
          <p:spPr>
            <a:xfrm>
              <a:off x="4854485" y="2323999"/>
              <a:ext cx="2894388" cy="0"/>
            </a:xfrm>
            <a:prstGeom prst="line">
              <a:avLst/>
            </a:prstGeom>
            <a:noFill/>
            <a:ln w="28575" cap="flat" cmpd="sng" algn="ctr">
              <a:solidFill>
                <a:srgbClr val="555CA4"/>
              </a:solidFill>
              <a:prstDash val="solid"/>
              <a:headEnd type="oval" w="med" len="med"/>
              <a:tailEnd type="oval" w="med" len="med"/>
            </a:ln>
            <a:effectLst>
              <a:outerShdw blurRad="40000" dist="20000" dir="5400000" rotWithShape="0">
                <a:srgbClr val="000000">
                  <a:alpha val="38000"/>
                </a:srgbClr>
              </a:outerShdw>
            </a:effectLst>
          </p:spPr>
        </p:cxnSp>
      </p:grpSp>
      <p:sp>
        <p:nvSpPr>
          <p:cNvPr id="3" name="TextBox 2">
            <a:extLst>
              <a:ext uri="{FF2B5EF4-FFF2-40B4-BE49-F238E27FC236}">
                <a16:creationId xmlns:a16="http://schemas.microsoft.com/office/drawing/2014/main" id="{4F5890FD-BDA7-9FEC-4B65-901F51154BCC}"/>
              </a:ext>
            </a:extLst>
          </p:cNvPr>
          <p:cNvSpPr txBox="1"/>
          <p:nvPr/>
        </p:nvSpPr>
        <p:spPr>
          <a:xfrm>
            <a:off x="6929132" y="3606960"/>
            <a:ext cx="3944203" cy="1015663"/>
          </a:xfrm>
          <a:prstGeom prst="rect">
            <a:avLst/>
          </a:prstGeom>
          <a:noFill/>
        </p:spPr>
        <p:txBody>
          <a:bodyPr wrap="square">
            <a:spAutoFit/>
          </a:bodyPr>
          <a:lstStyle/>
          <a:p>
            <a:pPr marL="0" marR="0" lvl="0" indent="0" defTabSz="4572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black">
                    <a:lumMod val="75000"/>
                    <a:lumOff val="25000"/>
                  </a:prstClr>
                </a:solidFill>
                <a:effectLst/>
                <a:uLnTx/>
                <a:uFillTx/>
                <a:latin typeface="Arial Nova" panose="020B0604020202020204" pitchFamily="34" charset="0"/>
                <a:ea typeface="+mn-ea"/>
                <a:cs typeface="Arial"/>
              </a:rPr>
              <a:t>82 Enterprises (SMEs) introducing new products or process innovation solutions.</a:t>
            </a:r>
            <a:endParaRPr kumimoji="0" lang="en-GB" sz="2000" b="1" i="0" u="none" strike="noStrike" kern="1200" cap="none" spc="0" normalizeH="0" baseline="0" noProof="0" dirty="0">
              <a:ln>
                <a:noFill/>
              </a:ln>
              <a:solidFill>
                <a:prstClr val="white"/>
              </a:solidFill>
              <a:effectLst/>
              <a:uLnTx/>
              <a:uFillTx/>
              <a:latin typeface="Arial Nova" panose="020B0604020202020204" pitchFamily="34" charset="0"/>
              <a:ea typeface="+mn-ea"/>
              <a:cs typeface="+mn-cs"/>
            </a:endParaRPr>
          </a:p>
        </p:txBody>
      </p:sp>
      <p:sp>
        <p:nvSpPr>
          <p:cNvPr id="5" name="TextBox 4">
            <a:extLst>
              <a:ext uri="{FF2B5EF4-FFF2-40B4-BE49-F238E27FC236}">
                <a16:creationId xmlns:a16="http://schemas.microsoft.com/office/drawing/2014/main" id="{EE07E29A-B034-8936-C2C3-9DE69F204D7A}"/>
              </a:ext>
            </a:extLst>
          </p:cNvPr>
          <p:cNvSpPr txBox="1"/>
          <p:nvPr/>
        </p:nvSpPr>
        <p:spPr>
          <a:xfrm>
            <a:off x="1442936" y="3671175"/>
            <a:ext cx="4045911" cy="2400657"/>
          </a:xfrm>
          <a:prstGeom prst="rect">
            <a:avLst/>
          </a:prstGeom>
          <a:noFill/>
        </p:spPr>
        <p:txBody>
          <a:bodyPr wrap="square">
            <a:spAutoFit/>
          </a:bodyPr>
          <a:lstStyle/>
          <a:p>
            <a:pPr marL="182563" marR="0" lvl="0" indent="-182563" algn="l" defTabSz="457200" rtl="0" eaLnBrk="1" fontAlgn="base" latinLnBrk="0" hangingPunct="1">
              <a:lnSpc>
                <a:spcPct val="100000"/>
              </a:lnSpc>
              <a:spcBef>
                <a:spcPct val="0"/>
              </a:spcBef>
              <a:spcAft>
                <a:spcPts val="600"/>
              </a:spcAft>
              <a:buClrTx/>
              <a:buSzTx/>
              <a:buFontTx/>
              <a:buNone/>
              <a:tabLst>
                <a:tab pos="182563" algn="l"/>
              </a:tabLst>
              <a:defRPr/>
            </a:pPr>
            <a:r>
              <a:rPr kumimoji="0" lang="en-GB" sz="2000" b="0" i="0" u="none" strike="noStrike" kern="1200" cap="none" spc="0" normalizeH="0" baseline="0" noProof="0" dirty="0">
                <a:ln>
                  <a:noFill/>
                </a:ln>
                <a:effectLst/>
                <a:uLnTx/>
                <a:uFillTx/>
                <a:latin typeface="Arial Nova" panose="020B0604020202020204" pitchFamily="34" charset="0"/>
                <a:ea typeface="+mn-ea"/>
                <a:cs typeface="Arial"/>
              </a:rPr>
              <a:t>•	36 Research organisations participating in joint research projects</a:t>
            </a:r>
            <a:endParaRPr lang="en-GB" sz="2000" dirty="0">
              <a:latin typeface="Arial Nova" panose="020B0604020202020204" pitchFamily="34" charset="0"/>
              <a:cs typeface="Arial"/>
            </a:endParaRPr>
          </a:p>
          <a:p>
            <a:pPr marL="182563" marR="0" lvl="0" indent="-182563" algn="l" defTabSz="457200" rtl="0" eaLnBrk="1" fontAlgn="base" latinLnBrk="0" hangingPunct="1">
              <a:lnSpc>
                <a:spcPct val="100000"/>
              </a:lnSpc>
              <a:spcBef>
                <a:spcPct val="0"/>
              </a:spcBef>
              <a:spcAft>
                <a:spcPts val="600"/>
              </a:spcAft>
              <a:buClrTx/>
              <a:buSzTx/>
              <a:buFontTx/>
              <a:buNone/>
              <a:tabLst>
                <a:tab pos="182563" algn="l"/>
              </a:tabLst>
              <a:defRPr/>
            </a:pPr>
            <a:r>
              <a:rPr kumimoji="0" lang="en-GB" sz="2000" b="0" i="0" u="none" strike="noStrike" kern="1200" cap="none" spc="0" normalizeH="0" baseline="0" noProof="0" dirty="0">
                <a:ln>
                  <a:noFill/>
                </a:ln>
                <a:effectLst/>
                <a:uLnTx/>
                <a:uFillTx/>
                <a:latin typeface="Arial Nova" panose="020B0604020202020204" pitchFamily="34" charset="0"/>
                <a:ea typeface="+mn-ea"/>
                <a:cs typeface="Arial"/>
              </a:rPr>
              <a:t>•	96 Enterprises support (Micro, Small, Medium &amp; Large)</a:t>
            </a:r>
          </a:p>
          <a:p>
            <a:pPr marL="182563" marR="0" lvl="0" indent="-182563" algn="l" defTabSz="457200" rtl="0" eaLnBrk="1" fontAlgn="base" latinLnBrk="0" hangingPunct="1">
              <a:lnSpc>
                <a:spcPct val="100000"/>
              </a:lnSpc>
              <a:spcBef>
                <a:spcPct val="0"/>
              </a:spcBef>
              <a:spcAft>
                <a:spcPts val="600"/>
              </a:spcAft>
              <a:buClrTx/>
              <a:buSzTx/>
              <a:buFontTx/>
              <a:buNone/>
              <a:tabLst>
                <a:tab pos="182563" algn="l"/>
              </a:tabLst>
              <a:defRPr/>
            </a:pPr>
            <a:r>
              <a:rPr kumimoji="0" lang="en-GB" sz="2000" b="0" i="0" u="none" strike="noStrike" kern="1200" cap="none" spc="0" normalizeH="0" baseline="0" noProof="0" dirty="0">
                <a:ln>
                  <a:noFill/>
                </a:ln>
                <a:effectLst/>
                <a:uLnTx/>
                <a:uFillTx/>
                <a:latin typeface="Arial Nova" panose="020B0604020202020204" pitchFamily="34" charset="0"/>
                <a:ea typeface="+mn-ea"/>
                <a:cs typeface="Arial"/>
              </a:rPr>
              <a:t>•	96 Enterprises with non-financial support</a:t>
            </a:r>
          </a:p>
        </p:txBody>
      </p:sp>
    </p:spTree>
    <p:extLst>
      <p:ext uri="{BB962C8B-B14F-4D97-AF65-F5344CB8AC3E}">
        <p14:creationId xmlns:p14="http://schemas.microsoft.com/office/powerpoint/2010/main" val="35677089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2428650" y="389357"/>
            <a:ext cx="966502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Innovation Challenge Fund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Indicative Actions</a:t>
            </a:r>
          </a:p>
        </p:txBody>
      </p:sp>
      <p:pic>
        <p:nvPicPr>
          <p:cNvPr id="21" name="Picture 20" descr="Text&#10;&#10;Description automatically generated">
            <a:extLst>
              <a:ext uri="{FF2B5EF4-FFF2-40B4-BE49-F238E27FC236}">
                <a16:creationId xmlns:a16="http://schemas.microsoft.com/office/drawing/2014/main" id="{879D48A0-49C4-4C4C-93E8-9A8CB1A8C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sp>
        <p:nvSpPr>
          <p:cNvPr id="2" name="Content Placeholder 2">
            <a:extLst>
              <a:ext uri="{FF2B5EF4-FFF2-40B4-BE49-F238E27FC236}">
                <a16:creationId xmlns:a16="http://schemas.microsoft.com/office/drawing/2014/main" id="{5A8A0228-2A0C-3B3B-6F33-834AB9DFE34B}"/>
              </a:ext>
            </a:extLst>
          </p:cNvPr>
          <p:cNvSpPr txBox="1">
            <a:spLocks/>
          </p:cNvSpPr>
          <p:nvPr/>
        </p:nvSpPr>
        <p:spPr bwMode="auto">
          <a:xfrm>
            <a:off x="1042219" y="1691234"/>
            <a:ext cx="9831116" cy="39514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20000"/>
              </a:spcBef>
              <a:spcAft>
                <a:spcPts val="600"/>
              </a:spcAft>
              <a:buClrTx/>
              <a:buSzTx/>
              <a:buFont typeface="Arial" pitchFamily="34" charset="0"/>
              <a:buNone/>
              <a:tabLst/>
              <a:defRPr/>
            </a:pPr>
            <a:r>
              <a:rPr kumimoji="0" lang="en-US" sz="2000" b="1" i="0" u="none" strike="noStrike" kern="1200" cap="none" spc="0" normalizeH="0" baseline="0" noProof="0" dirty="0">
                <a:ln>
                  <a:noFill/>
                </a:ln>
                <a:solidFill>
                  <a:srgbClr val="4472C4">
                    <a:lumMod val="75000"/>
                  </a:srgbClr>
                </a:solidFill>
                <a:effectLst/>
                <a:uLnTx/>
                <a:uFillTx/>
                <a:latin typeface="Arial Nova" panose="020B0504020202020204" pitchFamily="34" charset="0"/>
                <a:ea typeface="MS PGothic" pitchFamily="34" charset="-128"/>
                <a:cs typeface="+mn-cs"/>
              </a:rPr>
              <a:t>Innovation Challenge Fund initiatives:</a:t>
            </a:r>
          </a:p>
          <a:p>
            <a:pPr marL="342900" marR="0" lvl="0" indent="-342900" algn="l" defTabSz="457200" rtl="0" eaLnBrk="1" fontAlgn="base" latinLnBrk="0" hangingPunct="1">
              <a:lnSpc>
                <a:spcPct val="100000"/>
              </a:lnSpc>
              <a:spcBef>
                <a:spcPts val="0"/>
              </a:spcBef>
              <a:spcAft>
                <a:spcPts val="1200"/>
              </a:spcAft>
              <a:buClr>
                <a:srgbClr val="FFCC00"/>
              </a:buClr>
              <a:buSzTx/>
              <a:buFont typeface="Symbol" panose="05050102010706020507" pitchFamily="18" charset="2"/>
              <a:buChar char=""/>
              <a:tabLst/>
              <a:defRPr/>
            </a:pPr>
            <a:r>
              <a:rPr kumimoji="0" lang="en-GB" sz="2000" b="0" i="0" u="none" strike="noStrike" kern="1200" cap="none" spc="0" normalizeH="0" baseline="0" noProof="0" dirty="0">
                <a:ln>
                  <a:noFill/>
                </a:ln>
                <a:solidFill>
                  <a:srgbClr val="000000"/>
                </a:solidFill>
                <a:effectLst/>
                <a:uLnTx/>
                <a:uFillTx/>
                <a:latin typeface="Arial Nova" panose="020B0504020202020204" pitchFamily="34" charset="0"/>
                <a:ea typeface="Times New Roman" panose="02020603050405020304" pitchFamily="18" charset="0"/>
              </a:rPr>
              <a:t>Support collaborative initiatives in key growth sectors, which will have a positive impact on entrepreneurial activity and/or productivity and the innovative capability of enterprise;</a:t>
            </a:r>
          </a:p>
          <a:p>
            <a:pPr marL="342900" marR="0" lvl="0" indent="-342900" algn="l" defTabSz="457200" rtl="0" eaLnBrk="1" fontAlgn="base" latinLnBrk="0" hangingPunct="1">
              <a:lnSpc>
                <a:spcPct val="100000"/>
              </a:lnSpc>
              <a:spcBef>
                <a:spcPts val="0"/>
              </a:spcBef>
              <a:spcAft>
                <a:spcPts val="1200"/>
              </a:spcAft>
              <a:buClr>
                <a:srgbClr val="FFCC00"/>
              </a:buClr>
              <a:buSzTx/>
              <a:buFont typeface="Symbol" panose="05050102010706020507" pitchFamily="18" charset="2"/>
              <a:buChar char=""/>
              <a:tabLst/>
              <a:defRPr/>
            </a:pPr>
            <a:r>
              <a:rPr kumimoji="0" lang="en-GB" sz="2000" b="0" i="0" u="none" strike="noStrike" kern="1200" cap="none" spc="0" normalizeH="0" baseline="0" noProof="0" dirty="0">
                <a:ln>
                  <a:noFill/>
                </a:ln>
                <a:solidFill>
                  <a:srgbClr val="000000"/>
                </a:solidFill>
                <a:effectLst/>
                <a:uLnTx/>
                <a:uFillTx/>
                <a:latin typeface="Arial Nova" panose="020B0504020202020204" pitchFamily="34" charset="0"/>
                <a:ea typeface="Times New Roman" panose="02020603050405020304" pitchFamily="18" charset="0"/>
              </a:rPr>
              <a:t>Enhance the productivity and new produced development opportunities of Programme Area enterprises to sustain and increase employment levels across the Programme Area;</a:t>
            </a:r>
          </a:p>
          <a:p>
            <a:pPr marL="342900" marR="0" lvl="0" indent="-342900" algn="l" defTabSz="457200" rtl="0" eaLnBrk="1" fontAlgn="base" latinLnBrk="0" hangingPunct="1">
              <a:lnSpc>
                <a:spcPct val="100000"/>
              </a:lnSpc>
              <a:spcBef>
                <a:spcPts val="0"/>
              </a:spcBef>
              <a:spcAft>
                <a:spcPts val="1200"/>
              </a:spcAft>
              <a:buClr>
                <a:srgbClr val="FFCC00"/>
              </a:buClr>
              <a:buSzTx/>
              <a:buFont typeface="Symbol" panose="05050102010706020507" pitchFamily="18" charset="2"/>
              <a:buChar char=""/>
              <a:tabLst/>
              <a:defRPr/>
            </a:pPr>
            <a:r>
              <a:rPr kumimoji="0" lang="en-GB" sz="2000" b="0" i="0" u="none" strike="noStrike" kern="1200" cap="none" spc="0" normalizeH="0" baseline="0" noProof="0" dirty="0">
                <a:ln>
                  <a:noFill/>
                </a:ln>
                <a:solidFill>
                  <a:srgbClr val="000000"/>
                </a:solidFill>
                <a:effectLst/>
                <a:uLnTx/>
                <a:uFillTx/>
                <a:latin typeface="Arial Nova" panose="020B0504020202020204" pitchFamily="34" charset="0"/>
                <a:ea typeface="Times New Roman" panose="02020603050405020304" pitchFamily="18" charset="0"/>
              </a:rPr>
              <a:t>Increase the levels of automation and enable Programme Area enterprises to respond to new technological opportunities across a range of key sectors; and </a:t>
            </a:r>
          </a:p>
          <a:p>
            <a:pPr marL="342900" marR="0" lvl="0" indent="-342900" algn="l" defTabSz="457200" rtl="0" eaLnBrk="1" fontAlgn="base" latinLnBrk="0" hangingPunct="1">
              <a:lnSpc>
                <a:spcPct val="100000"/>
              </a:lnSpc>
              <a:spcBef>
                <a:spcPts val="0"/>
              </a:spcBef>
              <a:spcAft>
                <a:spcPts val="1200"/>
              </a:spcAft>
              <a:buClr>
                <a:srgbClr val="FFCC00"/>
              </a:buClr>
              <a:buSzTx/>
              <a:buFont typeface="Symbol" panose="05050102010706020507" pitchFamily="18" charset="2"/>
              <a:buChar char=""/>
              <a:tabLst/>
              <a:defRPr/>
            </a:pPr>
            <a:r>
              <a:rPr kumimoji="0" lang="en-GB" sz="2000" b="0" i="0" u="none" strike="noStrike" kern="1200" cap="none" spc="0" normalizeH="0" baseline="0" noProof="0" dirty="0">
                <a:ln>
                  <a:noFill/>
                </a:ln>
                <a:solidFill>
                  <a:srgbClr val="000000"/>
                </a:solidFill>
                <a:effectLst/>
                <a:uLnTx/>
                <a:uFillTx/>
                <a:latin typeface="Arial Nova" panose="020B0504020202020204" pitchFamily="34" charset="0"/>
                <a:ea typeface="Times New Roman" panose="02020603050405020304" pitchFamily="18" charset="0"/>
              </a:rPr>
              <a:t>Increase the level of accessible innovation focused facilities across the Programme Area; including those which can be utilised by local start-ups and are tech and digital-focused.  </a:t>
            </a:r>
          </a:p>
          <a:p>
            <a:pPr marL="0" marR="0" lvl="0" indent="0" algn="l" defTabSz="457200" rtl="0" eaLnBrk="1" fontAlgn="base" latinLnBrk="0" hangingPunct="1">
              <a:lnSpc>
                <a:spcPct val="100000"/>
              </a:lnSpc>
              <a:spcBef>
                <a:spcPct val="20000"/>
              </a:spcBef>
              <a:spcAft>
                <a:spcPts val="1200"/>
              </a:spcAft>
              <a:buClrTx/>
              <a:buSzTx/>
              <a:buFont typeface="Arial" pitchFamily="34" charset="0"/>
              <a:buNone/>
              <a:tabLst/>
              <a:defRPr/>
            </a:pPr>
            <a:endParaRPr kumimoji="0" lang="en-US" sz="2000" b="0" i="0" u="none" strike="noStrike" kern="1200" cap="none" spc="0" normalizeH="0" baseline="0" noProof="0" dirty="0">
              <a:ln>
                <a:noFill/>
              </a:ln>
              <a:solidFill>
                <a:sysClr val="windowText" lastClr="000000">
                  <a:lumMod val="75000"/>
                  <a:lumOff val="25000"/>
                </a:sysClr>
              </a:solidFill>
              <a:effectLst/>
              <a:uLnTx/>
              <a:uFillTx/>
              <a:latin typeface="Arial Nova" panose="020B0504020202020204" pitchFamily="34" charset="0"/>
              <a:ea typeface="Times New Roman" panose="02020603050405020304" pitchFamily="18" charset="0"/>
              <a:cs typeface="+mn-cs"/>
            </a:endParaRPr>
          </a:p>
        </p:txBody>
      </p:sp>
    </p:spTree>
    <p:extLst>
      <p:ext uri="{BB962C8B-B14F-4D97-AF65-F5344CB8AC3E}">
        <p14:creationId xmlns:p14="http://schemas.microsoft.com/office/powerpoint/2010/main" val="26662609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2428650" y="389357"/>
            <a:ext cx="966502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Innovation Challenge Fund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Indicative Actions</a:t>
            </a:r>
          </a:p>
        </p:txBody>
      </p:sp>
      <p:sp>
        <p:nvSpPr>
          <p:cNvPr id="2" name="Content Placeholder 2">
            <a:extLst>
              <a:ext uri="{FF2B5EF4-FFF2-40B4-BE49-F238E27FC236}">
                <a16:creationId xmlns:a16="http://schemas.microsoft.com/office/drawing/2014/main" id="{5A8A0228-2A0C-3B3B-6F33-834AB9DFE34B}"/>
              </a:ext>
            </a:extLst>
          </p:cNvPr>
          <p:cNvSpPr txBox="1">
            <a:spLocks/>
          </p:cNvSpPr>
          <p:nvPr/>
        </p:nvSpPr>
        <p:spPr bwMode="auto">
          <a:xfrm>
            <a:off x="757980" y="1589686"/>
            <a:ext cx="10933470" cy="39514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20000"/>
              </a:spcBef>
              <a:spcAft>
                <a:spcPts val="600"/>
              </a:spcAft>
              <a:buClrTx/>
              <a:buSzTx/>
              <a:buFont typeface="Arial" pitchFamily="34" charset="0"/>
              <a:buNone/>
              <a:tabLst/>
              <a:defRPr/>
            </a:pPr>
            <a:r>
              <a:rPr kumimoji="0" lang="en-US" sz="2000" b="1" i="0" u="none" strike="noStrike" kern="1200" cap="none" spc="0" normalizeH="0" baseline="0" noProof="0" dirty="0">
                <a:ln>
                  <a:noFill/>
                </a:ln>
                <a:solidFill>
                  <a:srgbClr val="4472C4">
                    <a:lumMod val="75000"/>
                  </a:srgbClr>
                </a:solidFill>
                <a:effectLst/>
                <a:uLnTx/>
                <a:uFillTx/>
                <a:latin typeface="Arial Nova" panose="020B0504020202020204" pitchFamily="34" charset="0"/>
                <a:ea typeface="MS PGothic" pitchFamily="34" charset="-128"/>
                <a:cs typeface="+mn-cs"/>
              </a:rPr>
              <a:t>Innovation Challenge Fund Non-financial initiatives:</a:t>
            </a:r>
          </a:p>
          <a:p>
            <a:pPr>
              <a:spcBef>
                <a:spcPts val="0"/>
              </a:spcBef>
              <a:spcAft>
                <a:spcPts val="1200"/>
              </a:spcAft>
              <a:buClr>
                <a:srgbClr val="FFCC00"/>
              </a:buClr>
              <a:buFont typeface="Symbol" panose="05050102010706020507" pitchFamily="18" charset="2"/>
              <a:buChar char=""/>
              <a:defRPr/>
            </a:pPr>
            <a:r>
              <a:rPr lang="en-US" sz="2000" dirty="0">
                <a:solidFill>
                  <a:srgbClr val="000000"/>
                </a:solidFill>
                <a:latin typeface="Arial Nova" panose="020B0504020202020204" pitchFamily="34" charset="0"/>
              </a:rPr>
              <a:t>Operating at scale through the development and management of collaborative networks operating on a local, national and international basis, including industry clusters; </a:t>
            </a:r>
            <a:endParaRPr lang="en-GB" sz="2000" dirty="0">
              <a:solidFill>
                <a:srgbClr val="000000"/>
              </a:solidFill>
              <a:latin typeface="Arial Nova" panose="020B0504020202020204" pitchFamily="34" charset="0"/>
            </a:endParaRPr>
          </a:p>
          <a:p>
            <a:pPr>
              <a:spcBef>
                <a:spcPts val="0"/>
              </a:spcBef>
              <a:spcAft>
                <a:spcPts val="1200"/>
              </a:spcAft>
              <a:buClr>
                <a:srgbClr val="FFCC00"/>
              </a:buClr>
              <a:buFont typeface="Symbol" panose="05050102010706020507" pitchFamily="18" charset="2"/>
              <a:buChar char=""/>
              <a:defRPr/>
            </a:pPr>
            <a:r>
              <a:rPr lang="en-US" sz="2000" dirty="0">
                <a:solidFill>
                  <a:srgbClr val="000000"/>
                </a:solidFill>
                <a:latin typeface="Arial Nova" panose="020B0504020202020204" pitchFamily="34" charset="0"/>
              </a:rPr>
              <a:t>Engaging in commercially led innovation, which will result in the development of new products and or more efficient processes; </a:t>
            </a:r>
            <a:endParaRPr lang="en-GB" sz="2000" dirty="0">
              <a:solidFill>
                <a:srgbClr val="000000"/>
              </a:solidFill>
              <a:latin typeface="Arial Nova" panose="020B0504020202020204" pitchFamily="34" charset="0"/>
            </a:endParaRPr>
          </a:p>
          <a:p>
            <a:pPr>
              <a:spcBef>
                <a:spcPts val="0"/>
              </a:spcBef>
              <a:spcAft>
                <a:spcPts val="1200"/>
              </a:spcAft>
              <a:buClr>
                <a:srgbClr val="FFCC00"/>
              </a:buClr>
              <a:buFont typeface="Symbol" panose="05050102010706020507" pitchFamily="18" charset="2"/>
              <a:buChar char=""/>
              <a:defRPr/>
            </a:pPr>
            <a:r>
              <a:rPr lang="en-US" sz="2000" dirty="0">
                <a:solidFill>
                  <a:srgbClr val="000000"/>
                </a:solidFill>
                <a:latin typeface="Arial Nova" panose="020B0504020202020204" pitchFamily="34" charset="0"/>
              </a:rPr>
              <a:t>Transitioning to a low carbon and circular economy through the development and introduction of sustainable manufacturing practices through education awareness and incentive </a:t>
            </a:r>
            <a:r>
              <a:rPr lang="en-US" sz="2000" dirty="0" err="1">
                <a:solidFill>
                  <a:srgbClr val="000000"/>
                </a:solidFill>
                <a:latin typeface="Arial Nova" panose="020B0504020202020204" pitchFamily="34" charset="0"/>
              </a:rPr>
              <a:t>programmes</a:t>
            </a:r>
            <a:r>
              <a:rPr lang="en-US" sz="2000" dirty="0">
                <a:solidFill>
                  <a:srgbClr val="000000"/>
                </a:solidFill>
                <a:latin typeface="Arial Nova" panose="020B0504020202020204" pitchFamily="34" charset="0"/>
              </a:rPr>
              <a:t>; </a:t>
            </a:r>
            <a:endParaRPr lang="en-GB" sz="2000" dirty="0">
              <a:solidFill>
                <a:srgbClr val="000000"/>
              </a:solidFill>
              <a:latin typeface="Arial Nova" panose="020B0504020202020204" pitchFamily="34" charset="0"/>
            </a:endParaRPr>
          </a:p>
          <a:p>
            <a:pPr>
              <a:spcBef>
                <a:spcPts val="0"/>
              </a:spcBef>
              <a:spcAft>
                <a:spcPts val="1200"/>
              </a:spcAft>
              <a:buClr>
                <a:srgbClr val="FFCC00"/>
              </a:buClr>
              <a:buFont typeface="Symbol" panose="05050102010706020507" pitchFamily="18" charset="2"/>
              <a:buChar char=""/>
              <a:defRPr/>
            </a:pPr>
            <a:r>
              <a:rPr lang="en-US" sz="2000" dirty="0">
                <a:solidFill>
                  <a:srgbClr val="000000"/>
                </a:solidFill>
                <a:latin typeface="Arial Nova" panose="020B0504020202020204" pitchFamily="34" charset="0"/>
              </a:rPr>
              <a:t>Delivering LEAN / productivity improvements or transition to / </a:t>
            </a:r>
            <a:r>
              <a:rPr lang="en-US" sz="2000" dirty="0" err="1">
                <a:solidFill>
                  <a:srgbClr val="000000"/>
                </a:solidFill>
                <a:latin typeface="Arial Nova" panose="020B0504020202020204" pitchFamily="34" charset="0"/>
              </a:rPr>
              <a:t>utilise</a:t>
            </a:r>
            <a:r>
              <a:rPr lang="en-US" sz="2000" dirty="0">
                <a:solidFill>
                  <a:srgbClr val="000000"/>
                </a:solidFill>
                <a:latin typeface="Arial Nova" panose="020B0504020202020204" pitchFamily="34" charset="0"/>
              </a:rPr>
              <a:t> the latest </a:t>
            </a:r>
            <a:r>
              <a:rPr lang="en-US" sz="2000" dirty="0" err="1">
                <a:solidFill>
                  <a:srgbClr val="000000"/>
                </a:solidFill>
                <a:latin typeface="Arial Nova" panose="020B0504020202020204" pitchFamily="34" charset="0"/>
              </a:rPr>
              <a:t>digitisation</a:t>
            </a:r>
            <a:r>
              <a:rPr lang="en-US" sz="2000" dirty="0">
                <a:solidFill>
                  <a:srgbClr val="000000"/>
                </a:solidFill>
                <a:latin typeface="Arial Nova" panose="020B0504020202020204" pitchFamily="34" charset="0"/>
              </a:rPr>
              <a:t> and Industry 4.0 tools to enable increased levels of productivity and competitiveness, while driving continuous economic improvement and performance, and access to global markets; </a:t>
            </a:r>
            <a:endParaRPr lang="en-GB" sz="2000" dirty="0">
              <a:solidFill>
                <a:srgbClr val="000000"/>
              </a:solidFill>
              <a:latin typeface="Arial Nova" panose="020B0504020202020204" pitchFamily="34" charset="0"/>
            </a:endParaRPr>
          </a:p>
          <a:p>
            <a:pPr>
              <a:spcBef>
                <a:spcPts val="0"/>
              </a:spcBef>
              <a:spcAft>
                <a:spcPts val="1200"/>
              </a:spcAft>
              <a:buClr>
                <a:srgbClr val="FFCC00"/>
              </a:buClr>
              <a:buFont typeface="Symbol" panose="05050102010706020507" pitchFamily="18" charset="2"/>
              <a:buChar char=""/>
              <a:defRPr/>
            </a:pPr>
            <a:r>
              <a:rPr lang="en-US" sz="2000" dirty="0">
                <a:solidFill>
                  <a:srgbClr val="000000"/>
                </a:solidFill>
                <a:latin typeface="Arial Nova" panose="020B0504020202020204" pitchFamily="34" charset="0"/>
              </a:rPr>
              <a:t>Support for SMEs to meet challenges, adapt and thrive within a post COVID-19 economy and in response to the increasing cost of doing business.    </a:t>
            </a:r>
            <a:endParaRPr lang="en-GB" sz="2000" dirty="0">
              <a:solidFill>
                <a:srgbClr val="000000"/>
              </a:solidFill>
              <a:latin typeface="Arial Nova" panose="020B0504020202020204" pitchFamily="34" charset="0"/>
            </a:endParaRPr>
          </a:p>
          <a:p>
            <a:pPr marL="342900" marR="0" lvl="0" indent="-342900" algn="l" defTabSz="457200" rtl="0" eaLnBrk="1" fontAlgn="base" latinLnBrk="0" hangingPunct="1">
              <a:lnSpc>
                <a:spcPct val="100000"/>
              </a:lnSpc>
              <a:spcBef>
                <a:spcPts val="0"/>
              </a:spcBef>
              <a:spcAft>
                <a:spcPts val="1200"/>
              </a:spcAft>
              <a:buClr>
                <a:srgbClr val="FFCC00"/>
              </a:buClr>
              <a:buSzTx/>
              <a:buFont typeface="Symbol" panose="05050102010706020507" pitchFamily="18" charset="2"/>
              <a:buChar char=""/>
              <a:tabLst/>
              <a:defRPr/>
            </a:pPr>
            <a:endParaRPr kumimoji="0" lang="en-GB" sz="2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endParaRPr>
          </a:p>
          <a:p>
            <a:pPr marL="0" marR="0" lvl="0" indent="0" algn="l" defTabSz="457200" rtl="0" eaLnBrk="1" fontAlgn="base" latinLnBrk="0" hangingPunct="1">
              <a:lnSpc>
                <a:spcPct val="100000"/>
              </a:lnSpc>
              <a:spcBef>
                <a:spcPct val="20000"/>
              </a:spcBef>
              <a:spcAft>
                <a:spcPts val="1200"/>
              </a:spcAft>
              <a:buClrTx/>
              <a:buSzTx/>
              <a:buFont typeface="Arial" pitchFamily="34" charset="0"/>
              <a:buNone/>
              <a:tabLst/>
              <a:defRPr/>
            </a:pPr>
            <a:endParaRPr kumimoji="0" lang="en-US" sz="2000" b="0" i="0" u="none" strike="noStrike" kern="1200" cap="none" spc="0" normalizeH="0" baseline="0" noProof="0" dirty="0">
              <a:ln>
                <a:noFill/>
              </a:ln>
              <a:solidFill>
                <a:sysClr val="windowText" lastClr="000000">
                  <a:lumMod val="75000"/>
                  <a:lumOff val="25000"/>
                </a:sysClr>
              </a:solidFill>
              <a:effectLst/>
              <a:uLnTx/>
              <a:uFillTx/>
              <a:latin typeface="Arial Nova" panose="020B0504020202020204" pitchFamily="34" charset="0"/>
              <a:ea typeface="Times New Roman" panose="02020603050405020304" pitchFamily="18" charset="0"/>
              <a:cs typeface="+mn-cs"/>
            </a:endParaRPr>
          </a:p>
        </p:txBody>
      </p:sp>
    </p:spTree>
    <p:extLst>
      <p:ext uri="{BB962C8B-B14F-4D97-AF65-F5344CB8AC3E}">
        <p14:creationId xmlns:p14="http://schemas.microsoft.com/office/powerpoint/2010/main" val="25472435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descr="Text&#10;&#10;Description automatically generated">
            <a:extLst>
              <a:ext uri="{FF2B5EF4-FFF2-40B4-BE49-F238E27FC236}">
                <a16:creationId xmlns:a16="http://schemas.microsoft.com/office/drawing/2014/main" id="{879D48A0-49C4-4C4C-93E8-9A8CB1A8C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sp>
        <p:nvSpPr>
          <p:cNvPr id="3" name="Title 1">
            <a:extLst>
              <a:ext uri="{FF2B5EF4-FFF2-40B4-BE49-F238E27FC236}">
                <a16:creationId xmlns:a16="http://schemas.microsoft.com/office/drawing/2014/main" id="{265749D2-8FA9-6A9C-EADA-B5A9A89AF2EB}"/>
              </a:ext>
            </a:extLst>
          </p:cNvPr>
          <p:cNvSpPr txBox="1">
            <a:spLocks/>
          </p:cNvSpPr>
          <p:nvPr/>
        </p:nvSpPr>
        <p:spPr bwMode="auto">
          <a:xfrm>
            <a:off x="757980" y="1322639"/>
            <a:ext cx="10842172" cy="226601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itchFamily="34" charset="-128"/>
                <a:cs typeface="+mj-cs"/>
              </a:defRPr>
            </a:lvl1pPr>
            <a:lvl2pPr algn="ctr" defTabSz="457200" rtl="0" fontAlgn="base">
              <a:spcBef>
                <a:spcPct val="0"/>
              </a:spcBef>
              <a:spcAft>
                <a:spcPct val="0"/>
              </a:spcAft>
              <a:defRPr sz="4400">
                <a:solidFill>
                  <a:schemeClr val="tx1"/>
                </a:solidFill>
                <a:latin typeface="Calibri" pitchFamily="34" charset="0"/>
                <a:ea typeface="MS PGothic" pitchFamily="34" charset="-128"/>
              </a:defRPr>
            </a:lvl2pPr>
            <a:lvl3pPr algn="ctr" defTabSz="457200" rtl="0" fontAlgn="base">
              <a:spcBef>
                <a:spcPct val="0"/>
              </a:spcBef>
              <a:spcAft>
                <a:spcPct val="0"/>
              </a:spcAft>
              <a:defRPr sz="4400">
                <a:solidFill>
                  <a:schemeClr val="tx1"/>
                </a:solidFill>
                <a:latin typeface="Calibri" pitchFamily="34" charset="0"/>
                <a:ea typeface="MS PGothic" pitchFamily="34" charset="-128"/>
              </a:defRPr>
            </a:lvl3pPr>
            <a:lvl4pPr algn="ctr" defTabSz="457200" rtl="0" fontAlgn="base">
              <a:spcBef>
                <a:spcPct val="0"/>
              </a:spcBef>
              <a:spcAft>
                <a:spcPct val="0"/>
              </a:spcAft>
              <a:defRPr sz="4400">
                <a:solidFill>
                  <a:schemeClr val="tx1"/>
                </a:solidFill>
                <a:latin typeface="Calibri" pitchFamily="34" charset="0"/>
                <a:ea typeface="MS PGothic" pitchFamily="34" charset="-128"/>
              </a:defRPr>
            </a:lvl4pPr>
            <a:lvl5pPr algn="ctr" defTabSz="457200" rtl="0" fontAlgn="base">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a:lstStyle>
          <a:p>
            <a:pPr marL="0" marR="0" lvl="0" indent="0" defTabSz="457200" rtl="0" eaLnBrk="1" fontAlgn="base" latinLnBrk="0" hangingPunct="1">
              <a:lnSpc>
                <a:spcPct val="100000"/>
              </a:lnSpc>
              <a:spcBef>
                <a:spcPct val="0"/>
              </a:spcBef>
              <a:spcAft>
                <a:spcPct val="0"/>
              </a:spcAft>
              <a:buClrTx/>
              <a:buSzTx/>
              <a:buFontTx/>
              <a:buNone/>
              <a:tabLst/>
              <a:defRPr/>
            </a:pPr>
            <a:br>
              <a:rPr kumimoji="0" lang="en-GB" sz="3200" b="0" i="0" u="none" strike="noStrike" kern="1200" cap="none" spc="0" normalizeH="0" baseline="0" noProof="0" dirty="0">
                <a:ln>
                  <a:noFill/>
                </a:ln>
                <a:solidFill>
                  <a:sysClr val="windowText" lastClr="000000"/>
                </a:solidFill>
                <a:effectLst/>
                <a:uLnTx/>
                <a:uFillTx/>
                <a:latin typeface="Calibri"/>
                <a:ea typeface="MS PGothic" pitchFamily="34" charset="-128"/>
                <a:cs typeface="+mj-cs"/>
              </a:rPr>
            </a:b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S PGothic" pitchFamily="34" charset="-128"/>
                <a:cs typeface="+mj-cs"/>
              </a:rPr>
              <a:t>PRE-APPLICATION SUPPORT &amp; CONCEPT NOTE</a:t>
            </a:r>
            <a:br>
              <a:rPr kumimoji="0" lang="en-GB" sz="3200" b="0" i="0" u="none" strike="noStrike" kern="1200" cap="none" spc="0" normalizeH="0" baseline="0" noProof="0" dirty="0">
                <a:ln>
                  <a:noFill/>
                </a:ln>
                <a:solidFill>
                  <a:sysClr val="windowText" lastClr="000000"/>
                </a:solidFill>
                <a:effectLst/>
                <a:uLnTx/>
                <a:uFillTx/>
                <a:latin typeface="Calibri"/>
                <a:ea typeface="MS PGothic" pitchFamily="34" charset="-128"/>
                <a:cs typeface="+mj-cs"/>
              </a:rPr>
            </a:br>
            <a:endParaRPr kumimoji="0" lang="en-US" sz="4400" b="0" i="0" u="none" strike="noStrike" kern="1200" cap="none" spc="0" normalizeH="0" baseline="0" noProof="0" dirty="0">
              <a:ln>
                <a:noFill/>
              </a:ln>
              <a:solidFill>
                <a:sysClr val="windowText" lastClr="000000"/>
              </a:solidFill>
              <a:effectLst/>
              <a:uLnTx/>
              <a:uFillTx/>
              <a:latin typeface="Calibri"/>
              <a:ea typeface="MS PGothic" pitchFamily="34" charset="-128"/>
              <a:cs typeface="+mj-cs"/>
            </a:endParaRPr>
          </a:p>
        </p:txBody>
      </p:sp>
    </p:spTree>
    <p:extLst>
      <p:ext uri="{BB962C8B-B14F-4D97-AF65-F5344CB8AC3E}">
        <p14:creationId xmlns:p14="http://schemas.microsoft.com/office/powerpoint/2010/main" val="2912655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1318666" y="203991"/>
            <a:ext cx="986421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Prepare and Plan in Advance</a:t>
            </a:r>
          </a:p>
        </p:txBody>
      </p:sp>
      <p:pic>
        <p:nvPicPr>
          <p:cNvPr id="21" name="Picture 20" descr="Text&#10;&#10;Description automatically generated">
            <a:extLst>
              <a:ext uri="{FF2B5EF4-FFF2-40B4-BE49-F238E27FC236}">
                <a16:creationId xmlns:a16="http://schemas.microsoft.com/office/drawing/2014/main" id="{879D48A0-49C4-4C4C-93E8-9A8CB1A8C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grpSp>
        <p:nvGrpSpPr>
          <p:cNvPr id="2" name="Group 1">
            <a:extLst>
              <a:ext uri="{FF2B5EF4-FFF2-40B4-BE49-F238E27FC236}">
                <a16:creationId xmlns:a16="http://schemas.microsoft.com/office/drawing/2014/main" id="{1E7F6F91-675D-6918-4365-9403F6B3ED02}"/>
              </a:ext>
            </a:extLst>
          </p:cNvPr>
          <p:cNvGrpSpPr/>
          <p:nvPr/>
        </p:nvGrpSpPr>
        <p:grpSpPr>
          <a:xfrm>
            <a:off x="1862403" y="860939"/>
            <a:ext cx="7846965" cy="5480302"/>
            <a:chOff x="2280192" y="1185441"/>
            <a:chExt cx="7846965" cy="5480302"/>
          </a:xfrm>
        </p:grpSpPr>
        <p:sp>
          <p:nvSpPr>
            <p:cNvPr id="17" name="Oval 16">
              <a:extLst>
                <a:ext uri="{FF2B5EF4-FFF2-40B4-BE49-F238E27FC236}">
                  <a16:creationId xmlns:a16="http://schemas.microsoft.com/office/drawing/2014/main" id="{C6C92E4E-57E9-BB5B-BF3F-6F0FFF4528D3}"/>
                </a:ext>
              </a:extLst>
            </p:cNvPr>
            <p:cNvSpPr/>
            <p:nvPr/>
          </p:nvSpPr>
          <p:spPr>
            <a:xfrm>
              <a:off x="7752823" y="1185442"/>
              <a:ext cx="2374334" cy="2274302"/>
            </a:xfrm>
            <a:prstGeom prst="ellipse">
              <a:avLst/>
            </a:prstGeom>
            <a:solidFill>
              <a:srgbClr val="8E93C4"/>
            </a:solidFill>
            <a:ln w="28575" cap="flat" cmpd="sng" algn="ctr">
              <a:solidFill>
                <a:srgbClr val="555CA4"/>
              </a:solidFill>
              <a:prstDash val="solid"/>
            </a:ln>
            <a:effectLst>
              <a:outerShdw blurRad="50800" dist="38100" dir="5400000" algn="t" rotWithShape="0">
                <a:prstClr val="black">
                  <a:alpha val="40000"/>
                </a:prstClr>
              </a:outerShdw>
            </a:effectLst>
          </p:spPr>
          <p:txBody>
            <a:bodyPr lIns="0" tIns="0" rIns="0" bIns="0"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Arial Nova" panose="020B0604020202020204" pitchFamily="34" charset="0"/>
                  <a:ea typeface="+mn-ea"/>
                  <a:cs typeface="+mn-cs"/>
                </a:rPr>
                <a:t>Learn, early on, if Area 2.2 is or is not for you, and be signposted elsewhere</a:t>
              </a:r>
            </a:p>
          </p:txBody>
        </p:sp>
        <p:sp>
          <p:nvSpPr>
            <p:cNvPr id="23" name="Oval 22">
              <a:extLst>
                <a:ext uri="{FF2B5EF4-FFF2-40B4-BE49-F238E27FC236}">
                  <a16:creationId xmlns:a16="http://schemas.microsoft.com/office/drawing/2014/main" id="{D5D243C9-32DA-0F08-F1FE-478EE95779E1}"/>
                </a:ext>
              </a:extLst>
            </p:cNvPr>
            <p:cNvSpPr/>
            <p:nvPr/>
          </p:nvSpPr>
          <p:spPr>
            <a:xfrm>
              <a:off x="2280192" y="1185441"/>
              <a:ext cx="2282356" cy="2247279"/>
            </a:xfrm>
            <a:prstGeom prst="ellipse">
              <a:avLst/>
            </a:prstGeom>
            <a:solidFill>
              <a:srgbClr val="8E93C4"/>
            </a:solidFill>
            <a:ln w="28575" cap="flat" cmpd="sng" algn="ctr">
              <a:solidFill>
                <a:srgbClr val="555CA4"/>
              </a:solidFill>
              <a:prstDash val="solid"/>
            </a:ln>
            <a:effectLst>
              <a:outerShdw blurRad="50800" dist="38100" dir="5400000" algn="t" rotWithShape="0">
                <a:prstClr val="black">
                  <a:alpha val="40000"/>
                </a:prstClr>
              </a:outerShdw>
            </a:effectLst>
          </p:spPr>
          <p:txBody>
            <a:bodyPr lIns="0" tIns="0" rIns="0" bIns="0"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Arial Nova" panose="020B0604020202020204" pitchFamily="34" charset="0"/>
                  <a:ea typeface="+mn-ea"/>
                  <a:cs typeface="+mn-cs"/>
                </a:rPr>
                <a:t>Explore and share ideas with potential partners</a:t>
              </a:r>
            </a:p>
          </p:txBody>
        </p:sp>
        <p:sp>
          <p:nvSpPr>
            <p:cNvPr id="24" name="Oval 23">
              <a:extLst>
                <a:ext uri="{FF2B5EF4-FFF2-40B4-BE49-F238E27FC236}">
                  <a16:creationId xmlns:a16="http://schemas.microsoft.com/office/drawing/2014/main" id="{6085D0E4-0608-9605-2C06-39946E537C02}"/>
                </a:ext>
              </a:extLst>
            </p:cNvPr>
            <p:cNvSpPr/>
            <p:nvPr/>
          </p:nvSpPr>
          <p:spPr>
            <a:xfrm>
              <a:off x="2638286" y="3702912"/>
              <a:ext cx="2282356" cy="2247279"/>
            </a:xfrm>
            <a:prstGeom prst="ellipse">
              <a:avLst/>
            </a:prstGeom>
            <a:solidFill>
              <a:srgbClr val="8E93C4"/>
            </a:solidFill>
            <a:ln w="28575" cap="flat" cmpd="sng" algn="ctr">
              <a:solidFill>
                <a:srgbClr val="555CA4"/>
              </a:solidFill>
              <a:prstDash val="solid"/>
            </a:ln>
            <a:effectLst>
              <a:outerShdw blurRad="50800" dist="38100" dir="5400000" algn="t" rotWithShape="0">
                <a:prstClr val="black">
                  <a:alpha val="40000"/>
                </a:prstClr>
              </a:outerShdw>
            </a:effectLst>
          </p:spPr>
          <p:txBody>
            <a:bodyPr lIns="0" tIns="0" rIns="0" bIns="0"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Arial Nova" panose="020B0604020202020204" pitchFamily="34" charset="0"/>
                  <a:ea typeface="+mn-ea"/>
                  <a:cs typeface="+mn-cs"/>
                </a:rPr>
                <a:t>Tell us about your idea and receive feedback</a:t>
              </a:r>
            </a:p>
          </p:txBody>
        </p:sp>
        <p:sp>
          <p:nvSpPr>
            <p:cNvPr id="25" name="Oval 24">
              <a:extLst>
                <a:ext uri="{FF2B5EF4-FFF2-40B4-BE49-F238E27FC236}">
                  <a16:creationId xmlns:a16="http://schemas.microsoft.com/office/drawing/2014/main" id="{0116C62F-3844-85D7-0423-340A35538815}"/>
                </a:ext>
              </a:extLst>
            </p:cNvPr>
            <p:cNvSpPr/>
            <p:nvPr/>
          </p:nvSpPr>
          <p:spPr>
            <a:xfrm>
              <a:off x="4920639" y="4418464"/>
              <a:ext cx="2566067" cy="2247279"/>
            </a:xfrm>
            <a:prstGeom prst="ellipse">
              <a:avLst/>
            </a:prstGeom>
            <a:solidFill>
              <a:srgbClr val="8E93C4"/>
            </a:solidFill>
            <a:ln w="28575" cap="flat" cmpd="sng" algn="ctr">
              <a:solidFill>
                <a:srgbClr val="555CA4"/>
              </a:solidFill>
              <a:prstDash val="solid"/>
            </a:ln>
            <a:effectLst>
              <a:outerShdw blurRad="50800" dist="38100" dir="5400000" algn="t" rotWithShape="0">
                <a:prstClr val="black">
                  <a:alpha val="40000"/>
                </a:prstClr>
              </a:outerShdw>
            </a:effectLst>
          </p:spPr>
          <p:txBody>
            <a:bodyPr lIns="0" tIns="0" rIns="0" bIns="0"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Arial Nova" panose="020B0604020202020204" pitchFamily="34" charset="0"/>
                  <a:ea typeface="+mn-ea"/>
                  <a:cs typeface="+mn-cs"/>
                </a:rPr>
                <a:t>Receive advice on how your outline idea might be strengthened</a:t>
              </a:r>
            </a:p>
          </p:txBody>
        </p:sp>
        <p:sp>
          <p:nvSpPr>
            <p:cNvPr id="26" name="Oval 25">
              <a:extLst>
                <a:ext uri="{FF2B5EF4-FFF2-40B4-BE49-F238E27FC236}">
                  <a16:creationId xmlns:a16="http://schemas.microsoft.com/office/drawing/2014/main" id="{DF595351-00DF-A5D9-FE8A-2B33FE94A761}"/>
                </a:ext>
              </a:extLst>
            </p:cNvPr>
            <p:cNvSpPr/>
            <p:nvPr/>
          </p:nvSpPr>
          <p:spPr>
            <a:xfrm>
              <a:off x="7486707" y="3664108"/>
              <a:ext cx="2282356" cy="2247279"/>
            </a:xfrm>
            <a:prstGeom prst="ellipse">
              <a:avLst/>
            </a:prstGeom>
            <a:solidFill>
              <a:srgbClr val="8E93C4"/>
            </a:solidFill>
            <a:ln w="28575" cap="flat" cmpd="sng" algn="ctr">
              <a:solidFill>
                <a:srgbClr val="555CA4"/>
              </a:solidFill>
              <a:prstDash val="solid"/>
            </a:ln>
            <a:effectLst>
              <a:outerShdw blurRad="50800" dist="38100" dir="5400000" algn="t" rotWithShape="0">
                <a:prstClr val="black">
                  <a:alpha val="40000"/>
                </a:prstClr>
              </a:outerShdw>
            </a:effectLst>
          </p:spPr>
          <p:txBody>
            <a:bodyPr lIns="0" tIns="0" rIns="0" bIns="0"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Arial Nova" panose="020B0604020202020204" pitchFamily="34" charset="0"/>
                  <a:ea typeface="+mn-ea"/>
                  <a:cs typeface="+mn-cs"/>
                </a:rPr>
                <a:t>Find out if this is the right investment area for you</a:t>
              </a:r>
            </a:p>
          </p:txBody>
        </p:sp>
        <p:sp>
          <p:nvSpPr>
            <p:cNvPr id="27" name="Oval 26">
              <a:extLst>
                <a:ext uri="{FF2B5EF4-FFF2-40B4-BE49-F238E27FC236}">
                  <a16:creationId xmlns:a16="http://schemas.microsoft.com/office/drawing/2014/main" id="{8C091BC2-6DF4-23F2-F9F1-CCF47CA7F6ED}"/>
                </a:ext>
              </a:extLst>
            </p:cNvPr>
            <p:cNvSpPr/>
            <p:nvPr/>
          </p:nvSpPr>
          <p:spPr>
            <a:xfrm>
              <a:off x="4920642" y="1485542"/>
              <a:ext cx="2566067" cy="2552349"/>
            </a:xfrm>
            <a:prstGeom prst="ellipse">
              <a:avLst/>
            </a:prstGeom>
            <a:solidFill>
              <a:srgbClr val="F4D667"/>
            </a:solidFill>
            <a:ln w="28575" cap="flat" cmpd="sng" algn="ctr">
              <a:solidFill>
                <a:srgbClr val="555CA4"/>
              </a:solidFill>
              <a:prstDash val="solid"/>
            </a:ln>
            <a:effectLst>
              <a:outerShdw blurRad="50800" dist="38100" dir="5400000" algn="t" rotWithShape="0">
                <a:prstClr val="black">
                  <a:alpha val="40000"/>
                </a:prstClr>
              </a:outerShdw>
            </a:effectLst>
          </p:spPr>
          <p:txBody>
            <a:bodyPr lIns="0" tIns="0" rIns="0" bIns="0"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r>
                <a:rPr kumimoji="0" lang="en-GB" sz="2000" b="1" i="0" u="none" strike="noStrike" kern="0" cap="none" spc="0" normalizeH="0" baseline="0" noProof="0" dirty="0">
                  <a:ln>
                    <a:noFill/>
                  </a:ln>
                  <a:solidFill>
                    <a:prstClr val="black">
                      <a:lumMod val="75000"/>
                      <a:lumOff val="25000"/>
                    </a:prstClr>
                  </a:solidFill>
                  <a:effectLst/>
                  <a:uLnTx/>
                  <a:uFillTx/>
                  <a:latin typeface="Arial Nova" panose="020B0604020202020204" pitchFamily="34" charset="0"/>
                  <a:ea typeface="+mn-ea"/>
                  <a:cs typeface="+mn-cs"/>
                </a:rPr>
                <a:t>Opportunities of getting support in advance of the call</a:t>
              </a:r>
            </a:p>
          </p:txBody>
        </p:sp>
        <p:cxnSp>
          <p:nvCxnSpPr>
            <p:cNvPr id="28" name="Straight Connector 27">
              <a:extLst>
                <a:ext uri="{FF2B5EF4-FFF2-40B4-BE49-F238E27FC236}">
                  <a16:creationId xmlns:a16="http://schemas.microsoft.com/office/drawing/2014/main" id="{CC2376C0-8A23-F3B5-CD1F-BEEA4EACB52C}"/>
                </a:ext>
              </a:extLst>
            </p:cNvPr>
            <p:cNvCxnSpPr>
              <a:cxnSpLocks/>
              <a:stCxn id="23" idx="6"/>
              <a:endCxn id="27" idx="2"/>
            </p:cNvCxnSpPr>
            <p:nvPr/>
          </p:nvCxnSpPr>
          <p:spPr>
            <a:xfrm>
              <a:off x="4562549" y="2309080"/>
              <a:ext cx="358093" cy="452636"/>
            </a:xfrm>
            <a:prstGeom prst="line">
              <a:avLst/>
            </a:prstGeom>
            <a:noFill/>
            <a:ln w="28575" cap="flat" cmpd="sng" algn="ctr">
              <a:solidFill>
                <a:srgbClr val="555CA4"/>
              </a:solidFill>
              <a:prstDash val="solid"/>
              <a:headEnd type="oval" w="med" len="med"/>
              <a:tailEnd type="oval" w="med" len="med"/>
            </a:ln>
            <a:effectLst>
              <a:outerShdw blurRad="40000" dist="20000" dir="5400000" rotWithShape="0">
                <a:srgbClr val="000000">
                  <a:alpha val="38000"/>
                </a:srgbClr>
              </a:outerShdw>
            </a:effectLst>
          </p:spPr>
        </p:cxnSp>
        <p:cxnSp>
          <p:nvCxnSpPr>
            <p:cNvPr id="29" name="Straight Connector 28">
              <a:extLst>
                <a:ext uri="{FF2B5EF4-FFF2-40B4-BE49-F238E27FC236}">
                  <a16:creationId xmlns:a16="http://schemas.microsoft.com/office/drawing/2014/main" id="{25560F22-8C84-9D36-6086-A51234C27255}"/>
                </a:ext>
              </a:extLst>
            </p:cNvPr>
            <p:cNvCxnSpPr>
              <a:cxnSpLocks/>
              <a:stCxn id="24" idx="7"/>
              <a:endCxn id="27" idx="3"/>
            </p:cNvCxnSpPr>
            <p:nvPr/>
          </p:nvCxnSpPr>
          <p:spPr>
            <a:xfrm flipV="1">
              <a:off x="4586399" y="3664107"/>
              <a:ext cx="710034" cy="367910"/>
            </a:xfrm>
            <a:prstGeom prst="line">
              <a:avLst/>
            </a:prstGeom>
            <a:noFill/>
            <a:ln w="28575" cap="flat" cmpd="sng" algn="ctr">
              <a:solidFill>
                <a:srgbClr val="555CA4"/>
              </a:solidFill>
              <a:prstDash val="solid"/>
              <a:headEnd type="oval" w="med" len="med"/>
              <a:tailEnd type="oval" w="med" len="med"/>
            </a:ln>
            <a:effectLst>
              <a:outerShdw blurRad="40000" dist="20000" dir="5400000" rotWithShape="0">
                <a:srgbClr val="000000">
                  <a:alpha val="38000"/>
                </a:srgbClr>
              </a:outerShdw>
            </a:effectLst>
          </p:spPr>
        </p:cxnSp>
        <p:cxnSp>
          <p:nvCxnSpPr>
            <p:cNvPr id="30" name="Straight Connector 29">
              <a:extLst>
                <a:ext uri="{FF2B5EF4-FFF2-40B4-BE49-F238E27FC236}">
                  <a16:creationId xmlns:a16="http://schemas.microsoft.com/office/drawing/2014/main" id="{3EC1E077-995B-FCD3-637A-19B076337BDE}"/>
                </a:ext>
              </a:extLst>
            </p:cNvPr>
            <p:cNvCxnSpPr>
              <a:cxnSpLocks/>
              <a:stCxn id="25" idx="0"/>
              <a:endCxn id="27" idx="4"/>
            </p:cNvCxnSpPr>
            <p:nvPr/>
          </p:nvCxnSpPr>
          <p:spPr>
            <a:xfrm flipV="1">
              <a:off x="6203673" y="4037891"/>
              <a:ext cx="3" cy="380573"/>
            </a:xfrm>
            <a:prstGeom prst="line">
              <a:avLst/>
            </a:prstGeom>
            <a:noFill/>
            <a:ln w="28575" cap="flat" cmpd="sng" algn="ctr">
              <a:solidFill>
                <a:srgbClr val="555CA4"/>
              </a:solidFill>
              <a:prstDash val="solid"/>
              <a:headEnd type="oval" w="med" len="med"/>
              <a:tailEnd type="oval" w="med" len="med"/>
            </a:ln>
            <a:effectLst>
              <a:outerShdw blurRad="40000" dist="20000" dir="5400000" rotWithShape="0">
                <a:srgbClr val="000000">
                  <a:alpha val="38000"/>
                </a:srgbClr>
              </a:outerShdw>
            </a:effectLst>
          </p:spPr>
        </p:cxnSp>
        <p:cxnSp>
          <p:nvCxnSpPr>
            <p:cNvPr id="31" name="Straight Connector 30">
              <a:extLst>
                <a:ext uri="{FF2B5EF4-FFF2-40B4-BE49-F238E27FC236}">
                  <a16:creationId xmlns:a16="http://schemas.microsoft.com/office/drawing/2014/main" id="{17DDCD42-EEAA-F57C-DE15-C15C3FDA3054}"/>
                </a:ext>
              </a:extLst>
            </p:cNvPr>
            <p:cNvCxnSpPr>
              <a:cxnSpLocks/>
              <a:stCxn id="26" idx="1"/>
              <a:endCxn id="27" idx="5"/>
            </p:cNvCxnSpPr>
            <p:nvPr/>
          </p:nvCxnSpPr>
          <p:spPr>
            <a:xfrm flipH="1" flipV="1">
              <a:off x="7110916" y="3664107"/>
              <a:ext cx="710034" cy="329106"/>
            </a:xfrm>
            <a:prstGeom prst="line">
              <a:avLst/>
            </a:prstGeom>
            <a:noFill/>
            <a:ln w="28575" cap="flat" cmpd="sng" algn="ctr">
              <a:solidFill>
                <a:srgbClr val="555CA4"/>
              </a:solidFill>
              <a:prstDash val="solid"/>
              <a:headEnd type="oval" w="med" len="med"/>
              <a:tailEnd type="oval" w="med" len="med"/>
            </a:ln>
            <a:effectLst>
              <a:outerShdw blurRad="40000" dist="20000" dir="5400000" rotWithShape="0">
                <a:srgbClr val="000000">
                  <a:alpha val="38000"/>
                </a:srgbClr>
              </a:outerShdw>
            </a:effectLst>
          </p:spPr>
        </p:cxnSp>
        <p:cxnSp>
          <p:nvCxnSpPr>
            <p:cNvPr id="32" name="Straight Connector 31">
              <a:extLst>
                <a:ext uri="{FF2B5EF4-FFF2-40B4-BE49-F238E27FC236}">
                  <a16:creationId xmlns:a16="http://schemas.microsoft.com/office/drawing/2014/main" id="{2CEFA191-8145-8651-235B-7B337B4E24B2}"/>
                </a:ext>
              </a:extLst>
            </p:cNvPr>
            <p:cNvCxnSpPr>
              <a:cxnSpLocks/>
              <a:stCxn id="17" idx="2"/>
              <a:endCxn id="27" idx="6"/>
            </p:cNvCxnSpPr>
            <p:nvPr/>
          </p:nvCxnSpPr>
          <p:spPr>
            <a:xfrm flipH="1">
              <a:off x="7486709" y="2322593"/>
              <a:ext cx="266114" cy="439124"/>
            </a:xfrm>
            <a:prstGeom prst="line">
              <a:avLst/>
            </a:prstGeom>
            <a:noFill/>
            <a:ln w="28575" cap="flat" cmpd="sng" algn="ctr">
              <a:solidFill>
                <a:srgbClr val="555CA4"/>
              </a:solidFill>
              <a:prstDash val="solid"/>
              <a:headEnd type="oval" w="med" len="med"/>
              <a:tailEnd type="oval" w="med" len="med"/>
            </a:ln>
            <a:effectLst>
              <a:outerShdw blurRad="40000" dist="20000" dir="5400000" rotWithShape="0">
                <a:srgbClr val="000000">
                  <a:alpha val="38000"/>
                </a:srgbClr>
              </a:outerShdw>
            </a:effectLst>
          </p:spPr>
        </p:cxnSp>
      </p:grpSp>
    </p:spTree>
    <p:extLst>
      <p:ext uri="{BB962C8B-B14F-4D97-AF65-F5344CB8AC3E}">
        <p14:creationId xmlns:p14="http://schemas.microsoft.com/office/powerpoint/2010/main" val="25269048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2526979" y="228988"/>
            <a:ext cx="966502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Innovation Challenge Fund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Concept Note (CN)</a:t>
            </a:r>
          </a:p>
        </p:txBody>
      </p:sp>
      <p:pic>
        <p:nvPicPr>
          <p:cNvPr id="21" name="Picture 20" descr="Text&#10;&#10;Description automatically generated">
            <a:extLst>
              <a:ext uri="{FF2B5EF4-FFF2-40B4-BE49-F238E27FC236}">
                <a16:creationId xmlns:a16="http://schemas.microsoft.com/office/drawing/2014/main" id="{879D48A0-49C4-4C4C-93E8-9A8CB1A8C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sp>
        <p:nvSpPr>
          <p:cNvPr id="3" name="TextBox 2">
            <a:extLst>
              <a:ext uri="{FF2B5EF4-FFF2-40B4-BE49-F238E27FC236}">
                <a16:creationId xmlns:a16="http://schemas.microsoft.com/office/drawing/2014/main" id="{591D29C0-0238-3C49-FA66-2F7527CCB4AF}"/>
              </a:ext>
            </a:extLst>
          </p:cNvPr>
          <p:cNvSpPr txBox="1"/>
          <p:nvPr/>
        </p:nvSpPr>
        <p:spPr>
          <a:xfrm>
            <a:off x="2459265" y="1567832"/>
            <a:ext cx="7721965"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Arial Nova" panose="020B0604020202020204" pitchFamily="34" charset="0"/>
                <a:ea typeface="+mn-ea"/>
                <a:cs typeface="Arial"/>
              </a:rPr>
              <a:t>From today, any </a:t>
            </a:r>
            <a:r>
              <a:rPr kumimoji="0" lang="en-US" sz="2000" b="0" i="0" u="none" strike="noStrike" kern="1200" cap="none" spc="0" normalizeH="0" baseline="0" noProof="0" dirty="0" err="1">
                <a:ln>
                  <a:noFill/>
                </a:ln>
                <a:solidFill>
                  <a:prstClr val="black">
                    <a:lumMod val="75000"/>
                    <a:lumOff val="25000"/>
                  </a:prstClr>
                </a:solidFill>
                <a:effectLst/>
                <a:uLnTx/>
                <a:uFillTx/>
                <a:latin typeface="Arial Nova" panose="020B0604020202020204" pitchFamily="34" charset="0"/>
                <a:ea typeface="+mn-ea"/>
                <a:cs typeface="Arial"/>
              </a:rPr>
              <a:t>organisation</a:t>
            </a:r>
            <a:r>
              <a:rPr kumimoji="0" lang="en-US" sz="2000" b="0" i="0" u="none" strike="noStrike" kern="1200" cap="none" spc="0" normalizeH="0" baseline="0" noProof="0" dirty="0">
                <a:ln>
                  <a:noFill/>
                </a:ln>
                <a:solidFill>
                  <a:prstClr val="black">
                    <a:lumMod val="75000"/>
                    <a:lumOff val="25000"/>
                  </a:prstClr>
                </a:solidFill>
                <a:effectLst/>
                <a:uLnTx/>
                <a:uFillTx/>
                <a:latin typeface="Arial Nova" panose="020B0604020202020204" pitchFamily="34" charset="0"/>
                <a:ea typeface="+mn-ea"/>
                <a:cs typeface="Arial"/>
              </a:rPr>
              <a:t> interested in Area </a:t>
            </a:r>
            <a:r>
              <a:rPr lang="en-US" sz="2000" dirty="0">
                <a:solidFill>
                  <a:prstClr val="black">
                    <a:lumMod val="75000"/>
                    <a:lumOff val="25000"/>
                  </a:prstClr>
                </a:solidFill>
                <a:latin typeface="Arial Nova" panose="020B0604020202020204" pitchFamily="34" charset="0"/>
                <a:cs typeface="Arial"/>
              </a:rPr>
              <a:t>2</a:t>
            </a:r>
            <a:r>
              <a:rPr kumimoji="0" lang="en-US" sz="2000" b="0" i="0" u="none" strike="noStrike" kern="1200" cap="none" spc="0" normalizeH="0" baseline="0" noProof="0" dirty="0">
                <a:ln>
                  <a:noFill/>
                </a:ln>
                <a:solidFill>
                  <a:prstClr val="black">
                    <a:lumMod val="75000"/>
                    <a:lumOff val="25000"/>
                  </a:prstClr>
                </a:solidFill>
                <a:effectLst/>
                <a:uLnTx/>
                <a:uFillTx/>
                <a:latin typeface="Arial Nova" panose="020B0604020202020204" pitchFamily="34" charset="0"/>
                <a:ea typeface="+mn-ea"/>
                <a:cs typeface="Arial"/>
              </a:rPr>
              <a:t>.2 may complete and submit a Concept Note for comment, advice, and support. </a:t>
            </a:r>
          </a:p>
        </p:txBody>
      </p:sp>
      <p:sp>
        <p:nvSpPr>
          <p:cNvPr id="4" name="Content Placeholder 2">
            <a:extLst>
              <a:ext uri="{FF2B5EF4-FFF2-40B4-BE49-F238E27FC236}">
                <a16:creationId xmlns:a16="http://schemas.microsoft.com/office/drawing/2014/main" id="{F329F817-AB8A-53AB-1D0C-161D822C91D5}"/>
              </a:ext>
            </a:extLst>
          </p:cNvPr>
          <p:cNvSpPr txBox="1">
            <a:spLocks/>
          </p:cNvSpPr>
          <p:nvPr/>
        </p:nvSpPr>
        <p:spPr bwMode="auto">
          <a:xfrm>
            <a:off x="1076089" y="2685045"/>
            <a:ext cx="10670987" cy="25735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150000"/>
              </a:lnSpc>
              <a:spcBef>
                <a:spcPct val="20000"/>
              </a:spcBef>
              <a:spcAft>
                <a:spcPct val="0"/>
              </a:spcAft>
              <a:buClr>
                <a:srgbClr val="FFCC00"/>
              </a:buClr>
              <a:buSzTx/>
              <a:buFont typeface="Arial" pitchFamily="34" charset="0"/>
              <a:buNone/>
              <a:tabLst/>
              <a:defRPr/>
            </a:pPr>
            <a:r>
              <a:rPr kumimoji="0" lang="en-US" sz="20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S PGothic" pitchFamily="34" charset="-128"/>
                <a:cs typeface="+mn-cs"/>
              </a:rPr>
              <a:t>The Concept Note:</a:t>
            </a:r>
          </a:p>
          <a:p>
            <a:pPr marL="342900" marR="0" lvl="0" indent="-342900" algn="l" defTabSz="457200" rtl="0" eaLnBrk="1" fontAlgn="base" latinLnBrk="0" hangingPunct="1">
              <a:lnSpc>
                <a:spcPct val="100000"/>
              </a:lnSpc>
              <a:spcBef>
                <a:spcPts val="0"/>
              </a:spcBef>
              <a:spcAft>
                <a:spcPts val="1200"/>
              </a:spcAft>
              <a:buClr>
                <a:srgbClr val="FFCC00"/>
              </a:buClr>
              <a:buSzTx/>
              <a:buFont typeface="MS PGothic" panose="020B0600070205080204" pitchFamily="34" charset="-128"/>
              <a:buChar char="●"/>
              <a:tabLst/>
              <a:defRPr/>
            </a:pPr>
            <a:r>
              <a:rPr kumimoji="0" lang="en-US" sz="2000" b="0" i="0" u="none" strike="noStrike" kern="1200" cap="none" spc="0" normalizeH="0" baseline="0" noProof="0" dirty="0">
                <a:ln>
                  <a:noFill/>
                </a:ln>
                <a:solidFill>
                  <a:sysClr val="windowText" lastClr="000000">
                    <a:lumMod val="75000"/>
                    <a:lumOff val="25000"/>
                  </a:sysClr>
                </a:solidFill>
                <a:effectLst/>
                <a:uLnTx/>
                <a:uFillTx/>
                <a:latin typeface="Arial Nova" panose="020B0604020202020204" pitchFamily="34" charset="0"/>
                <a:ea typeface="MS PGothic" pitchFamily="34" charset="-128"/>
                <a:cs typeface="Arial"/>
              </a:rPr>
              <a:t>covers some (but not all) of the questions that will be in the application-proper;</a:t>
            </a:r>
          </a:p>
          <a:p>
            <a:pPr marL="342900" marR="0" lvl="0" indent="-342900" algn="l" defTabSz="457200" rtl="0" eaLnBrk="1" fontAlgn="base" latinLnBrk="0" hangingPunct="1">
              <a:lnSpc>
                <a:spcPct val="100000"/>
              </a:lnSpc>
              <a:spcBef>
                <a:spcPts val="0"/>
              </a:spcBef>
              <a:spcAft>
                <a:spcPts val="1200"/>
              </a:spcAft>
              <a:buClr>
                <a:srgbClr val="FFCC00"/>
              </a:buClr>
              <a:buSzTx/>
              <a:buFont typeface="MS PGothic" panose="020B0600070205080204" pitchFamily="34" charset="-128"/>
              <a:buChar char="●"/>
              <a:tabLst/>
              <a:defRPr/>
            </a:pPr>
            <a:r>
              <a:rPr kumimoji="0" lang="en-US" sz="2000" b="0" i="0" u="none" strike="noStrike" kern="1200" cap="none" spc="0" normalizeH="0" baseline="0" noProof="0" dirty="0">
                <a:ln>
                  <a:noFill/>
                </a:ln>
                <a:solidFill>
                  <a:sysClr val="windowText" lastClr="000000">
                    <a:lumMod val="75000"/>
                    <a:lumOff val="25000"/>
                  </a:sysClr>
                </a:solidFill>
                <a:effectLst/>
                <a:uLnTx/>
                <a:uFillTx/>
                <a:latin typeface="Arial Nova" panose="020B0604020202020204" pitchFamily="34" charset="0"/>
                <a:ea typeface="MS PGothic" pitchFamily="34" charset="-128"/>
                <a:cs typeface="Arial"/>
              </a:rPr>
              <a:t>will help you put in place the foundations of your project so you are better prepared when the call opens;</a:t>
            </a:r>
          </a:p>
          <a:p>
            <a:pPr marL="342900" marR="0" lvl="0" indent="-342900" algn="l" defTabSz="457200" rtl="0" eaLnBrk="1" fontAlgn="base" latinLnBrk="0" hangingPunct="1">
              <a:lnSpc>
                <a:spcPct val="100000"/>
              </a:lnSpc>
              <a:spcBef>
                <a:spcPts val="0"/>
              </a:spcBef>
              <a:spcAft>
                <a:spcPts val="1200"/>
              </a:spcAft>
              <a:buClr>
                <a:srgbClr val="FFCC00"/>
              </a:buClr>
              <a:buSzTx/>
              <a:buFont typeface="MS PGothic" panose="020B0600070205080204" pitchFamily="34" charset="-128"/>
              <a:buChar char="●"/>
              <a:tabLst/>
              <a:defRPr/>
            </a:pPr>
            <a:r>
              <a:rPr kumimoji="0" lang="en-US" sz="2000" b="0" i="0" u="none" strike="noStrike" kern="1200" cap="none" spc="0" normalizeH="0" baseline="0" noProof="0" dirty="0">
                <a:ln>
                  <a:noFill/>
                </a:ln>
                <a:solidFill>
                  <a:sysClr val="windowText" lastClr="000000">
                    <a:lumMod val="75000"/>
                    <a:lumOff val="25000"/>
                  </a:sysClr>
                </a:solidFill>
                <a:effectLst/>
                <a:uLnTx/>
                <a:uFillTx/>
                <a:latin typeface="Arial Nova" panose="020B0604020202020204" pitchFamily="34" charset="0"/>
                <a:ea typeface="MS PGothic" pitchFamily="34" charset="-128"/>
                <a:cs typeface="Arial"/>
              </a:rPr>
              <a:t>is not a formal application;</a:t>
            </a:r>
          </a:p>
          <a:p>
            <a:pPr marL="342900" marR="0" lvl="0" indent="-342900" algn="l" defTabSz="457200" rtl="0" eaLnBrk="1" fontAlgn="base" latinLnBrk="0" hangingPunct="1">
              <a:lnSpc>
                <a:spcPct val="100000"/>
              </a:lnSpc>
              <a:spcBef>
                <a:spcPts val="0"/>
              </a:spcBef>
              <a:spcAft>
                <a:spcPts val="1200"/>
              </a:spcAft>
              <a:buClr>
                <a:srgbClr val="FFCC00"/>
              </a:buClr>
              <a:buSzTx/>
              <a:buFont typeface="MS PGothic" panose="020B0600070205080204" pitchFamily="34" charset="-128"/>
              <a:buChar char="●"/>
              <a:tabLst/>
              <a:defRPr/>
            </a:pPr>
            <a:r>
              <a:rPr kumimoji="0" lang="en-US" sz="2000" b="0" i="0" u="none" strike="noStrike" kern="1200" cap="none" spc="0" normalizeH="0" baseline="0" noProof="0" dirty="0">
                <a:ln>
                  <a:noFill/>
                </a:ln>
                <a:solidFill>
                  <a:sysClr val="windowText" lastClr="000000">
                    <a:lumMod val="75000"/>
                    <a:lumOff val="25000"/>
                  </a:sysClr>
                </a:solidFill>
                <a:effectLst/>
                <a:uLnTx/>
                <a:uFillTx/>
                <a:latin typeface="Arial Nova" panose="020B0604020202020204" pitchFamily="34" charset="0"/>
                <a:ea typeface="MS PGothic" pitchFamily="34" charset="-128"/>
                <a:cs typeface="Arial"/>
              </a:rPr>
              <a:t>is not scored</a:t>
            </a:r>
            <a:endParaRPr kumimoji="0" lang="en-US" sz="2800" b="0" i="0" u="none" strike="noStrike" kern="1200" cap="none" spc="0" normalizeH="0" baseline="0" noProof="0" dirty="0">
              <a:ln>
                <a:noFill/>
              </a:ln>
              <a:solidFill>
                <a:srgbClr val="1F497D"/>
              </a:solidFill>
              <a:effectLst/>
              <a:uLnTx/>
              <a:uFillTx/>
              <a:latin typeface="Calibri"/>
              <a:ea typeface="MS PGothic" pitchFamily="34" charset="-128"/>
              <a:cs typeface="+mn-cs"/>
            </a:endParaRPr>
          </a:p>
        </p:txBody>
      </p:sp>
    </p:spTree>
    <p:extLst>
      <p:ext uri="{BB962C8B-B14F-4D97-AF65-F5344CB8AC3E}">
        <p14:creationId xmlns:p14="http://schemas.microsoft.com/office/powerpoint/2010/main" val="20372588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1263489" y="1490008"/>
            <a:ext cx="9665021"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4472C4">
                    <a:lumMod val="75000"/>
                  </a:srgbClr>
                </a:solidFill>
                <a:latin typeface="Arial Black" panose="020B0A04020102020204" pitchFamily="34" charset="0"/>
              </a:rPr>
              <a:t>Innovation Challenge Fund</a:t>
            </a:r>
            <a:endPar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____________________________________________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HOW TO BUILD A STRONG PROPOSAL</a:t>
            </a:r>
          </a:p>
        </p:txBody>
      </p:sp>
      <p:pic>
        <p:nvPicPr>
          <p:cNvPr id="21" name="Picture 20" descr="Text&#10;&#10;Description automatically generated">
            <a:extLst>
              <a:ext uri="{FF2B5EF4-FFF2-40B4-BE49-F238E27FC236}">
                <a16:creationId xmlns:a16="http://schemas.microsoft.com/office/drawing/2014/main" id="{879D48A0-49C4-4C4C-93E8-9A8CB1A8C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spTree>
    <p:extLst>
      <p:ext uri="{BB962C8B-B14F-4D97-AF65-F5344CB8AC3E}">
        <p14:creationId xmlns:p14="http://schemas.microsoft.com/office/powerpoint/2010/main" val="47353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2428650" y="276960"/>
            <a:ext cx="966502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Innovation Challenge Fund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Concept Note</a:t>
            </a:r>
          </a:p>
        </p:txBody>
      </p:sp>
      <p:pic>
        <p:nvPicPr>
          <p:cNvPr id="21" name="Picture 20" descr="Text&#10;&#10;Description automatically generated">
            <a:extLst>
              <a:ext uri="{FF2B5EF4-FFF2-40B4-BE49-F238E27FC236}">
                <a16:creationId xmlns:a16="http://schemas.microsoft.com/office/drawing/2014/main" id="{879D48A0-49C4-4C4C-93E8-9A8CB1A8C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sp>
        <p:nvSpPr>
          <p:cNvPr id="3" name="Content Placeholder 2">
            <a:extLst>
              <a:ext uri="{FF2B5EF4-FFF2-40B4-BE49-F238E27FC236}">
                <a16:creationId xmlns:a16="http://schemas.microsoft.com/office/drawing/2014/main" id="{C2AAA34D-E242-5A29-C499-CB10A2FA3B47}"/>
              </a:ext>
            </a:extLst>
          </p:cNvPr>
          <p:cNvSpPr txBox="1">
            <a:spLocks/>
          </p:cNvSpPr>
          <p:nvPr/>
        </p:nvSpPr>
        <p:spPr bwMode="auto">
          <a:xfrm>
            <a:off x="1419367" y="1993197"/>
            <a:ext cx="10010633" cy="297329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base" latinLnBrk="0" hangingPunct="1">
              <a:lnSpc>
                <a:spcPct val="100000"/>
              </a:lnSpc>
              <a:spcBef>
                <a:spcPts val="0"/>
              </a:spcBef>
              <a:spcAft>
                <a:spcPts val="1800"/>
              </a:spcAft>
              <a:buClr>
                <a:srgbClr val="FFCC00"/>
              </a:buClr>
              <a:buSzTx/>
              <a:buFont typeface="MS PGothic" panose="020B0600070205080204" pitchFamily="34" charset="-128"/>
              <a:buChar char="●"/>
              <a:tabLst/>
              <a:defRPr/>
            </a:pPr>
            <a:r>
              <a:rPr lang="en-GB" sz="2000" dirty="0">
                <a:solidFill>
                  <a:sysClr val="windowText" lastClr="000000">
                    <a:lumMod val="75000"/>
                    <a:lumOff val="25000"/>
                  </a:sysClr>
                </a:solidFill>
                <a:latin typeface="Arial Nova" panose="020B0504020202020204" pitchFamily="34" charset="0"/>
                <a:cs typeface="Arial" panose="020B0604020202020204" pitchFamily="34" charset="0"/>
              </a:rPr>
              <a:t>The uncompleted form is short, 3 pages, with 4 page guidance</a:t>
            </a:r>
            <a:r>
              <a:rPr kumimoji="0" lang="en-GB" sz="2000" b="0" i="0" u="none" strike="noStrike" kern="1200" cap="none" spc="0" normalizeH="0" baseline="0" noProof="0" dirty="0">
                <a:ln>
                  <a:noFill/>
                </a:ln>
                <a:solidFill>
                  <a:sysClr val="windowText" lastClr="000000">
                    <a:lumMod val="75000"/>
                    <a:lumOff val="25000"/>
                  </a:sysClr>
                </a:solidFill>
                <a:effectLst/>
                <a:uLnTx/>
                <a:uFillTx/>
                <a:latin typeface="Arial Nova" panose="020B0504020202020204" pitchFamily="34" charset="0"/>
                <a:cs typeface="Arial" panose="020B0604020202020204" pitchFamily="34" charset="0"/>
              </a:rPr>
              <a:t>.</a:t>
            </a:r>
          </a:p>
          <a:p>
            <a:pPr marL="342900" marR="0" lvl="0" indent="-342900" algn="l" defTabSz="457200" rtl="0" eaLnBrk="1" fontAlgn="base" latinLnBrk="0" hangingPunct="1">
              <a:lnSpc>
                <a:spcPct val="100000"/>
              </a:lnSpc>
              <a:spcBef>
                <a:spcPts val="0"/>
              </a:spcBef>
              <a:spcAft>
                <a:spcPts val="180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solidFill>
                  <a:sysClr val="windowText" lastClr="000000">
                    <a:lumMod val="75000"/>
                    <a:lumOff val="25000"/>
                  </a:sysClr>
                </a:solidFill>
                <a:effectLst/>
                <a:uLnTx/>
                <a:uFillTx/>
                <a:latin typeface="Arial Nova" panose="020B0504020202020204" pitchFamily="34" charset="0"/>
                <a:cs typeface="Arial" panose="020B0604020202020204" pitchFamily="34" charset="0"/>
              </a:rPr>
              <a:t>Provide high level project details and answer 6 questions, each between 300-500 words.</a:t>
            </a:r>
          </a:p>
          <a:p>
            <a:pPr marL="342900" marR="0" lvl="0" indent="-342900" algn="l" defTabSz="457200" rtl="0" eaLnBrk="1" fontAlgn="base" latinLnBrk="0" hangingPunct="1">
              <a:lnSpc>
                <a:spcPct val="100000"/>
              </a:lnSpc>
              <a:spcBef>
                <a:spcPts val="0"/>
              </a:spcBef>
              <a:spcAft>
                <a:spcPts val="180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solidFill>
                  <a:sysClr val="windowText" lastClr="000000">
                    <a:lumMod val="75000"/>
                    <a:lumOff val="25000"/>
                  </a:sysClr>
                </a:solidFill>
                <a:effectLst/>
                <a:uLnTx/>
                <a:uFillTx/>
                <a:latin typeface="Arial Nova" panose="020B0504020202020204" pitchFamily="34" charset="0"/>
                <a:cs typeface="Arial" panose="020B0604020202020204" pitchFamily="34" charset="0"/>
              </a:rPr>
              <a:t>Advice is available pre- and post-completion.</a:t>
            </a:r>
          </a:p>
          <a:p>
            <a:pPr marL="342900" marR="0" lvl="0" indent="-342900" algn="l" defTabSz="457200" rtl="0" eaLnBrk="1" fontAlgn="base" latinLnBrk="0" hangingPunct="1">
              <a:lnSpc>
                <a:spcPct val="100000"/>
              </a:lnSpc>
              <a:spcBef>
                <a:spcPts val="0"/>
              </a:spcBef>
              <a:spcAft>
                <a:spcPts val="180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solidFill>
                  <a:sysClr val="windowText" lastClr="000000">
                    <a:lumMod val="75000"/>
                    <a:lumOff val="25000"/>
                  </a:sysClr>
                </a:solidFill>
                <a:effectLst/>
                <a:uLnTx/>
                <a:uFillTx/>
                <a:latin typeface="Arial Nova" panose="020B0504020202020204" pitchFamily="34" charset="0"/>
                <a:cs typeface="Arial" panose="020B0604020202020204" pitchFamily="34" charset="0"/>
              </a:rPr>
              <a:t>Please complete and return it </a:t>
            </a:r>
            <a:r>
              <a:rPr kumimoji="0" lang="en-GB" sz="2000" b="1" i="0" u="none" strike="noStrike" kern="1200" cap="none" spc="0" normalizeH="0" baseline="0" noProof="0" dirty="0">
                <a:ln>
                  <a:noFill/>
                </a:ln>
                <a:solidFill>
                  <a:sysClr val="windowText" lastClr="000000">
                    <a:lumMod val="75000"/>
                    <a:lumOff val="25000"/>
                  </a:sysClr>
                </a:solidFill>
                <a:effectLst/>
                <a:uLnTx/>
                <a:uFillTx/>
                <a:latin typeface="Arial Nova" panose="020B0504020202020204" pitchFamily="34" charset="0"/>
                <a:cs typeface="Arial" panose="020B0604020202020204" pitchFamily="34" charset="0"/>
              </a:rPr>
              <a:t>no later than 4</a:t>
            </a:r>
            <a:r>
              <a:rPr kumimoji="0" lang="en-GB" sz="2000" b="1" i="0" u="none" strike="noStrike" kern="1200" cap="none" spc="0" normalizeH="0" baseline="30000" noProof="0" dirty="0">
                <a:ln>
                  <a:noFill/>
                </a:ln>
                <a:solidFill>
                  <a:sysClr val="windowText" lastClr="000000">
                    <a:lumMod val="75000"/>
                    <a:lumOff val="25000"/>
                  </a:sysClr>
                </a:solidFill>
                <a:effectLst/>
                <a:uLnTx/>
                <a:uFillTx/>
                <a:latin typeface="Arial Nova" panose="020B0504020202020204" pitchFamily="34" charset="0"/>
                <a:cs typeface="Arial" panose="020B0604020202020204" pitchFamily="34" charset="0"/>
              </a:rPr>
              <a:t>th</a:t>
            </a:r>
            <a:r>
              <a:rPr kumimoji="0" lang="en-GB" sz="2000" b="1" i="0" u="none" strike="noStrike" kern="1200" cap="none" spc="0" normalizeH="0" baseline="0" noProof="0" dirty="0">
                <a:ln>
                  <a:noFill/>
                </a:ln>
                <a:solidFill>
                  <a:sysClr val="windowText" lastClr="000000">
                    <a:lumMod val="75000"/>
                    <a:lumOff val="25000"/>
                  </a:sysClr>
                </a:solidFill>
                <a:effectLst/>
                <a:uLnTx/>
                <a:uFillTx/>
                <a:latin typeface="Arial Nova" panose="020B0504020202020204" pitchFamily="34" charset="0"/>
                <a:cs typeface="Arial" panose="020B0604020202020204" pitchFamily="34" charset="0"/>
              </a:rPr>
              <a:t> May 2023 </a:t>
            </a:r>
            <a:r>
              <a:rPr kumimoji="0" lang="en-GB" sz="2000" b="0" i="0" u="none" strike="noStrike" kern="1200" cap="none" spc="0" normalizeH="0" baseline="0" noProof="0" dirty="0">
                <a:ln>
                  <a:noFill/>
                </a:ln>
                <a:solidFill>
                  <a:sysClr val="windowText" lastClr="000000">
                    <a:lumMod val="75000"/>
                    <a:lumOff val="25000"/>
                  </a:sysClr>
                </a:solidFill>
                <a:effectLst/>
                <a:uLnTx/>
                <a:uFillTx/>
                <a:latin typeface="Arial Nova" panose="020B0504020202020204" pitchFamily="34" charset="0"/>
                <a:cs typeface="Arial" panose="020B0604020202020204" pitchFamily="34" charset="0"/>
              </a:rPr>
              <a:t>to: </a:t>
            </a:r>
            <a:r>
              <a:rPr kumimoji="0" lang="en-GB" sz="2400" b="0" i="0" u="none" strike="noStrike" kern="1200" cap="none" spc="0" normalizeH="0" baseline="0" noProof="0" dirty="0" err="1">
                <a:ln>
                  <a:noFill/>
                </a:ln>
                <a:solidFill>
                  <a:prstClr val="black">
                    <a:lumMod val="75000"/>
                    <a:lumOff val="25000"/>
                  </a:prstClr>
                </a:solidFill>
                <a:effectLst/>
                <a:uLnTx/>
                <a:uFillTx/>
                <a:latin typeface="Arial Nova" panose="020B0504020202020204" pitchFamily="34" charset="0"/>
                <a:cs typeface="Arial" panose="020B0604020202020204" pitchFamily="34" charset="0"/>
              </a:rPr>
              <a:t>f</a:t>
            </a:r>
            <a:r>
              <a:rPr kumimoji="0" lang="en-GB" sz="2400" b="0" i="0" u="none" strike="noStrike" kern="1200" cap="none" spc="0" normalizeH="0" baseline="0" noProof="0" dirty="0" err="1">
                <a:ln>
                  <a:noFill/>
                </a:ln>
                <a:solidFill>
                  <a:srgbClr val="1F497D"/>
                </a:solidFill>
                <a:effectLst/>
                <a:uLnTx/>
                <a:uFillTx/>
                <a:latin typeface="Arial Nova" panose="020B0504020202020204" pitchFamily="34" charset="0"/>
                <a:cs typeface="Arial" panose="020B0604020202020204" pitchFamily="34" charset="0"/>
              </a:rPr>
              <a:t>iona.rooney@pinnaclegrowth.group</a:t>
            </a:r>
            <a:endParaRPr kumimoji="0" lang="en-GB" sz="2000" b="0" i="0" u="none" strike="noStrike" kern="1200" cap="none" spc="0" normalizeH="0" baseline="0" noProof="0" dirty="0">
              <a:ln>
                <a:noFill/>
              </a:ln>
              <a:solidFill>
                <a:srgbClr val="1F497D"/>
              </a:solidFill>
              <a:effectLst/>
              <a:uLnTx/>
              <a:uFillTx/>
              <a:latin typeface="Arial Nova" panose="020B0504020202020204" pitchFamily="34" charset="0"/>
              <a:cs typeface="Arial" panose="020B0604020202020204" pitchFamily="34" charset="0"/>
            </a:endParaRPr>
          </a:p>
        </p:txBody>
      </p:sp>
    </p:spTree>
    <p:extLst>
      <p:ext uri="{BB962C8B-B14F-4D97-AF65-F5344CB8AC3E}">
        <p14:creationId xmlns:p14="http://schemas.microsoft.com/office/powerpoint/2010/main" val="24321524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2526979" y="367503"/>
            <a:ext cx="966502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4472C4">
                    <a:lumMod val="75000"/>
                  </a:srgbClr>
                </a:solidFill>
                <a:latin typeface="Arial Black" panose="020B0A04020102020204" pitchFamily="34" charset="0"/>
              </a:rPr>
              <a:t>Innovation Challenge Fund</a:t>
            </a:r>
            <a:endPar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Concept Note: Question 1</a:t>
            </a:r>
          </a:p>
        </p:txBody>
      </p:sp>
      <p:sp>
        <p:nvSpPr>
          <p:cNvPr id="3" name="Content Placeholder 2">
            <a:extLst>
              <a:ext uri="{FF2B5EF4-FFF2-40B4-BE49-F238E27FC236}">
                <a16:creationId xmlns:a16="http://schemas.microsoft.com/office/drawing/2014/main" id="{237EAEC2-EB16-9100-A0C6-8C30E61FE95D}"/>
              </a:ext>
            </a:extLst>
          </p:cNvPr>
          <p:cNvSpPr txBox="1">
            <a:spLocks/>
          </p:cNvSpPr>
          <p:nvPr/>
        </p:nvSpPr>
        <p:spPr bwMode="auto">
          <a:xfrm>
            <a:off x="757980" y="1990025"/>
            <a:ext cx="10605957" cy="488431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defRPr/>
            </a:pPr>
            <a:r>
              <a:rPr kumimoji="0" lang="en-US" sz="20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S PGothic" pitchFamily="34" charset="-128"/>
                <a:cs typeface="+mn-cs"/>
              </a:rPr>
              <a:t>About Your Project </a:t>
            </a:r>
          </a:p>
          <a:p>
            <a:pPr marL="400050" marR="0" lvl="0" indent="-400050" algn="l" defTabSz="457200" rtl="0" eaLnBrk="1" fontAlgn="base" latinLnBrk="0" hangingPunct="1">
              <a:lnSpc>
                <a:spcPts val="2200"/>
              </a:lnSpc>
              <a:spcBef>
                <a:spcPts val="1200"/>
              </a:spcBef>
              <a:spcAft>
                <a:spcPct val="0"/>
              </a:spcAft>
              <a:buClrTx/>
              <a:buSzTx/>
              <a:buFont typeface="+mj-lt"/>
              <a:buAutoNum type="arabicPeriod"/>
              <a:tabLst/>
              <a:defRPr/>
            </a:pPr>
            <a:r>
              <a:rPr kumimoji="0" lang="en-GB" sz="2000" b="0" i="0" u="none" strike="noStrike" kern="1200" cap="none" spc="0" normalizeH="0" baseline="0" noProof="0" dirty="0">
                <a:ln>
                  <a:noFill/>
                </a:ln>
                <a:effectLst/>
                <a:uLnTx/>
                <a:uFillTx/>
                <a:latin typeface="Arial Nova" panose="020B0504020202020204" pitchFamily="34" charset="0"/>
                <a:ea typeface="Times New Roman" panose="02020603050405020304" pitchFamily="18" charset="0"/>
                <a:cs typeface="+mn-cs"/>
              </a:rPr>
              <a:t>How has </a:t>
            </a:r>
            <a:r>
              <a:rPr kumimoji="0" lang="en-GB" sz="2000" b="1" i="0" u="none" strike="noStrike" kern="1200" cap="none" spc="0" normalizeH="0" baseline="0" noProof="0" dirty="0">
                <a:ln>
                  <a:noFill/>
                </a:ln>
                <a:effectLst/>
                <a:uLnTx/>
                <a:uFillTx/>
                <a:latin typeface="Arial Nova" panose="020B0504020202020204" pitchFamily="34" charset="0"/>
                <a:ea typeface="Times New Roman" panose="02020603050405020304" pitchFamily="18" charset="0"/>
                <a:cs typeface="+mn-cs"/>
              </a:rPr>
              <a:t>need been identified </a:t>
            </a:r>
            <a:r>
              <a:rPr kumimoji="0" lang="en-GB" sz="2000" b="0" i="0" u="none" strike="noStrike" kern="1200" cap="none" spc="0" normalizeH="0" baseline="0" noProof="0" dirty="0">
                <a:ln>
                  <a:noFill/>
                </a:ln>
                <a:effectLst/>
                <a:uLnTx/>
                <a:uFillTx/>
                <a:latin typeface="Arial Nova" panose="020B0504020202020204" pitchFamily="34" charset="0"/>
                <a:ea typeface="Times New Roman" panose="02020603050405020304" pitchFamily="18" charset="0"/>
                <a:cs typeface="+mn-cs"/>
              </a:rPr>
              <a:t>for your project?</a:t>
            </a:r>
          </a:p>
          <a:p>
            <a:pPr marL="400050" marR="0" lvl="0" indent="-400050" algn="l" defTabSz="457200" rtl="0" eaLnBrk="1" fontAlgn="base" latinLnBrk="0" hangingPunct="1">
              <a:lnSpc>
                <a:spcPts val="2200"/>
              </a:lnSpc>
              <a:spcBef>
                <a:spcPts val="1200"/>
              </a:spcBef>
              <a:spcAft>
                <a:spcPct val="0"/>
              </a:spcAft>
              <a:buClrTx/>
              <a:buSzTx/>
              <a:buFont typeface="+mj-lt"/>
              <a:buAutoNum type="arabicPeriod"/>
              <a:tabLst/>
              <a:defRPr/>
            </a:pPr>
            <a:r>
              <a:rPr kumimoji="0" lang="en-GB" sz="2000" b="0" i="0" u="none" strike="noStrike" kern="1200" cap="none" spc="0" normalizeH="0" baseline="0" noProof="0" dirty="0">
                <a:ln>
                  <a:noFill/>
                </a:ln>
                <a:effectLst/>
                <a:uLnTx/>
                <a:uFillTx/>
                <a:latin typeface="Arial Nova" panose="020B0504020202020204" pitchFamily="34" charset="0"/>
                <a:ea typeface="Times New Roman" panose="02020603050405020304" pitchFamily="18" charset="0"/>
                <a:cs typeface="+mn-cs"/>
              </a:rPr>
              <a:t>How does </a:t>
            </a:r>
            <a:r>
              <a:rPr kumimoji="0" lang="en-GB" sz="2000" b="1" i="0" u="none" strike="noStrike" kern="1200" cap="none" spc="0" normalizeH="0" baseline="0" noProof="0" dirty="0">
                <a:ln>
                  <a:noFill/>
                </a:ln>
                <a:effectLst/>
                <a:uLnTx/>
                <a:uFillTx/>
                <a:latin typeface="Arial Nova" panose="020B0504020202020204" pitchFamily="34" charset="0"/>
                <a:ea typeface="Times New Roman" panose="02020603050405020304" pitchFamily="18" charset="0"/>
                <a:cs typeface="+mn-cs"/>
              </a:rPr>
              <a:t>your project align </a:t>
            </a:r>
            <a:r>
              <a:rPr kumimoji="0" lang="en-GB" sz="2000" b="0" i="0" u="none" strike="noStrike" kern="1200" cap="none" spc="0" normalizeH="0" baseline="0" noProof="0" dirty="0">
                <a:ln>
                  <a:noFill/>
                </a:ln>
                <a:effectLst/>
                <a:uLnTx/>
                <a:uFillTx/>
                <a:latin typeface="Arial Nova" panose="020B0504020202020204" pitchFamily="34" charset="0"/>
                <a:ea typeface="Times New Roman" panose="02020603050405020304" pitchFamily="18" charset="0"/>
                <a:cs typeface="+mn-cs"/>
              </a:rPr>
              <a:t>with what PEACEPLUS, and in particular Area 2.2, is trying to achieve? [your project will enhance </a:t>
            </a:r>
            <a:r>
              <a:rPr kumimoji="0" lang="en-GB" sz="2000" b="1" i="0" u="none" strike="noStrike" kern="1200" cap="none" spc="0" normalizeH="0" baseline="0" noProof="0" dirty="0">
                <a:ln>
                  <a:noFill/>
                </a:ln>
                <a:effectLst/>
                <a:uLnTx/>
                <a:uFillTx/>
                <a:latin typeface="Arial Nova" panose="020B0504020202020204" pitchFamily="34" charset="0"/>
                <a:ea typeface="Times New Roman" panose="02020603050405020304" pitchFamily="18" charset="0"/>
                <a:cs typeface="+mn-cs"/>
              </a:rPr>
              <a:t>cross-border research and innovation capacities </a:t>
            </a:r>
            <a:r>
              <a:rPr kumimoji="0" lang="en-GB" sz="2000" b="0" i="0" u="none" strike="noStrike" kern="1200" cap="none" spc="0" normalizeH="0" baseline="0" noProof="0" dirty="0">
                <a:ln>
                  <a:noFill/>
                </a:ln>
                <a:effectLst/>
                <a:uLnTx/>
                <a:uFillTx/>
                <a:latin typeface="Arial Nova" panose="020B0504020202020204" pitchFamily="34" charset="0"/>
                <a:ea typeface="Times New Roman" panose="02020603050405020304" pitchFamily="18" charset="0"/>
                <a:cs typeface="+mn-cs"/>
              </a:rPr>
              <a:t>and the uptake of </a:t>
            </a:r>
            <a:r>
              <a:rPr kumimoji="0" lang="en-GB" sz="2000" b="1" i="0" u="none" strike="noStrike" kern="1200" cap="none" spc="0" normalizeH="0" baseline="0" noProof="0" dirty="0">
                <a:ln>
                  <a:noFill/>
                </a:ln>
                <a:effectLst/>
                <a:uLnTx/>
                <a:uFillTx/>
                <a:latin typeface="Arial Nova" panose="020B0504020202020204" pitchFamily="34" charset="0"/>
                <a:ea typeface="Times New Roman" panose="02020603050405020304" pitchFamily="18" charset="0"/>
                <a:cs typeface="+mn-cs"/>
              </a:rPr>
              <a:t>advanced technologies </a:t>
            </a:r>
            <a:r>
              <a:rPr kumimoji="0" lang="en-GB" sz="2000" b="0" i="0" u="none" strike="noStrike" kern="1200" cap="none" spc="0" normalizeH="0" baseline="0" noProof="0" dirty="0">
                <a:ln>
                  <a:noFill/>
                </a:ln>
                <a:effectLst/>
                <a:uLnTx/>
                <a:uFillTx/>
                <a:latin typeface="Arial Nova" panose="020B0504020202020204" pitchFamily="34" charset="0"/>
                <a:ea typeface="Times New Roman" panose="02020603050405020304" pitchFamily="18" charset="0"/>
                <a:cs typeface="+mn-cs"/>
              </a:rPr>
              <a:t>in a manner which delivers economic regeneration and transformation resulting in increased productivity and higher export levels; and sustainable employment across the Programme area]</a:t>
            </a:r>
          </a:p>
          <a:p>
            <a:pPr marL="0" marR="0" lvl="0" indent="0" algn="l" defTabSz="457200" rtl="0" eaLnBrk="1" fontAlgn="base" latinLnBrk="0" hangingPunct="1">
              <a:lnSpc>
                <a:spcPts val="2200"/>
              </a:lnSpc>
              <a:spcBef>
                <a:spcPts val="1200"/>
              </a:spcBef>
              <a:spcAft>
                <a:spcPct val="0"/>
              </a:spcAft>
              <a:buClrTx/>
              <a:buSzTx/>
              <a:buFont typeface="Arial" pitchFamily="34" charset="0"/>
              <a:buNone/>
              <a:tabLst/>
              <a:defRPr/>
            </a:pPr>
            <a:r>
              <a:rPr kumimoji="0" lang="en-GB" sz="2000" b="1" i="0" u="none" strike="noStrike" kern="1200" cap="none" spc="0" normalizeH="0" baseline="0" noProof="0" dirty="0">
                <a:ln>
                  <a:noFill/>
                </a:ln>
                <a:effectLst/>
                <a:uLnTx/>
                <a:uFillTx/>
                <a:latin typeface="Arial Nova" panose="020B0504020202020204" pitchFamily="34" charset="0"/>
                <a:ea typeface="Times New Roman" panose="02020603050405020304" pitchFamily="18" charset="0"/>
                <a:cs typeface="+mn-cs"/>
              </a:rPr>
              <a:t>Actions/Projects:</a:t>
            </a:r>
          </a:p>
          <a:p>
            <a:pPr marL="0" marR="0" lvl="0" indent="0" algn="l" defTabSz="457200" rtl="0" eaLnBrk="1" fontAlgn="base" latinLnBrk="0" hangingPunct="1">
              <a:lnSpc>
                <a:spcPts val="2200"/>
              </a:lnSpc>
              <a:spcBef>
                <a:spcPts val="0"/>
              </a:spcBef>
              <a:spcAft>
                <a:spcPct val="0"/>
              </a:spcAft>
              <a:buClrTx/>
              <a:buSzTx/>
              <a:buFont typeface="Arial" pitchFamily="34" charset="0"/>
              <a:buNone/>
              <a:tabLst/>
              <a:defRPr/>
            </a:pPr>
            <a:r>
              <a:rPr kumimoji="0" lang="en-GB" sz="2000" b="1" i="0" u="none" strike="noStrike" kern="1200" cap="none" spc="0" normalizeH="0" baseline="0" noProof="0" dirty="0">
                <a:ln>
                  <a:noFill/>
                </a:ln>
                <a:effectLst/>
                <a:uLnTx/>
                <a:uFillTx/>
                <a:latin typeface="Arial Nova" panose="020B0504020202020204" pitchFamily="34" charset="0"/>
                <a:ea typeface="Times New Roman" panose="02020603050405020304" pitchFamily="18" charset="0"/>
                <a:cs typeface="+mn-cs"/>
              </a:rPr>
              <a:t>	</a:t>
            </a:r>
            <a:r>
              <a:rPr kumimoji="0" lang="en-GB" sz="2000" b="0" i="0" u="none" strike="noStrike" kern="1200" cap="none" spc="0" normalizeH="0" baseline="0" noProof="0" dirty="0">
                <a:ln>
                  <a:noFill/>
                </a:ln>
                <a:effectLst/>
                <a:uLnTx/>
                <a:uFillTx/>
                <a:latin typeface="Arial Nova" panose="020B0504020202020204" pitchFamily="34" charset="0"/>
                <a:ea typeface="Times New Roman" panose="02020603050405020304" pitchFamily="18" charset="0"/>
                <a:cs typeface="+mn-cs"/>
              </a:rPr>
              <a:t>- Research, development and innovation </a:t>
            </a:r>
          </a:p>
          <a:p>
            <a:pPr marL="0" marR="0" lvl="0" indent="0" algn="l" defTabSz="457200" rtl="0" eaLnBrk="1" fontAlgn="base" latinLnBrk="0" hangingPunct="1">
              <a:lnSpc>
                <a:spcPts val="2200"/>
              </a:lnSpc>
              <a:spcBef>
                <a:spcPts val="0"/>
              </a:spcBef>
              <a:spcAft>
                <a:spcPct val="0"/>
              </a:spcAft>
              <a:buClrTx/>
              <a:buSzTx/>
              <a:buFont typeface="Arial" pitchFamily="34" charset="0"/>
              <a:buNone/>
              <a:tabLst/>
              <a:defRPr/>
            </a:pPr>
            <a:r>
              <a:rPr kumimoji="0" lang="en-GB" sz="2000" b="0" i="0" u="none" strike="noStrike" kern="1200" cap="none" spc="0" normalizeH="0" baseline="0" noProof="0" dirty="0">
                <a:ln>
                  <a:noFill/>
                </a:ln>
                <a:effectLst/>
                <a:uLnTx/>
                <a:uFillTx/>
                <a:latin typeface="Arial Nova" panose="020B0504020202020204" pitchFamily="34" charset="0"/>
                <a:ea typeface="Times New Roman" panose="02020603050405020304" pitchFamily="18" charset="0"/>
                <a:cs typeface="+mn-cs"/>
              </a:rPr>
              <a:t>	- Advanced technologies </a:t>
            </a:r>
          </a:p>
          <a:p>
            <a:pPr marL="0" marR="0" lvl="0" indent="0" algn="just" defTabSz="457200" rtl="0" eaLnBrk="1" fontAlgn="base" latinLnBrk="0" hangingPunct="1">
              <a:lnSpc>
                <a:spcPts val="2200"/>
              </a:lnSpc>
              <a:spcBef>
                <a:spcPts val="1200"/>
              </a:spcBef>
              <a:spcAft>
                <a:spcPct val="0"/>
              </a:spcAft>
              <a:buClrTx/>
              <a:buSzTx/>
              <a:buFont typeface="Arial" pitchFamily="34" charset="0"/>
              <a:buNone/>
              <a:tabLst/>
              <a:defRPr/>
            </a:pPr>
            <a:r>
              <a:rPr kumimoji="0" lang="en-GB" sz="2000" b="1" i="0" u="none" strike="noStrike" kern="1200" cap="none" spc="0" normalizeH="0" baseline="0" noProof="0" dirty="0">
                <a:ln>
                  <a:noFill/>
                </a:ln>
                <a:effectLst/>
                <a:uLnTx/>
                <a:uFillTx/>
                <a:latin typeface="Arial Nova" panose="020B0504020202020204" pitchFamily="34" charset="0"/>
                <a:ea typeface="Times New Roman" panose="02020603050405020304" pitchFamily="18" charset="0"/>
                <a:cs typeface="+mn-cs"/>
              </a:rPr>
              <a:t>To note, supported projects should: </a:t>
            </a:r>
          </a:p>
          <a:p>
            <a:pPr marL="342900" marR="0" lvl="0" indent="-342900" algn="just" defTabSz="457200" rtl="0" eaLnBrk="1" fontAlgn="base" latinLnBrk="0" hangingPunct="1">
              <a:lnSpc>
                <a:spcPts val="2200"/>
              </a:lnSpc>
              <a:spcBef>
                <a:spcPts val="1200"/>
              </a:spcBef>
              <a:spcAft>
                <a:spcPct val="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effectLst/>
                <a:uLnTx/>
                <a:uFillTx/>
                <a:latin typeface="Arial Nova" panose="020B0604020202020204" pitchFamily="34" charset="0"/>
                <a:ea typeface="MS PGothic" pitchFamily="34" charset="-128"/>
                <a:cs typeface="Arial"/>
              </a:rPr>
              <a:t>Make use of available knowledge and builds on existing results and practises</a:t>
            </a:r>
          </a:p>
          <a:p>
            <a:pPr marL="342900" marR="0" lvl="0" indent="-342900" algn="just" defTabSz="457200" rtl="0" eaLnBrk="1" fontAlgn="base" latinLnBrk="0" hangingPunct="1">
              <a:lnSpc>
                <a:spcPts val="2200"/>
              </a:lnSpc>
              <a:spcBef>
                <a:spcPts val="1200"/>
              </a:spcBef>
              <a:spcAft>
                <a:spcPct val="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effectLst/>
                <a:uLnTx/>
                <a:uFillTx/>
                <a:latin typeface="Arial Nova" panose="020B0604020202020204" pitchFamily="34" charset="0"/>
                <a:ea typeface="MS PGothic" pitchFamily="34" charset="-128"/>
                <a:cs typeface="Arial"/>
              </a:rPr>
              <a:t>Demonstrate new solutions that go beyond the existing practise in the sector/programme area/participating countries or adapt and implement already developed solutions.</a:t>
            </a:r>
          </a:p>
          <a:p>
            <a:pPr marL="0" marR="0" lvl="0" indent="0" algn="l" defTabSz="457200" rtl="0" eaLnBrk="1" fontAlgn="base" latinLnBrk="0" hangingPunct="1">
              <a:lnSpc>
                <a:spcPts val="2200"/>
              </a:lnSpc>
              <a:spcBef>
                <a:spcPts val="1200"/>
              </a:spcBef>
              <a:spcAft>
                <a:spcPct val="0"/>
              </a:spcAft>
              <a:buClrTx/>
              <a:buSzTx/>
              <a:buNone/>
              <a:tabLst/>
              <a:defRPr/>
            </a:pPr>
            <a:endParaRPr kumimoji="0" lang="en-GB" sz="2000" b="0" i="0" u="none" strike="noStrike" kern="1200" cap="none" spc="0" normalizeH="0" baseline="0" noProof="0" dirty="0">
              <a:ln>
                <a:noFill/>
              </a:ln>
              <a:solidFill>
                <a:sysClr val="windowText" lastClr="000000">
                  <a:lumMod val="75000"/>
                  <a:lumOff val="25000"/>
                </a:sysClr>
              </a:solidFill>
              <a:effectLst/>
              <a:uLnTx/>
              <a:uFillTx/>
              <a:latin typeface="Arial Nova" panose="020B0504020202020204" pitchFamily="34" charset="0"/>
              <a:ea typeface="Times New Roman" panose="02020603050405020304" pitchFamily="18" charset="0"/>
              <a:cs typeface="+mn-cs"/>
            </a:endParaRPr>
          </a:p>
          <a:p>
            <a:pPr marL="0" marR="0" lvl="0" indent="0" algn="just" defTabSz="457200" rtl="0" eaLnBrk="1" fontAlgn="base" latinLnBrk="0" hangingPunct="1">
              <a:lnSpc>
                <a:spcPts val="2200"/>
              </a:lnSpc>
              <a:spcBef>
                <a:spcPts val="1200"/>
              </a:spcBef>
              <a:spcAft>
                <a:spcPct val="0"/>
              </a:spcAft>
              <a:buClrTx/>
              <a:buSzTx/>
              <a:buFont typeface="Arial" pitchFamily="34" charset="0"/>
              <a:buNone/>
              <a:tabLst/>
              <a:defRPr/>
            </a:pPr>
            <a:endParaRPr kumimoji="0" lang="en-GB" sz="2000" b="1" i="0" u="none" strike="noStrike" kern="1200" cap="none" spc="0" normalizeH="0" baseline="0" noProof="0" dirty="0">
              <a:ln>
                <a:noFill/>
              </a:ln>
              <a:solidFill>
                <a:sysClr val="windowText" lastClr="000000">
                  <a:lumMod val="75000"/>
                  <a:lumOff val="25000"/>
                </a:sysClr>
              </a:solidFill>
              <a:effectLst/>
              <a:uLnTx/>
              <a:uFillTx/>
              <a:latin typeface="Arial Nova" panose="020B0504020202020204" pitchFamily="34" charset="0"/>
              <a:ea typeface="Times New Roman" panose="02020603050405020304" pitchFamily="18" charset="0"/>
              <a:cs typeface="+mn-cs"/>
            </a:endParaRPr>
          </a:p>
          <a:p>
            <a:pPr marL="0" marR="0" lvl="0" indent="0" algn="just" defTabSz="457200" rtl="0" eaLnBrk="1" fontAlgn="base" latinLnBrk="0" hangingPunct="1">
              <a:lnSpc>
                <a:spcPts val="2200"/>
              </a:lnSpc>
              <a:spcBef>
                <a:spcPts val="1200"/>
              </a:spcBef>
              <a:spcAft>
                <a:spcPct val="0"/>
              </a:spcAft>
              <a:buClrTx/>
              <a:buSzTx/>
              <a:buFont typeface="Arial" pitchFamily="34" charset="0"/>
              <a:buNone/>
              <a:tabLst/>
              <a:defRPr/>
            </a:pPr>
            <a:endParaRPr kumimoji="0" lang="en-GB" sz="2000" b="0" i="0" u="none" strike="noStrike" kern="1200" cap="none" spc="0" normalizeH="0" baseline="0" noProof="0" dirty="0">
              <a:ln>
                <a:noFill/>
              </a:ln>
              <a:solidFill>
                <a:sysClr val="windowText" lastClr="000000">
                  <a:lumMod val="75000"/>
                  <a:lumOff val="25000"/>
                </a:sysClr>
              </a:solidFill>
              <a:effectLst/>
              <a:uLnTx/>
              <a:uFillTx/>
              <a:latin typeface="Arial Nova" panose="020B0504020202020204" pitchFamily="34" charset="0"/>
              <a:ea typeface="MS PGothic" pitchFamily="34" charset="-128"/>
              <a:cs typeface="+mn-cs"/>
            </a:endParaRPr>
          </a:p>
        </p:txBody>
      </p:sp>
    </p:spTree>
    <p:extLst>
      <p:ext uri="{BB962C8B-B14F-4D97-AF65-F5344CB8AC3E}">
        <p14:creationId xmlns:p14="http://schemas.microsoft.com/office/powerpoint/2010/main" val="3124518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757980" y="463593"/>
            <a:ext cx="1067604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How was PEACEPLUS Developed?</a:t>
            </a:r>
          </a:p>
        </p:txBody>
      </p:sp>
      <p:pic>
        <p:nvPicPr>
          <p:cNvPr id="21" name="Picture 20" descr="Text&#10;&#10;Description automatically generated">
            <a:extLst>
              <a:ext uri="{FF2B5EF4-FFF2-40B4-BE49-F238E27FC236}">
                <a16:creationId xmlns:a16="http://schemas.microsoft.com/office/drawing/2014/main" id="{879D48A0-49C4-4C4C-93E8-9A8CB1A8C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sp>
        <p:nvSpPr>
          <p:cNvPr id="3" name="Content Placeholder 4">
            <a:extLst>
              <a:ext uri="{FF2B5EF4-FFF2-40B4-BE49-F238E27FC236}">
                <a16:creationId xmlns:a16="http://schemas.microsoft.com/office/drawing/2014/main" id="{09EBFDD3-CE08-9EB5-684D-1600D88C720C}"/>
              </a:ext>
            </a:extLst>
          </p:cNvPr>
          <p:cNvSpPr txBox="1">
            <a:spLocks/>
          </p:cNvSpPr>
          <p:nvPr/>
        </p:nvSpPr>
        <p:spPr>
          <a:xfrm>
            <a:off x="1935121" y="1100366"/>
            <a:ext cx="8839200" cy="4883201"/>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1" i="0" u="none" strike="noStrike" kern="1200" cap="none" spc="0" normalizeH="0" baseline="0" noProof="0" dirty="0">
                <a:ln>
                  <a:noFill/>
                </a:ln>
                <a:solidFill>
                  <a:srgbClr val="E7E6E6">
                    <a:lumMod val="10000"/>
                  </a:srgbClr>
                </a:solidFill>
                <a:effectLst/>
                <a:uLnTx/>
                <a:uFillTx/>
                <a:latin typeface="Arial Nova" panose="020B0504020202020204" pitchFamily="34" charset="0"/>
                <a:ea typeface="+mn-ea"/>
                <a:cs typeface="+mn-cs"/>
              </a:rPr>
              <a:t>Intensive review, research and public engagement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800" b="0" i="0" u="none" strike="noStrike" kern="1200" cap="none" spc="0" normalizeH="0" baseline="0" noProof="0" dirty="0">
              <a:ln>
                <a:noFill/>
              </a:ln>
              <a:solidFill>
                <a:srgbClr val="E7E6E6">
                  <a:lumMod val="10000"/>
                </a:srgbClr>
              </a:solidFill>
              <a:effectLst/>
              <a:uLnTx/>
              <a:uFillTx/>
              <a:latin typeface="Arial Nova" panose="020B0504020202020204" pitchFamily="34" charset="0"/>
              <a:ea typeface="+mn-ea"/>
              <a:cs typeface="+mn-cs"/>
            </a:endParaRPr>
          </a:p>
          <a:p>
            <a:pPr marL="0" marR="0" lvl="0" indent="0" algn="l" defTabSz="914400" rtl="0" eaLnBrk="1" fontAlgn="auto" latinLnBrk="0" hangingPunct="1">
              <a:lnSpc>
                <a:spcPct val="160000"/>
              </a:lnSpc>
              <a:spcBef>
                <a:spcPts val="0"/>
              </a:spcBef>
              <a:spcAft>
                <a:spcPts val="1800"/>
              </a:spcAft>
              <a:buClr>
                <a:srgbClr val="FFCC00"/>
              </a:buClr>
              <a:buSzTx/>
              <a:buFont typeface="MS PGothic" panose="020B0600070205080204" pitchFamily="34" charset="-128"/>
              <a:buChar char="●"/>
              <a:tabLst/>
              <a:defRPr/>
            </a:pPr>
            <a:r>
              <a:rPr kumimoji="0" lang="en-GB" sz="2400" b="0" i="0" u="none" strike="noStrike" kern="0" cap="none" spc="0" normalizeH="0" baseline="0" noProof="0" dirty="0">
                <a:ln>
                  <a:noFill/>
                </a:ln>
                <a:solidFill>
                  <a:srgbClr val="E7E6E6">
                    <a:lumMod val="10000"/>
                  </a:srgbClr>
                </a:solidFill>
                <a:effectLst/>
                <a:uLnTx/>
                <a:uFillTx/>
                <a:latin typeface="Arial Nova" panose="020B0604020202020204" pitchFamily="34" charset="0"/>
                <a:ea typeface="+mn-ea"/>
                <a:cs typeface="+mn-cs"/>
              </a:rPr>
              <a:t> Stakeholder engagement</a:t>
            </a:r>
          </a:p>
          <a:p>
            <a:pPr marL="0" marR="0" lvl="0" indent="0" algn="l" defTabSz="914400" rtl="0" eaLnBrk="1" fontAlgn="auto" latinLnBrk="0" hangingPunct="1">
              <a:lnSpc>
                <a:spcPct val="160000"/>
              </a:lnSpc>
              <a:spcBef>
                <a:spcPts val="0"/>
              </a:spcBef>
              <a:spcAft>
                <a:spcPts val="1800"/>
              </a:spcAft>
              <a:buClr>
                <a:srgbClr val="FFCC00"/>
              </a:buClr>
              <a:buSzTx/>
              <a:buFont typeface="MS PGothic" panose="020B0600070205080204" pitchFamily="34" charset="-128"/>
              <a:buChar char="●"/>
              <a:tabLst/>
              <a:defRPr/>
            </a:pPr>
            <a:r>
              <a:rPr kumimoji="0" lang="en-GB" sz="2400" b="0" i="0" u="none" strike="noStrike" kern="0" cap="none" spc="0" normalizeH="0" baseline="0" noProof="0" dirty="0">
                <a:ln>
                  <a:noFill/>
                </a:ln>
                <a:solidFill>
                  <a:srgbClr val="E7E6E6">
                    <a:lumMod val="10000"/>
                  </a:srgbClr>
                </a:solidFill>
                <a:effectLst/>
                <a:uLnTx/>
                <a:uFillTx/>
                <a:latin typeface="Arial Nova" panose="020B0604020202020204" pitchFamily="34" charset="0"/>
                <a:ea typeface="+mn-ea"/>
                <a:cs typeface="+mn-cs"/>
              </a:rPr>
              <a:t> Public events – including specific events with young people</a:t>
            </a:r>
          </a:p>
          <a:p>
            <a:pPr marL="0" marR="0" lvl="0" indent="0" algn="l" defTabSz="914400" rtl="0" eaLnBrk="1" fontAlgn="auto" latinLnBrk="0" hangingPunct="1">
              <a:lnSpc>
                <a:spcPct val="160000"/>
              </a:lnSpc>
              <a:spcBef>
                <a:spcPts val="0"/>
              </a:spcBef>
              <a:spcAft>
                <a:spcPts val="1800"/>
              </a:spcAft>
              <a:buClr>
                <a:srgbClr val="FFCC00"/>
              </a:buClr>
              <a:buSzTx/>
              <a:buFont typeface="MS PGothic" panose="020B0600070205080204" pitchFamily="34" charset="-128"/>
              <a:buChar char="●"/>
              <a:tabLst/>
              <a:defRPr/>
            </a:pPr>
            <a:r>
              <a:rPr kumimoji="0" lang="en-GB" sz="2400" b="0" i="0" u="none" strike="noStrike" kern="0" cap="none" spc="0" normalizeH="0" baseline="0" noProof="0" dirty="0">
                <a:ln>
                  <a:noFill/>
                </a:ln>
                <a:solidFill>
                  <a:srgbClr val="E7E6E6">
                    <a:lumMod val="10000"/>
                  </a:srgbClr>
                </a:solidFill>
                <a:effectLst/>
                <a:uLnTx/>
                <a:uFillTx/>
                <a:latin typeface="Arial Nova" panose="020B0604020202020204" pitchFamily="34" charset="0"/>
                <a:ea typeface="+mn-ea"/>
                <a:cs typeface="+mn-cs"/>
              </a:rPr>
              <a:t> Survey submissions</a:t>
            </a:r>
          </a:p>
          <a:p>
            <a:pPr marL="0" marR="0" lvl="0" indent="0" algn="l" defTabSz="914400" rtl="0" eaLnBrk="1" fontAlgn="auto" latinLnBrk="0" hangingPunct="1">
              <a:lnSpc>
                <a:spcPct val="160000"/>
              </a:lnSpc>
              <a:spcBef>
                <a:spcPts val="0"/>
              </a:spcBef>
              <a:spcAft>
                <a:spcPts val="1800"/>
              </a:spcAft>
              <a:buClr>
                <a:srgbClr val="FFCC00"/>
              </a:buClr>
              <a:buSzTx/>
              <a:buFont typeface="MS PGothic" panose="020B0600070205080204" pitchFamily="34" charset="-128"/>
              <a:buChar char="●"/>
              <a:tabLst/>
              <a:defRPr/>
            </a:pPr>
            <a:r>
              <a:rPr kumimoji="0" lang="en-GB" sz="2400" b="0" i="0" u="none" strike="noStrike" kern="0" cap="none" spc="0" normalizeH="0" baseline="0" noProof="0" dirty="0">
                <a:ln>
                  <a:noFill/>
                </a:ln>
                <a:solidFill>
                  <a:srgbClr val="E7E6E6">
                    <a:lumMod val="10000"/>
                  </a:srgbClr>
                </a:solidFill>
                <a:effectLst/>
                <a:uLnTx/>
                <a:uFillTx/>
                <a:latin typeface="Arial Nova" panose="020B0604020202020204" pitchFamily="34" charset="0"/>
                <a:ea typeface="+mn-ea"/>
                <a:cs typeface="+mn-cs"/>
              </a:rPr>
              <a:t> Public consultation (2021)</a:t>
            </a:r>
          </a:p>
          <a:p>
            <a:pPr marL="0" marR="0" lvl="0" indent="0" algn="l" defTabSz="914400" rtl="0" eaLnBrk="1" fontAlgn="auto" latinLnBrk="0" hangingPunct="1">
              <a:lnSpc>
                <a:spcPct val="160000"/>
              </a:lnSpc>
              <a:spcBef>
                <a:spcPts val="0"/>
              </a:spcBef>
              <a:spcAft>
                <a:spcPts val="1800"/>
              </a:spcAft>
              <a:buClr>
                <a:srgbClr val="FFCC00"/>
              </a:buClr>
              <a:buSzTx/>
              <a:buFont typeface="MS PGothic" panose="020B0600070205080204" pitchFamily="34" charset="-128"/>
              <a:buChar char="●"/>
              <a:tabLst/>
              <a:defRPr/>
            </a:pPr>
            <a:r>
              <a:rPr kumimoji="0" lang="en-GB" sz="2400" b="0" i="0" u="none" strike="noStrike" kern="0" cap="none" spc="0" normalizeH="0" baseline="0" noProof="0" dirty="0">
                <a:ln>
                  <a:noFill/>
                </a:ln>
                <a:solidFill>
                  <a:srgbClr val="E7E6E6">
                    <a:lumMod val="10000"/>
                  </a:srgbClr>
                </a:solidFill>
                <a:effectLst/>
                <a:uLnTx/>
                <a:uFillTx/>
                <a:latin typeface="Arial Nova" panose="020B0604020202020204" pitchFamily="34" charset="0"/>
                <a:ea typeface="+mn-ea"/>
                <a:cs typeface="+mn-cs"/>
              </a:rPr>
              <a:t> Bi-laterals with government north-south (ongoing)</a:t>
            </a:r>
          </a:p>
        </p:txBody>
      </p:sp>
    </p:spTree>
    <p:extLst>
      <p:ext uri="{BB962C8B-B14F-4D97-AF65-F5344CB8AC3E}">
        <p14:creationId xmlns:p14="http://schemas.microsoft.com/office/powerpoint/2010/main" val="40386730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2618791" y="307140"/>
            <a:ext cx="966502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4472C4">
                    <a:lumMod val="75000"/>
                  </a:srgbClr>
                </a:solidFill>
                <a:latin typeface="Arial Black" panose="020B0A04020102020204" pitchFamily="34" charset="0"/>
              </a:rPr>
              <a:t>Innovation Challenge Fund</a:t>
            </a:r>
            <a:endPar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Concept Note: Question </a:t>
            </a:r>
            <a:r>
              <a:rPr lang="en-GB" sz="2400" b="1" dirty="0">
                <a:solidFill>
                  <a:srgbClr val="4472C4">
                    <a:lumMod val="75000"/>
                  </a:srgbClr>
                </a:solidFill>
                <a:latin typeface="Arial Black" panose="020B0A04020102020204" pitchFamily="34" charset="0"/>
              </a:rPr>
              <a:t>1</a:t>
            </a: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 cont’d.</a:t>
            </a:r>
          </a:p>
        </p:txBody>
      </p:sp>
      <p:pic>
        <p:nvPicPr>
          <p:cNvPr id="21" name="Picture 20" descr="Text&#10;&#10;Description automatically generated">
            <a:extLst>
              <a:ext uri="{FF2B5EF4-FFF2-40B4-BE49-F238E27FC236}">
                <a16:creationId xmlns:a16="http://schemas.microsoft.com/office/drawing/2014/main" id="{879D48A0-49C4-4C4C-93E8-9A8CB1A8C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sp>
        <p:nvSpPr>
          <p:cNvPr id="3" name="Content Placeholder 2">
            <a:extLst>
              <a:ext uri="{FF2B5EF4-FFF2-40B4-BE49-F238E27FC236}">
                <a16:creationId xmlns:a16="http://schemas.microsoft.com/office/drawing/2014/main" id="{237EAEC2-EB16-9100-A0C6-8C30E61FE95D}"/>
              </a:ext>
            </a:extLst>
          </p:cNvPr>
          <p:cNvSpPr txBox="1">
            <a:spLocks/>
          </p:cNvSpPr>
          <p:nvPr/>
        </p:nvSpPr>
        <p:spPr bwMode="auto">
          <a:xfrm>
            <a:off x="1214325" y="1480837"/>
            <a:ext cx="10207336" cy="488431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defRPr/>
            </a:pPr>
            <a:r>
              <a:rPr kumimoji="0" lang="en-US" sz="20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S PGothic" pitchFamily="34" charset="-128"/>
                <a:cs typeface="+mn-cs"/>
              </a:rPr>
              <a:t>About Your Project </a:t>
            </a:r>
            <a:endParaRPr kumimoji="0" lang="en-GB" sz="2000" b="1" i="0" u="none" strike="noStrike" kern="1200" cap="none" spc="0" normalizeH="0" baseline="0" noProof="0" dirty="0">
              <a:ln>
                <a:noFill/>
              </a:ln>
              <a:solidFill>
                <a:sysClr val="windowText" lastClr="000000">
                  <a:lumMod val="75000"/>
                  <a:lumOff val="25000"/>
                </a:sysClr>
              </a:solidFill>
              <a:effectLst/>
              <a:uLnTx/>
              <a:uFillTx/>
              <a:latin typeface="Arial Nova" panose="020B0504020202020204" pitchFamily="34" charset="0"/>
              <a:ea typeface="Times New Roman" panose="02020603050405020304" pitchFamily="18" charset="0"/>
              <a:cs typeface="+mn-cs"/>
            </a:endParaRPr>
          </a:p>
          <a:p>
            <a:pPr marL="0" marR="0" lvl="0" indent="0" algn="just" defTabSz="457200" rtl="0" eaLnBrk="1" fontAlgn="base" latinLnBrk="0" hangingPunct="1">
              <a:lnSpc>
                <a:spcPts val="2200"/>
              </a:lnSpc>
              <a:spcBef>
                <a:spcPts val="600"/>
              </a:spcBef>
              <a:spcAft>
                <a:spcPct val="0"/>
              </a:spcAft>
              <a:buClr>
                <a:srgbClr val="FFCC00"/>
              </a:buClr>
              <a:buSzTx/>
              <a:buFont typeface="Arial" pitchFamily="34" charset="0"/>
              <a:buNone/>
              <a:tabLst/>
              <a:defRPr/>
            </a:pPr>
            <a:endParaRPr kumimoji="0" lang="en-GB" sz="1800" b="0" i="0" u="none" strike="noStrike" kern="1200" cap="none" spc="0" normalizeH="0" baseline="0" noProof="0" dirty="0">
              <a:ln>
                <a:noFill/>
              </a:ln>
              <a:solidFill>
                <a:sysClr val="windowText" lastClr="000000">
                  <a:lumMod val="75000"/>
                  <a:lumOff val="25000"/>
                </a:sysClr>
              </a:solidFill>
              <a:effectLst/>
              <a:uLnTx/>
              <a:uFillTx/>
              <a:latin typeface="Arial Nova" panose="020B0504020202020204" pitchFamily="34" charset="0"/>
              <a:ea typeface="MS PGothic" pitchFamily="34" charset="-128"/>
              <a:cs typeface="+mn-cs"/>
            </a:endParaRPr>
          </a:p>
          <a:p>
            <a:pPr marL="400050" marR="0" lvl="0" indent="-400050" algn="just" defTabSz="457200" rtl="0" eaLnBrk="1" fontAlgn="base" latinLnBrk="0" hangingPunct="1">
              <a:lnSpc>
                <a:spcPts val="2200"/>
              </a:lnSpc>
              <a:spcBef>
                <a:spcPts val="1200"/>
              </a:spcBef>
              <a:spcAft>
                <a:spcPct val="0"/>
              </a:spcAft>
              <a:buClrTx/>
              <a:buSzTx/>
              <a:buFont typeface="+mj-lt"/>
              <a:buAutoNum type="arabicPeriod" startAt="3"/>
              <a:tabLst/>
              <a:defRPr/>
            </a:pPr>
            <a:r>
              <a:rPr kumimoji="0" lang="en-GB" sz="2000" b="0" i="0" u="none" strike="noStrike" kern="1200" cap="none" spc="0" normalizeH="0" baseline="0" noProof="0" dirty="0">
                <a:ln>
                  <a:noFill/>
                </a:ln>
                <a:effectLst/>
                <a:highlight>
                  <a:srgbClr val="FFFFFF"/>
                </a:highlight>
                <a:uLnTx/>
                <a:uFillTx/>
                <a:latin typeface="Arial Nova" panose="020B0504020202020204" pitchFamily="34" charset="0"/>
                <a:ea typeface="Times New Roman" panose="02020603050405020304" pitchFamily="18" charset="0"/>
                <a:cs typeface="+mn-cs"/>
              </a:rPr>
              <a:t>The extent to which your project has been informed by </a:t>
            </a:r>
            <a:r>
              <a:rPr lang="en-GB" sz="2000" dirty="0">
                <a:highlight>
                  <a:srgbClr val="FFFFFF"/>
                </a:highlight>
                <a:latin typeface="Arial Nova" panose="020B0504020202020204" pitchFamily="34" charset="0"/>
                <a:ea typeface="Times New Roman" panose="02020603050405020304" pitchFamily="18" charset="0"/>
              </a:rPr>
              <a:t>including the following:</a:t>
            </a:r>
            <a:endParaRPr kumimoji="0" lang="en-GB" sz="2000" b="0" i="0" u="none" strike="noStrike" kern="1200" cap="none" spc="0" normalizeH="0" baseline="0" noProof="0" dirty="0">
              <a:ln>
                <a:noFill/>
              </a:ln>
              <a:effectLst/>
              <a:highlight>
                <a:srgbClr val="FFFFFF"/>
              </a:highlight>
              <a:uLnTx/>
              <a:uFillTx/>
              <a:latin typeface="Arial Nova" panose="020B0504020202020204" pitchFamily="34" charset="0"/>
              <a:ea typeface="Times New Roman" panose="02020603050405020304" pitchFamily="18" charset="0"/>
              <a:cs typeface="+mn-cs"/>
            </a:endParaRPr>
          </a:p>
          <a:p>
            <a:pPr marL="0" marR="0" lvl="0" indent="0" algn="just" defTabSz="457200" rtl="0" eaLnBrk="1" fontAlgn="base" latinLnBrk="0" hangingPunct="1">
              <a:lnSpc>
                <a:spcPts val="2200"/>
              </a:lnSpc>
              <a:spcBef>
                <a:spcPts val="1200"/>
              </a:spcBef>
              <a:spcAft>
                <a:spcPct val="0"/>
              </a:spcAft>
              <a:buClrTx/>
              <a:buSzTx/>
              <a:buNone/>
              <a:tabLst/>
              <a:defRPr/>
            </a:pPr>
            <a:endParaRPr kumimoji="0" lang="en-GB" sz="2000" b="0" i="0" u="none" strike="noStrike" kern="1200" cap="none" spc="0" normalizeH="0" baseline="0" noProof="0" dirty="0">
              <a:ln>
                <a:noFill/>
              </a:ln>
              <a:effectLst/>
              <a:highlight>
                <a:srgbClr val="FFFFFF"/>
              </a:highlight>
              <a:uLnTx/>
              <a:uFillTx/>
              <a:latin typeface="Arial Nova" panose="020B0504020202020204" pitchFamily="34" charset="0"/>
              <a:ea typeface="Times New Roman" panose="02020603050405020304" pitchFamily="18" charset="0"/>
              <a:cs typeface="+mn-cs"/>
            </a:endParaRPr>
          </a:p>
          <a:p>
            <a:pPr marL="342900" marR="0" lvl="0" indent="-342900" algn="just" defTabSz="457200" rtl="0" eaLnBrk="1" fontAlgn="base" latinLnBrk="0" hangingPunct="1">
              <a:lnSpc>
                <a:spcPts val="2200"/>
              </a:lnSpc>
              <a:spcBef>
                <a:spcPts val="1200"/>
              </a:spcBef>
              <a:spcAft>
                <a:spcPct val="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effectLst/>
                <a:uLnTx/>
                <a:uFillTx/>
                <a:latin typeface="Arial Nova" panose="020B0604020202020204" pitchFamily="34" charset="0"/>
                <a:ea typeface="MS PGothic" pitchFamily="34" charset="-128"/>
                <a:cs typeface="Arial"/>
              </a:rPr>
              <a:t>The innovation or advanced technology solutions you propose to develop and how this differs from alternative solutions.</a:t>
            </a:r>
          </a:p>
          <a:p>
            <a:pPr marL="342900" marR="0" lvl="0" indent="-342900" algn="just" defTabSz="457200" rtl="0" eaLnBrk="1" fontAlgn="base" latinLnBrk="0" hangingPunct="1">
              <a:lnSpc>
                <a:spcPts val="2200"/>
              </a:lnSpc>
              <a:spcBef>
                <a:spcPts val="1200"/>
              </a:spcBef>
              <a:spcAft>
                <a:spcPct val="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effectLst/>
                <a:uLnTx/>
                <a:uFillTx/>
                <a:latin typeface="Arial Nova" panose="020B0604020202020204" pitchFamily="34" charset="0"/>
                <a:ea typeface="MS PGothic" pitchFamily="34" charset="-128"/>
                <a:cs typeface="Arial"/>
              </a:rPr>
              <a:t>The specific challenge you intend to address and who would benefit from it in the short and longer term.</a:t>
            </a:r>
          </a:p>
          <a:p>
            <a:pPr marL="342900" marR="0" lvl="0" indent="-342900" algn="just" defTabSz="457200" rtl="0" eaLnBrk="1" fontAlgn="base" latinLnBrk="0" hangingPunct="1">
              <a:lnSpc>
                <a:spcPts val="2200"/>
              </a:lnSpc>
              <a:spcBef>
                <a:spcPts val="1200"/>
              </a:spcBef>
              <a:spcAft>
                <a:spcPct val="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effectLst/>
                <a:uLnTx/>
                <a:uFillTx/>
                <a:latin typeface="Arial Nova" panose="020B0604020202020204" pitchFamily="34" charset="0"/>
                <a:ea typeface="MS PGothic" pitchFamily="34" charset="-128"/>
                <a:cs typeface="Arial"/>
              </a:rPr>
              <a:t>Any work you have already done to counter this need, e.g. focusing on developing an existing capability or creating a new one.</a:t>
            </a:r>
          </a:p>
          <a:p>
            <a:pPr marL="0" marR="0" lvl="0" indent="0" algn="just" defTabSz="457200" rtl="0" eaLnBrk="1" fontAlgn="base" latinLnBrk="0" hangingPunct="1">
              <a:lnSpc>
                <a:spcPts val="2200"/>
              </a:lnSpc>
              <a:spcBef>
                <a:spcPts val="1200"/>
              </a:spcBef>
              <a:spcAft>
                <a:spcPct val="0"/>
              </a:spcAft>
              <a:buClrTx/>
              <a:buSzTx/>
              <a:buNone/>
              <a:tabLst/>
              <a:defRPr/>
            </a:pPr>
            <a:endParaRPr kumimoji="0" lang="en-GB" sz="2000" b="0" i="0" u="none" strike="noStrike" kern="1200" cap="none" spc="0" normalizeH="0" baseline="0" noProof="0" dirty="0">
              <a:ln>
                <a:noFill/>
              </a:ln>
              <a:solidFill>
                <a:prstClr val="black">
                  <a:lumMod val="75000"/>
                  <a:lumOff val="25000"/>
                </a:prstClr>
              </a:solidFill>
              <a:effectLst/>
              <a:highlight>
                <a:srgbClr val="FFFFFF"/>
              </a:highlight>
              <a:uLnTx/>
              <a:uFillTx/>
              <a:latin typeface="Arial Nova" panose="020B0504020202020204" pitchFamily="34" charset="0"/>
              <a:ea typeface="Times New Roman" panose="02020603050405020304" pitchFamily="18" charset="0"/>
              <a:cs typeface="+mn-cs"/>
            </a:endParaRPr>
          </a:p>
          <a:p>
            <a:pPr marL="0" marR="0" lvl="0" indent="0" algn="just" defTabSz="457200" rtl="0" eaLnBrk="1" fontAlgn="base" latinLnBrk="0" hangingPunct="1">
              <a:lnSpc>
                <a:spcPts val="2200"/>
              </a:lnSpc>
              <a:spcBef>
                <a:spcPts val="600"/>
              </a:spcBef>
              <a:spcAft>
                <a:spcPct val="0"/>
              </a:spcAft>
              <a:buClr>
                <a:srgbClr val="FFCC00"/>
              </a:buClr>
              <a:buSzTx/>
              <a:buNone/>
              <a:tabLst/>
              <a:defRPr/>
            </a:pPr>
            <a:endParaRPr kumimoji="0" lang="en-GB" sz="1800" b="0" i="0" u="none" strike="noStrike" kern="1200" cap="none" spc="0" normalizeH="0" baseline="0" noProof="0" dirty="0">
              <a:ln>
                <a:noFill/>
              </a:ln>
              <a:solidFill>
                <a:sysClr val="windowText" lastClr="000000">
                  <a:lumMod val="75000"/>
                  <a:lumOff val="25000"/>
                </a:sysClr>
              </a:solidFill>
              <a:effectLst/>
              <a:uLnTx/>
              <a:uFillTx/>
              <a:latin typeface="Arial Nova" panose="020B0504020202020204" pitchFamily="34" charset="0"/>
              <a:ea typeface="MS PGothic" pitchFamily="34" charset="-128"/>
              <a:cs typeface="+mn-cs"/>
            </a:endParaRPr>
          </a:p>
        </p:txBody>
      </p:sp>
    </p:spTree>
    <p:extLst>
      <p:ext uri="{BB962C8B-B14F-4D97-AF65-F5344CB8AC3E}">
        <p14:creationId xmlns:p14="http://schemas.microsoft.com/office/powerpoint/2010/main" val="30458456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2630065" y="125184"/>
            <a:ext cx="9665021" cy="10618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lang="en-GB" sz="2400" b="1" dirty="0">
                <a:solidFill>
                  <a:srgbClr val="4472C4">
                    <a:lumMod val="75000"/>
                  </a:srgbClr>
                </a:solidFill>
                <a:latin typeface="Arial Black" panose="020B0A04020102020204" pitchFamily="34" charset="0"/>
              </a:rPr>
              <a:t>Innovation Challenge Fund</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Concept Note: Question 2 </a:t>
            </a:r>
          </a:p>
        </p:txBody>
      </p:sp>
      <p:pic>
        <p:nvPicPr>
          <p:cNvPr id="21" name="Picture 20" descr="Text&#10;&#10;Description automatically generated">
            <a:extLst>
              <a:ext uri="{FF2B5EF4-FFF2-40B4-BE49-F238E27FC236}">
                <a16:creationId xmlns:a16="http://schemas.microsoft.com/office/drawing/2014/main" id="{879D48A0-49C4-4C4C-93E8-9A8CB1A8C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sp>
        <p:nvSpPr>
          <p:cNvPr id="2" name="Content Placeholder 2">
            <a:extLst>
              <a:ext uri="{FF2B5EF4-FFF2-40B4-BE49-F238E27FC236}">
                <a16:creationId xmlns:a16="http://schemas.microsoft.com/office/drawing/2014/main" id="{4E817A5C-B18D-914A-6F67-AADAF6F4B337}"/>
              </a:ext>
            </a:extLst>
          </p:cNvPr>
          <p:cNvSpPr txBox="1">
            <a:spLocks/>
          </p:cNvSpPr>
          <p:nvPr/>
        </p:nvSpPr>
        <p:spPr bwMode="auto">
          <a:xfrm>
            <a:off x="888608" y="1190263"/>
            <a:ext cx="10681152" cy="45336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20000"/>
              </a:spcBef>
              <a:spcAft>
                <a:spcPts val="1200"/>
              </a:spcAft>
              <a:buClrTx/>
              <a:buSzTx/>
              <a:buFont typeface="Arial" pitchFamily="34" charset="0"/>
              <a:buNone/>
              <a:tabLst/>
              <a:defRPr/>
            </a:pPr>
            <a:r>
              <a:rPr kumimoji="0" lang="en-US" sz="20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S PGothic" pitchFamily="34" charset="-128"/>
                <a:cs typeface="+mn-cs"/>
              </a:rPr>
              <a:t>Outputs and Results </a:t>
            </a:r>
          </a:p>
          <a:p>
            <a:pPr marL="342900" marR="0" lvl="0" indent="-342900" algn="just" defTabSz="457200" rtl="0" eaLnBrk="1" fontAlgn="base" latinLnBrk="0" hangingPunct="1">
              <a:lnSpc>
                <a:spcPct val="100000"/>
              </a:lnSpc>
              <a:spcBef>
                <a:spcPts val="450"/>
              </a:spcBef>
              <a:spcAft>
                <a:spcPts val="0"/>
              </a:spcAft>
              <a:buClrTx/>
              <a:buSzTx/>
              <a:buFont typeface="+mj-lt"/>
              <a:buAutoNum type="arabicPeriod"/>
              <a:tabLst/>
              <a:defRPr/>
            </a:pPr>
            <a:r>
              <a:rPr kumimoji="0" lang="en-US" sz="2000" b="1" i="0" u="none" strike="noStrike" kern="1200" cap="none" spc="0" normalizeH="0" baseline="0" noProof="0" dirty="0">
                <a:ln>
                  <a:noFill/>
                </a:ln>
                <a:solidFill>
                  <a:prstClr val="black"/>
                </a:solidFill>
                <a:effectLst/>
                <a:uLnTx/>
                <a:uFillTx/>
                <a:latin typeface="Arial Nova" panose="020B0504020202020204" pitchFamily="34" charset="0"/>
                <a:ea typeface="Trebuchet MS" panose="020B0603020202020204" pitchFamily="34" charset="0"/>
                <a:cs typeface="Trebuchet MS" panose="020B0603020202020204" pitchFamily="34" charset="0"/>
              </a:rPr>
              <a:t>How will your project result in a joint research project? </a:t>
            </a:r>
            <a:endParaRPr kumimoji="0" lang="en-GB" sz="2000" b="1" i="0" u="none" strike="noStrike" kern="1200" cap="none" spc="0" normalizeH="0" baseline="0" noProof="0" dirty="0">
              <a:ln>
                <a:noFill/>
              </a:ln>
              <a:solidFill>
                <a:prstClr val="black"/>
              </a:solidFill>
              <a:effectLst/>
              <a:uLnTx/>
              <a:uFillTx/>
              <a:latin typeface="Arial Nova" panose="020B0504020202020204" pitchFamily="34" charset="0"/>
              <a:ea typeface="Trebuchet MS" panose="020B0603020202020204" pitchFamily="34" charset="0"/>
              <a:cs typeface="Trebuchet MS" panose="020B0603020202020204" pitchFamily="34" charset="0"/>
            </a:endParaRPr>
          </a:p>
          <a:p>
            <a:pPr marL="0" marR="0" lvl="0" indent="0" algn="just" defTabSz="457200" rtl="0" eaLnBrk="1" fontAlgn="base" latinLnBrk="0" hangingPunct="1">
              <a:lnSpc>
                <a:spcPct val="100000"/>
              </a:lnSpc>
              <a:spcBef>
                <a:spcPts val="450"/>
              </a:spcBef>
              <a:spcAft>
                <a:spcPts val="0"/>
              </a:spcAft>
              <a:buClrTx/>
              <a:buSzTx/>
              <a:buFont typeface="Arial" pitchFamily="34" charset="0"/>
              <a:buNone/>
              <a:tabLst/>
              <a:defRPr/>
            </a:pPr>
            <a:r>
              <a:rPr kumimoji="0" lang="en-GB" sz="2000" b="0" i="0" u="none" strike="noStrike" kern="1200" cap="none" spc="0" normalizeH="0" baseline="0" noProof="0" dirty="0">
                <a:ln>
                  <a:noFill/>
                </a:ln>
                <a:solidFill>
                  <a:prstClr val="black"/>
                </a:solidFill>
                <a:effectLst/>
                <a:uLnTx/>
                <a:uFillTx/>
                <a:latin typeface="Arial Nova" panose="020B0504020202020204" pitchFamily="34" charset="0"/>
                <a:ea typeface="MS PGothic" pitchFamily="34" charset="-128"/>
                <a:cs typeface="+mn-cs"/>
              </a:rPr>
              <a:t>The output indicators are:</a:t>
            </a:r>
          </a:p>
          <a:p>
            <a:pPr marL="342900" marR="0" lvl="0" indent="-342900" algn="just" defTabSz="457200" rtl="0" eaLnBrk="1" fontAlgn="base" latinLnBrk="0" hangingPunct="1">
              <a:lnSpc>
                <a:spcPts val="2200"/>
              </a:lnSpc>
              <a:spcBef>
                <a:spcPts val="0"/>
              </a:spcBef>
              <a:spcAft>
                <a:spcPct val="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solidFill>
                  <a:prstClr val="black"/>
                </a:solidFill>
                <a:effectLst/>
                <a:uLnTx/>
                <a:uFillTx/>
                <a:latin typeface="Arial Nova" panose="020B0504020202020204" pitchFamily="34" charset="0"/>
                <a:ea typeface="MS PGothic" pitchFamily="34" charset="-128"/>
                <a:cs typeface="+mn-cs"/>
              </a:rPr>
              <a:t>36 research organisations participating in joint research projects</a:t>
            </a:r>
          </a:p>
          <a:p>
            <a:pPr marL="342900" marR="0" lvl="0" indent="-342900" algn="just" defTabSz="457200" rtl="0" eaLnBrk="1" fontAlgn="base" latinLnBrk="0" hangingPunct="1">
              <a:lnSpc>
                <a:spcPts val="2200"/>
              </a:lnSpc>
              <a:spcBef>
                <a:spcPts val="0"/>
              </a:spcBef>
              <a:spcAft>
                <a:spcPct val="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solidFill>
                  <a:prstClr val="black"/>
                </a:solidFill>
                <a:effectLst/>
                <a:uLnTx/>
                <a:uFillTx/>
                <a:latin typeface="Arial Nova" panose="020B0504020202020204" pitchFamily="34" charset="0"/>
                <a:ea typeface="MS PGothic" pitchFamily="34" charset="-128"/>
                <a:cs typeface="+mn-cs"/>
              </a:rPr>
              <a:t>96 Enterprises supported (of which are: micro, small, medium &amp; large). </a:t>
            </a:r>
          </a:p>
          <a:p>
            <a:pPr marL="342900" marR="0" lvl="0" indent="-342900" algn="just" defTabSz="457200" rtl="0" eaLnBrk="1" fontAlgn="base" latinLnBrk="0" hangingPunct="1">
              <a:lnSpc>
                <a:spcPts val="2200"/>
              </a:lnSpc>
              <a:spcBef>
                <a:spcPts val="0"/>
              </a:spcBef>
              <a:spcAft>
                <a:spcPct val="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solidFill>
                  <a:prstClr val="black"/>
                </a:solidFill>
                <a:effectLst/>
                <a:uLnTx/>
                <a:uFillTx/>
                <a:latin typeface="Arial Nova" panose="020B0504020202020204" pitchFamily="34" charset="0"/>
                <a:ea typeface="MS PGothic" pitchFamily="34" charset="-128"/>
                <a:cs typeface="+mn-cs"/>
              </a:rPr>
              <a:t>96 Enterprises with non-financial support. </a:t>
            </a:r>
          </a:p>
          <a:p>
            <a:pPr marL="0" marR="0" lvl="0" indent="0" algn="just" defTabSz="457200" rtl="0" eaLnBrk="1" fontAlgn="base" latinLnBrk="0" hangingPunct="1">
              <a:lnSpc>
                <a:spcPct val="100000"/>
              </a:lnSpc>
              <a:spcBef>
                <a:spcPts val="0"/>
              </a:spcBef>
              <a:spcAft>
                <a:spcPct val="0"/>
              </a:spcAft>
              <a:buClr>
                <a:srgbClr val="FFCC00"/>
              </a:buClr>
              <a:buSzTx/>
              <a:buFont typeface="Arial" pitchFamily="34" charset="0"/>
              <a:buNone/>
              <a:tabLst/>
              <a:defRPr/>
            </a:pPr>
            <a:r>
              <a:rPr kumimoji="0" lang="en-GB" sz="2000" b="0" i="0" u="none" strike="noStrike" kern="1200" cap="none" spc="0" normalizeH="0" baseline="0" noProof="0" dirty="0">
                <a:ln>
                  <a:noFill/>
                </a:ln>
                <a:solidFill>
                  <a:prstClr val="black"/>
                </a:solidFill>
                <a:effectLst/>
                <a:uLnTx/>
                <a:uFillTx/>
                <a:latin typeface="Arial Nova" panose="020B0504020202020204" pitchFamily="34" charset="0"/>
                <a:ea typeface="MS PGothic" pitchFamily="34" charset="-128"/>
                <a:cs typeface="+mn-cs"/>
              </a:rPr>
              <a:t>Note: A</a:t>
            </a:r>
            <a:r>
              <a:rPr kumimoji="0" lang="en-US" sz="2000" b="0" i="0" u="none" strike="noStrike" kern="1200" cap="none" spc="0" normalizeH="0" baseline="0" noProof="0" dirty="0">
                <a:ln>
                  <a:noFill/>
                </a:ln>
                <a:solidFill>
                  <a:prstClr val="black"/>
                </a:solidFill>
                <a:effectLst/>
                <a:uLnTx/>
                <a:uFillTx/>
                <a:latin typeface="Arial Nova" panose="020B0504020202020204" pitchFamily="34" charset="0"/>
                <a:ea typeface="Arial" panose="020B0604020202020204" pitchFamily="34" charset="0"/>
                <a:cs typeface="Trebuchet MS" panose="020B0603020202020204" pitchFamily="34" charset="0"/>
              </a:rPr>
              <a:t>n enterprise and research </a:t>
            </a:r>
            <a:r>
              <a:rPr kumimoji="0" lang="en-US" sz="2000" b="0" i="0" u="none" strike="noStrike" kern="1200" cap="none" spc="0" normalizeH="0" baseline="0" noProof="0" dirty="0" err="1">
                <a:ln>
                  <a:noFill/>
                </a:ln>
                <a:solidFill>
                  <a:prstClr val="black"/>
                </a:solidFill>
                <a:effectLst/>
                <a:uLnTx/>
                <a:uFillTx/>
                <a:latin typeface="Arial Nova" panose="020B0504020202020204" pitchFamily="34" charset="0"/>
                <a:ea typeface="Arial" panose="020B0604020202020204" pitchFamily="34" charset="0"/>
                <a:cs typeface="Trebuchet MS" panose="020B0603020202020204" pitchFamily="34" charset="0"/>
              </a:rPr>
              <a:t>organisation</a:t>
            </a:r>
            <a:r>
              <a:rPr kumimoji="0" lang="en-US" sz="2000" b="0" i="0" u="none" strike="noStrike" kern="1200" cap="none" spc="0" normalizeH="0" baseline="0" noProof="0" dirty="0">
                <a:ln>
                  <a:noFill/>
                </a:ln>
                <a:solidFill>
                  <a:prstClr val="black"/>
                </a:solidFill>
                <a:effectLst/>
                <a:uLnTx/>
                <a:uFillTx/>
                <a:latin typeface="Arial Nova" panose="020B0504020202020204" pitchFamily="34" charset="0"/>
                <a:ea typeface="Arial" panose="020B0604020202020204" pitchFamily="34" charset="0"/>
                <a:cs typeface="Trebuchet MS" panose="020B0603020202020204" pitchFamily="34" charset="0"/>
              </a:rPr>
              <a:t> is counted once regardless how many times it receives support from operations in the same specific objective.</a:t>
            </a:r>
            <a:endParaRPr kumimoji="0" lang="en-GB" sz="2000" b="0" i="0" u="none" strike="noStrike" kern="1200" cap="none" spc="0" normalizeH="0" baseline="0" noProof="0" dirty="0">
              <a:ln>
                <a:noFill/>
              </a:ln>
              <a:solidFill>
                <a:prstClr val="black"/>
              </a:solidFill>
              <a:effectLst/>
              <a:uLnTx/>
              <a:uFillTx/>
              <a:latin typeface="Arial Nova" panose="020B0504020202020204" pitchFamily="34" charset="0"/>
              <a:ea typeface="MS PGothic" pitchFamily="34" charset="-128"/>
              <a:cs typeface="+mn-cs"/>
            </a:endParaRPr>
          </a:p>
          <a:p>
            <a:pPr marL="0" marR="0" lvl="0" indent="0" algn="just" defTabSz="457200" rtl="0" eaLnBrk="1" fontAlgn="base" latinLnBrk="0" hangingPunct="1">
              <a:lnSpc>
                <a:spcPts val="2200"/>
              </a:lnSpc>
              <a:spcBef>
                <a:spcPts val="1200"/>
              </a:spcBef>
              <a:spcAft>
                <a:spcPct val="0"/>
              </a:spcAft>
              <a:buClr>
                <a:srgbClr val="FFCC00"/>
              </a:buClr>
              <a:buSzTx/>
              <a:buFont typeface="Arial" pitchFamily="34" charset="0"/>
              <a:buNone/>
              <a:tabLst/>
              <a:defRPr/>
            </a:pPr>
            <a:r>
              <a:rPr kumimoji="0" lang="en-US" sz="2000" b="1" i="0" u="none" strike="noStrike" kern="1200" cap="none" spc="0" normalizeH="0" baseline="0" noProof="0" dirty="0">
                <a:ln>
                  <a:noFill/>
                </a:ln>
                <a:solidFill>
                  <a:prstClr val="black"/>
                </a:solidFill>
                <a:effectLst/>
                <a:uLnTx/>
                <a:uFillTx/>
                <a:latin typeface="Arial Nova" panose="020B0504020202020204" pitchFamily="34" charset="0"/>
                <a:ea typeface="Trebuchet MS" panose="020B0603020202020204" pitchFamily="34" charset="0"/>
                <a:cs typeface="Trebuchet MS" panose="020B0603020202020204" pitchFamily="34" charset="0"/>
              </a:rPr>
              <a:t>2. </a:t>
            </a:r>
            <a:r>
              <a:rPr kumimoji="0" lang="en-GB" sz="2000" b="1" i="0" u="none" strike="noStrike" kern="1200" cap="none" spc="0" normalizeH="0" baseline="0" noProof="0" dirty="0">
                <a:ln>
                  <a:noFill/>
                </a:ln>
                <a:solidFill>
                  <a:prstClr val="black"/>
                </a:solidFill>
                <a:effectLst/>
                <a:uLnTx/>
                <a:uFillTx/>
                <a:latin typeface="Arial Nova" panose="020B0504020202020204" pitchFamily="34" charset="0"/>
                <a:ea typeface="Trebuchet MS" panose="020B0603020202020204" pitchFamily="34" charset="0"/>
                <a:cs typeface="Trebuchet MS" panose="020B0603020202020204" pitchFamily="34" charset="0"/>
              </a:rPr>
              <a:t>How many people will be engaged in your project?</a:t>
            </a:r>
          </a:p>
          <a:p>
            <a:pPr marL="0" marR="0" lvl="0" indent="0" algn="just" defTabSz="457200" rtl="0" eaLnBrk="1" fontAlgn="base" latinLnBrk="0" hangingPunct="1">
              <a:lnSpc>
                <a:spcPts val="2200"/>
              </a:lnSpc>
              <a:spcBef>
                <a:spcPts val="0"/>
              </a:spcBef>
              <a:spcAft>
                <a:spcPct val="0"/>
              </a:spcAft>
              <a:buClr>
                <a:srgbClr val="FFCC00"/>
              </a:buClr>
              <a:buSzTx/>
              <a:buFont typeface="Arial" pitchFamily="34" charset="0"/>
              <a:buNone/>
              <a:tabLst/>
              <a:defRPr/>
            </a:pPr>
            <a:r>
              <a:rPr kumimoji="0" lang="en-GB" sz="2000" b="0" i="0" u="none" strike="noStrike" kern="1200" cap="none" spc="0" normalizeH="0" baseline="0" noProof="0" dirty="0">
                <a:ln>
                  <a:noFill/>
                </a:ln>
                <a:solidFill>
                  <a:prstClr val="black"/>
                </a:solidFill>
                <a:effectLst/>
                <a:uLnTx/>
                <a:uFillTx/>
                <a:latin typeface="Arial Nova" panose="020B0504020202020204" pitchFamily="34" charset="0"/>
                <a:ea typeface="Trebuchet MS" panose="020B0603020202020204" pitchFamily="34" charset="0"/>
                <a:cs typeface="Trebuchet MS" panose="020B0603020202020204" pitchFamily="34" charset="0"/>
              </a:rPr>
              <a:t>At a Programme level for this Investment Area, the result indicator is:</a:t>
            </a:r>
          </a:p>
          <a:p>
            <a:pPr marL="342900" marR="0" lvl="0" indent="-342900" algn="just" defTabSz="457200" rtl="0" eaLnBrk="1" fontAlgn="base" latinLnBrk="0" hangingPunct="1">
              <a:lnSpc>
                <a:spcPts val="2200"/>
              </a:lnSpc>
              <a:spcBef>
                <a:spcPts val="0"/>
              </a:spcBef>
              <a:spcAft>
                <a:spcPct val="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solidFill>
                  <a:prstClr val="black"/>
                </a:solidFill>
                <a:effectLst/>
                <a:uLnTx/>
                <a:uFillTx/>
                <a:latin typeface="Arial Nova" panose="020B0504020202020204" pitchFamily="34" charset="0"/>
                <a:ea typeface="Trebuchet MS" panose="020B0603020202020204" pitchFamily="34" charset="0"/>
                <a:cs typeface="Trebuchet MS" panose="020B0603020202020204" pitchFamily="34" charset="0"/>
              </a:rPr>
              <a:t>82 enterprises (small and medium) to introduce new products or process innovation solutions</a:t>
            </a:r>
          </a:p>
          <a:p>
            <a:pPr marL="0" marR="0" lvl="0" indent="0" algn="just" defTabSz="457200" rtl="0" eaLnBrk="1" fontAlgn="base" latinLnBrk="0" hangingPunct="1">
              <a:lnSpc>
                <a:spcPts val="2200"/>
              </a:lnSpc>
              <a:spcBef>
                <a:spcPts val="0"/>
              </a:spcBef>
              <a:spcAft>
                <a:spcPct val="0"/>
              </a:spcAft>
              <a:buClr>
                <a:srgbClr val="FFCC00"/>
              </a:buClr>
              <a:buSzTx/>
              <a:buFont typeface="Arial" pitchFamily="34" charset="0"/>
              <a:buNone/>
              <a:tabLst/>
              <a:defRPr/>
            </a:pPr>
            <a:r>
              <a:rPr kumimoji="0" lang="en-GB" sz="2000" b="0" i="0" u="none" strike="noStrike" kern="1200" cap="none" spc="0" normalizeH="0" baseline="0" noProof="0" dirty="0">
                <a:ln>
                  <a:noFill/>
                </a:ln>
                <a:solidFill>
                  <a:prstClr val="black"/>
                </a:solidFill>
                <a:effectLst/>
                <a:uLnTx/>
                <a:uFillTx/>
                <a:latin typeface="Arial Nova" panose="020B0504020202020204" pitchFamily="34" charset="0"/>
                <a:ea typeface="MS PGothic" pitchFamily="34" charset="-128"/>
                <a:cs typeface="+mn-cs"/>
              </a:rPr>
              <a:t>Note: A</a:t>
            </a:r>
            <a:r>
              <a:rPr kumimoji="0" lang="en-US" sz="2000" b="0" i="0" u="none" strike="noStrike" kern="1200" cap="none" spc="0" normalizeH="0" baseline="0" noProof="0" dirty="0">
                <a:ln>
                  <a:noFill/>
                </a:ln>
                <a:solidFill>
                  <a:prstClr val="black"/>
                </a:solidFill>
                <a:effectLst/>
                <a:uLnTx/>
                <a:uFillTx/>
                <a:latin typeface="Arial Nova" panose="020B0504020202020204" pitchFamily="34" charset="0"/>
                <a:ea typeface="Arial" panose="020B0604020202020204" pitchFamily="34" charset="0"/>
                <a:cs typeface="Trebuchet MS" panose="020B0603020202020204" pitchFamily="34" charset="0"/>
              </a:rPr>
              <a:t>n enterprise and research </a:t>
            </a:r>
            <a:r>
              <a:rPr kumimoji="0" lang="en-US" sz="2000" b="0" i="0" u="none" strike="noStrike" kern="1200" cap="none" spc="0" normalizeH="0" baseline="0" noProof="0" dirty="0" err="1">
                <a:ln>
                  <a:noFill/>
                </a:ln>
                <a:solidFill>
                  <a:prstClr val="black"/>
                </a:solidFill>
                <a:effectLst/>
                <a:uLnTx/>
                <a:uFillTx/>
                <a:latin typeface="Arial Nova" panose="020B0504020202020204" pitchFamily="34" charset="0"/>
                <a:ea typeface="Arial" panose="020B0604020202020204" pitchFamily="34" charset="0"/>
                <a:cs typeface="Trebuchet MS" panose="020B0603020202020204" pitchFamily="34" charset="0"/>
              </a:rPr>
              <a:t>organisation</a:t>
            </a:r>
            <a:r>
              <a:rPr kumimoji="0" lang="en-US" sz="2000" b="0" i="0" u="none" strike="noStrike" kern="1200" cap="none" spc="0" normalizeH="0" baseline="0" noProof="0" dirty="0">
                <a:ln>
                  <a:noFill/>
                </a:ln>
                <a:solidFill>
                  <a:prstClr val="black"/>
                </a:solidFill>
                <a:effectLst/>
                <a:uLnTx/>
                <a:uFillTx/>
                <a:latin typeface="Arial Nova" panose="020B0504020202020204" pitchFamily="34" charset="0"/>
                <a:ea typeface="Arial" panose="020B0604020202020204" pitchFamily="34" charset="0"/>
                <a:cs typeface="Trebuchet MS" panose="020B0603020202020204" pitchFamily="34" charset="0"/>
              </a:rPr>
              <a:t> is counted once regardless how many times it receives support from operations in the same specific objective.</a:t>
            </a:r>
          </a:p>
          <a:p>
            <a:pPr marL="0" marR="0" lvl="0" indent="0" algn="l" defTabSz="457200" rtl="0" eaLnBrk="1" fontAlgn="base" latinLnBrk="0" hangingPunct="1">
              <a:lnSpc>
                <a:spcPct val="100000"/>
              </a:lnSpc>
              <a:spcBef>
                <a:spcPts val="600"/>
              </a:spcBef>
              <a:spcAft>
                <a:spcPct val="0"/>
              </a:spcAft>
              <a:buClrTx/>
              <a:buSzTx/>
              <a:buFont typeface="Arial" pitchFamily="34" charset="0"/>
              <a:buNone/>
              <a:tabLst/>
              <a:defRPr/>
            </a:pPr>
            <a:r>
              <a:rPr kumimoji="0" lang="en-GB" sz="2000" b="1" i="0" u="none" strike="noStrike" kern="1200" cap="none" spc="0" normalizeH="0" baseline="0" noProof="0" dirty="0">
                <a:ln>
                  <a:noFill/>
                </a:ln>
                <a:solidFill>
                  <a:prstClr val="black"/>
                </a:solidFill>
                <a:effectLst/>
                <a:uLnTx/>
                <a:uFillTx/>
                <a:latin typeface="Arial Nova" panose="020B0504020202020204" pitchFamily="34" charset="0"/>
                <a:ea typeface="MS PGothic" pitchFamily="34" charset="-128"/>
                <a:cs typeface="+mn-cs"/>
              </a:rPr>
              <a:t>3.	How will you reach the enterprises and keep them involved?</a:t>
            </a:r>
          </a:p>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defRPr/>
            </a:pPr>
            <a:r>
              <a:rPr kumimoji="0" lang="en-GB" sz="2000" b="1" i="0" u="none" strike="noStrike" kern="1200" cap="none" spc="0" normalizeH="0" baseline="0" noProof="0" dirty="0">
                <a:ln>
                  <a:noFill/>
                </a:ln>
                <a:solidFill>
                  <a:prstClr val="black"/>
                </a:solidFill>
                <a:effectLst/>
                <a:uLnTx/>
                <a:uFillTx/>
                <a:latin typeface="Arial Nova" panose="020B0504020202020204" pitchFamily="34" charset="0"/>
                <a:ea typeface="MS PGothic" pitchFamily="34" charset="-128"/>
                <a:cs typeface="+mn-cs"/>
              </a:rPr>
              <a:t>4.	How will you monitor participation and evaluate impact?</a:t>
            </a:r>
          </a:p>
          <a:p>
            <a:pPr marL="0" marR="0" lvl="1" indent="0" algn="just" defTabSz="457200" rtl="0" eaLnBrk="1" fontAlgn="base" latinLnBrk="0" hangingPunct="1">
              <a:lnSpc>
                <a:spcPts val="2200"/>
              </a:lnSpc>
              <a:spcBef>
                <a:spcPts val="1200"/>
              </a:spcBef>
              <a:spcAft>
                <a:spcPct val="0"/>
              </a:spcAft>
              <a:buClr>
                <a:srgbClr val="FFCC00"/>
              </a:buClr>
              <a:buSzTx/>
              <a:buFont typeface="Arial" pitchFamily="34" charset="0"/>
              <a:buNone/>
              <a:tabLst/>
              <a:defRPr/>
            </a:pPr>
            <a:endParaRPr kumimoji="0" lang="en-US" sz="2000" b="0" i="0" u="none" strike="noStrike" kern="1200" cap="none" spc="0" normalizeH="0" baseline="0" noProof="0" dirty="0">
              <a:ln>
                <a:noFill/>
              </a:ln>
              <a:solidFill>
                <a:sysClr val="windowText" lastClr="000000"/>
              </a:solidFill>
              <a:effectLst/>
              <a:uLnTx/>
              <a:uFillTx/>
              <a:latin typeface="Arial Nova" panose="020B0504020202020204" pitchFamily="34" charset="0"/>
              <a:ea typeface="MS PGothic" pitchFamily="34" charset="-128"/>
              <a:cs typeface="+mn-cs"/>
            </a:endParaRPr>
          </a:p>
          <a:p>
            <a:pPr marL="457200" marR="0" lvl="0" indent="-457200" algn="just" defTabSz="457200" rtl="0" eaLnBrk="1" fontAlgn="base" latinLnBrk="0" hangingPunct="1">
              <a:lnSpc>
                <a:spcPts val="2200"/>
              </a:lnSpc>
              <a:spcBef>
                <a:spcPts val="1200"/>
              </a:spcBef>
              <a:spcAft>
                <a:spcPct val="0"/>
              </a:spcAft>
              <a:buClrTx/>
              <a:buSzTx/>
              <a:buFont typeface="+mj-lt"/>
              <a:buAutoNum type="arabicPeriod" startAt="3"/>
              <a:tabLst/>
              <a:defRPr/>
            </a:pPr>
            <a:endParaRPr kumimoji="0" lang="en-GB" sz="2000" b="0" i="0" u="none" strike="noStrike" kern="1200" cap="none" spc="0" normalizeH="0" baseline="0" noProof="0" dirty="0">
              <a:ln>
                <a:noFill/>
              </a:ln>
              <a:solidFill>
                <a:sysClr val="windowText" lastClr="000000">
                  <a:lumMod val="75000"/>
                  <a:lumOff val="25000"/>
                </a:sysClr>
              </a:solidFill>
              <a:effectLst/>
              <a:uLnTx/>
              <a:uFillTx/>
              <a:latin typeface="Arial Nova" panose="020B0504020202020204" pitchFamily="34" charset="0"/>
              <a:ea typeface="Trebuchet MS" panose="020B0603020202020204" pitchFamily="34" charset="0"/>
              <a:cs typeface="Trebuchet MS" panose="020B0603020202020204" pitchFamily="34" charset="0"/>
            </a:endParaRPr>
          </a:p>
          <a:p>
            <a:pPr marL="342900" marR="0" lvl="0" indent="-342900" algn="just" defTabSz="457200" rtl="0" eaLnBrk="1" fontAlgn="base" latinLnBrk="0" hangingPunct="1">
              <a:lnSpc>
                <a:spcPts val="2200"/>
              </a:lnSpc>
              <a:spcBef>
                <a:spcPts val="1200"/>
              </a:spcBef>
              <a:spcAft>
                <a:spcPct val="0"/>
              </a:spcAft>
              <a:buClr>
                <a:srgbClr val="FFCC00"/>
              </a:buClr>
              <a:buSzTx/>
              <a:buFont typeface="MS PGothic" panose="020B0600070205080204" pitchFamily="34" charset="-128"/>
              <a:buChar char="●"/>
              <a:tabLst/>
              <a:defRPr/>
            </a:pPr>
            <a:endParaRPr kumimoji="0" lang="en-US" sz="2800" b="1" i="0" u="none" strike="noStrike" kern="1200" cap="none" spc="0" normalizeH="0" baseline="0" noProof="0" dirty="0">
              <a:ln>
                <a:noFill/>
              </a:ln>
              <a:solidFill>
                <a:srgbClr val="1F497D"/>
              </a:solidFill>
              <a:effectLst/>
              <a:uLnTx/>
              <a:uFillTx/>
              <a:latin typeface="Calibri"/>
              <a:ea typeface="MS PGothic" pitchFamily="34" charset="-128"/>
              <a:cs typeface="+mn-cs"/>
            </a:endParaRPr>
          </a:p>
        </p:txBody>
      </p:sp>
    </p:spTree>
    <p:extLst>
      <p:ext uri="{BB962C8B-B14F-4D97-AF65-F5344CB8AC3E}">
        <p14:creationId xmlns:p14="http://schemas.microsoft.com/office/powerpoint/2010/main" val="21148827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2526979" y="140253"/>
            <a:ext cx="9665021" cy="984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Innovation Challenge Fund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Concept Note: Question 3  </a:t>
            </a:r>
          </a:p>
        </p:txBody>
      </p:sp>
      <p:pic>
        <p:nvPicPr>
          <p:cNvPr id="21" name="Picture 20" descr="Text&#10;&#10;Description automatically generated">
            <a:extLst>
              <a:ext uri="{FF2B5EF4-FFF2-40B4-BE49-F238E27FC236}">
                <a16:creationId xmlns:a16="http://schemas.microsoft.com/office/drawing/2014/main" id="{879D48A0-49C4-4C4C-93E8-9A8CB1A8C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sp>
        <p:nvSpPr>
          <p:cNvPr id="3" name="Content Placeholder 2">
            <a:extLst>
              <a:ext uri="{FF2B5EF4-FFF2-40B4-BE49-F238E27FC236}">
                <a16:creationId xmlns:a16="http://schemas.microsoft.com/office/drawing/2014/main" id="{6EEDC4FB-0427-9938-C46A-C51B03646AA1}"/>
              </a:ext>
            </a:extLst>
          </p:cNvPr>
          <p:cNvSpPr txBox="1">
            <a:spLocks/>
          </p:cNvSpPr>
          <p:nvPr/>
        </p:nvSpPr>
        <p:spPr bwMode="auto">
          <a:xfrm>
            <a:off x="1318665" y="1533776"/>
            <a:ext cx="10321691" cy="46093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defRPr/>
            </a:pPr>
            <a:r>
              <a:rPr kumimoji="0" lang="en-US" sz="2000" b="1" i="0" u="none" strike="noStrike" kern="1200" cap="none" spc="0" normalizeH="0" baseline="0" noProof="0" dirty="0">
                <a:ln>
                  <a:noFill/>
                </a:ln>
                <a:solidFill>
                  <a:srgbClr val="4472C4">
                    <a:lumMod val="75000"/>
                  </a:srgbClr>
                </a:solidFill>
                <a:effectLst/>
                <a:uLnTx/>
                <a:uFillTx/>
                <a:latin typeface="Arial Nova" panose="020B0504020202020204" pitchFamily="34" charset="0"/>
              </a:rPr>
              <a:t>Cross Community and Cross Border</a:t>
            </a:r>
          </a:p>
          <a:p>
            <a:pPr marL="457200" marR="0" lvl="1" indent="0" algn="l" defTabSz="457200" rtl="0" eaLnBrk="1" fontAlgn="base" latinLnBrk="0" hangingPunct="1">
              <a:lnSpc>
                <a:spcPct val="100000"/>
              </a:lnSpc>
              <a:spcBef>
                <a:spcPct val="20000"/>
              </a:spcBef>
              <a:spcAft>
                <a:spcPct val="0"/>
              </a:spcAft>
              <a:buClrTx/>
              <a:buSzTx/>
              <a:buFont typeface="Arial" pitchFamily="34" charset="0"/>
              <a:buNone/>
              <a:tabLst/>
              <a:defRPr/>
            </a:pPr>
            <a:endParaRPr kumimoji="0" lang="en-US" sz="2000" b="1" i="0" u="none" strike="noStrike" kern="1200" cap="none" spc="0" normalizeH="0" baseline="0" noProof="0" dirty="0">
              <a:ln>
                <a:noFill/>
              </a:ln>
              <a:solidFill>
                <a:sysClr val="windowText" lastClr="000000"/>
              </a:solidFill>
              <a:effectLst/>
              <a:uLnTx/>
              <a:uFillTx/>
              <a:latin typeface="Arial Nova" panose="020B0504020202020204" pitchFamily="34" charset="0"/>
            </a:endParaRPr>
          </a:p>
          <a:p>
            <a:pPr marL="342900" marR="0" lvl="0" indent="-342900" algn="l" defTabSz="457200" rtl="0" eaLnBrk="1" fontAlgn="base" latinLnBrk="0" hangingPunct="1">
              <a:lnSpc>
                <a:spcPct val="100000"/>
              </a:lnSpc>
              <a:spcBef>
                <a:spcPct val="20000"/>
              </a:spcBef>
              <a:spcAft>
                <a:spcPct val="0"/>
              </a:spcAft>
              <a:buClrTx/>
              <a:buSzTx/>
              <a:buFont typeface="+mj-lt"/>
              <a:buAutoNum type="arabicPeriod"/>
              <a:tabLst/>
              <a:defRPr/>
            </a:pPr>
            <a:r>
              <a:rPr kumimoji="0" lang="en-US" sz="2000" b="1" i="0" u="none" strike="noStrike" kern="1200" cap="none" spc="0" normalizeH="0" baseline="0" noProof="0" dirty="0">
                <a:ln>
                  <a:noFill/>
                </a:ln>
                <a:solidFill>
                  <a:sysClr val="windowText" lastClr="000000"/>
                </a:solidFill>
                <a:effectLst/>
                <a:uLnTx/>
                <a:uFillTx/>
                <a:latin typeface="Arial Nova" panose="020B0504020202020204" pitchFamily="34" charset="0"/>
              </a:rPr>
              <a:t>What geographical area/s will your project cover?</a:t>
            </a:r>
          </a:p>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defRPr/>
            </a:pPr>
            <a:endParaRPr kumimoji="0" lang="en-US" sz="2000" b="1" i="0" u="none" strike="noStrike" kern="1200" cap="none" spc="0" normalizeH="0" baseline="0" noProof="0" dirty="0">
              <a:ln>
                <a:noFill/>
              </a:ln>
              <a:solidFill>
                <a:sysClr val="windowText" lastClr="000000"/>
              </a:solidFill>
              <a:effectLst/>
              <a:uLnTx/>
              <a:uFillTx/>
              <a:latin typeface="Arial Nova" panose="020B0504020202020204" pitchFamily="34" charset="0"/>
            </a:endParaRPr>
          </a:p>
          <a:p>
            <a:pPr marL="342900" marR="0" lvl="0" indent="-342900" algn="l" defTabSz="457200" rtl="0" eaLnBrk="1" fontAlgn="base" latinLnBrk="0" hangingPunct="1">
              <a:lnSpc>
                <a:spcPct val="100000"/>
              </a:lnSpc>
              <a:spcBef>
                <a:spcPct val="20000"/>
              </a:spcBef>
              <a:spcAft>
                <a:spcPct val="0"/>
              </a:spcAft>
              <a:buClrTx/>
              <a:buSzTx/>
              <a:buFont typeface="+mj-lt"/>
              <a:buAutoNum type="arabicPeriod" startAt="2"/>
              <a:tabLst/>
              <a:defRPr/>
            </a:pPr>
            <a:r>
              <a:rPr kumimoji="0" lang="en-US" sz="2000" b="1" i="0" u="none" strike="noStrike" kern="1200" cap="none" spc="0" normalizeH="0" baseline="0" noProof="0" dirty="0">
                <a:ln>
                  <a:noFill/>
                </a:ln>
                <a:solidFill>
                  <a:sysClr val="windowText" lastClr="000000"/>
                </a:solidFill>
                <a:effectLst/>
                <a:uLnTx/>
                <a:uFillTx/>
                <a:latin typeface="Arial Nova" panose="020B0504020202020204" pitchFamily="34" charset="0"/>
              </a:rPr>
              <a:t>How your project is cross-border on the basis of:</a:t>
            </a:r>
          </a:p>
          <a:p>
            <a:pPr marL="803275" marR="0" lvl="0" indent="-342900" algn="l" defTabSz="457200" rtl="0" eaLnBrk="1" fontAlgn="base" latinLnBrk="0" hangingPunct="1">
              <a:lnSpc>
                <a:spcPct val="150000"/>
              </a:lnSpc>
              <a:spcBef>
                <a:spcPct val="20000"/>
              </a:spcBef>
              <a:spcAft>
                <a:spcPct val="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solidFill>
                  <a:prstClr val="black"/>
                </a:solidFill>
                <a:effectLst/>
                <a:uLnTx/>
                <a:uFillTx/>
                <a:latin typeface="Arial Nova" panose="020B0504020202020204" pitchFamily="34" charset="0"/>
                <a:cs typeface="Arial"/>
              </a:rPr>
              <a:t>Using staff from both sides of the border; </a:t>
            </a:r>
          </a:p>
          <a:p>
            <a:pPr marL="803275" marR="0" lvl="0" indent="-342900" algn="l" defTabSz="457200" rtl="0" eaLnBrk="1" fontAlgn="base" latinLnBrk="0" hangingPunct="1">
              <a:lnSpc>
                <a:spcPct val="150000"/>
              </a:lnSpc>
              <a:spcBef>
                <a:spcPct val="20000"/>
              </a:spcBef>
              <a:spcAft>
                <a:spcPct val="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solidFill>
                  <a:prstClr val="black"/>
                </a:solidFill>
                <a:effectLst/>
                <a:uLnTx/>
                <a:uFillTx/>
                <a:latin typeface="Arial Nova" panose="020B0504020202020204" pitchFamily="34" charset="0"/>
                <a:cs typeface="Arial"/>
              </a:rPr>
              <a:t>Being open to users on either side of the border; </a:t>
            </a:r>
          </a:p>
          <a:p>
            <a:pPr marL="803275" marR="0" lvl="0" indent="-342900" algn="l" defTabSz="457200" rtl="0" eaLnBrk="1" fontAlgn="base" latinLnBrk="0" hangingPunct="1">
              <a:lnSpc>
                <a:spcPct val="150000"/>
              </a:lnSpc>
              <a:spcBef>
                <a:spcPct val="20000"/>
              </a:spcBef>
              <a:spcAft>
                <a:spcPct val="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solidFill>
                  <a:prstClr val="black"/>
                </a:solidFill>
                <a:effectLst/>
                <a:uLnTx/>
                <a:uFillTx/>
                <a:latin typeface="Arial Nova" panose="020B0504020202020204" pitchFamily="34" charset="0"/>
                <a:cs typeface="Arial"/>
              </a:rPr>
              <a:t>Using a shared approach / design on both sides of the border</a:t>
            </a:r>
            <a:r>
              <a:rPr kumimoji="0" lang="en-GB" sz="2000" b="0" i="0" u="none" strike="noStrike" kern="1200" cap="none" spc="0" normalizeH="0" baseline="0" noProof="0" dirty="0">
                <a:ln>
                  <a:noFill/>
                </a:ln>
                <a:solidFill>
                  <a:prstClr val="black"/>
                </a:solidFill>
                <a:effectLst/>
                <a:uLnTx/>
                <a:uFillTx/>
                <a:latin typeface="Arial Nova" panose="020B0504020202020204" pitchFamily="34" charset="0"/>
                <a:ea typeface="MS PGothic" pitchFamily="34" charset="-128"/>
                <a:cs typeface="Arial"/>
              </a:rPr>
              <a:t>.</a:t>
            </a:r>
          </a:p>
          <a:p>
            <a:pPr marL="0" marR="0" lvl="0" indent="0" algn="l" defTabSz="457200" rtl="0" eaLnBrk="1" fontAlgn="base" latinLnBrk="0" hangingPunct="1">
              <a:lnSpc>
                <a:spcPct val="150000"/>
              </a:lnSpc>
              <a:spcBef>
                <a:spcPct val="20000"/>
              </a:spcBef>
              <a:spcAft>
                <a:spcPct val="0"/>
              </a:spcAft>
              <a:buClr>
                <a:srgbClr val="FFCC00"/>
              </a:buClr>
              <a:buSzTx/>
              <a:buNone/>
              <a:tabLst/>
              <a:defRPr/>
            </a:pPr>
            <a:endParaRPr kumimoji="0" lang="en-US" sz="1800" b="0" i="0" u="none" strike="noStrike" kern="1200" cap="none" spc="0" normalizeH="0" baseline="0" noProof="0" dirty="0">
              <a:ln>
                <a:noFill/>
              </a:ln>
              <a:solidFill>
                <a:sysClr val="windowText" lastClr="000000">
                  <a:lumMod val="75000"/>
                  <a:lumOff val="25000"/>
                </a:sysClr>
              </a:solidFill>
              <a:effectLst/>
              <a:uLnTx/>
              <a:uFillTx/>
              <a:latin typeface="Arial Nova" panose="020B0504020202020204" pitchFamily="34" charset="0"/>
              <a:ea typeface="MS PGothic" pitchFamily="34" charset="-128"/>
              <a:cs typeface="Arial"/>
            </a:endParaRPr>
          </a:p>
          <a:p>
            <a:pPr marL="0" marR="0" lvl="0" indent="0" algn="l" defTabSz="457200" rtl="0" eaLnBrk="1" fontAlgn="base" latinLnBrk="0" hangingPunct="1">
              <a:lnSpc>
                <a:spcPct val="150000"/>
              </a:lnSpc>
              <a:spcBef>
                <a:spcPct val="20000"/>
              </a:spcBef>
              <a:spcAft>
                <a:spcPct val="0"/>
              </a:spcAft>
              <a:buClr>
                <a:srgbClr val="FFCC00"/>
              </a:buClr>
              <a:buSzTx/>
              <a:buFont typeface="Arial" pitchFamily="34" charset="0"/>
              <a:buNone/>
              <a:tabLst/>
              <a:defRPr/>
            </a:pPr>
            <a:endParaRPr kumimoji="0" lang="en-US" sz="1800" b="0" i="0" u="none" strike="noStrike" kern="1200" cap="none" spc="0" normalizeH="0" baseline="0" noProof="0" dirty="0">
              <a:ln>
                <a:noFill/>
              </a:ln>
              <a:solidFill>
                <a:sysClr val="windowText" lastClr="000000">
                  <a:lumMod val="75000"/>
                  <a:lumOff val="25000"/>
                </a:sysClr>
              </a:solidFill>
              <a:effectLst/>
              <a:uLnTx/>
              <a:uFillTx/>
              <a:latin typeface="Arial Nova" panose="020B0504020202020204" pitchFamily="34" charset="0"/>
              <a:ea typeface="MS PGothic" pitchFamily="34" charset="-128"/>
              <a:cs typeface="Arial"/>
            </a:endParaRPr>
          </a:p>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defRPr/>
            </a:pPr>
            <a:endParaRPr kumimoji="0" lang="en-US" sz="2600" b="0" i="0" u="none" strike="noStrike" kern="1200" cap="none" spc="0" normalizeH="0" baseline="0" noProof="0" dirty="0">
              <a:ln>
                <a:noFill/>
              </a:ln>
              <a:solidFill>
                <a:srgbClr val="1F497D"/>
              </a:solidFill>
              <a:effectLst/>
              <a:uLnTx/>
              <a:uFillTx/>
              <a:latin typeface="Calibri"/>
              <a:ea typeface="MS PGothic" pitchFamily="34" charset="-128"/>
              <a:cs typeface="+mn-cs"/>
            </a:endParaRPr>
          </a:p>
          <a:p>
            <a:pPr marL="342900" marR="0" lvl="0" indent="-342900" algn="l" defTabSz="457200" rtl="0" eaLnBrk="1" fontAlgn="base" latinLnBrk="0" hangingPunct="1">
              <a:lnSpc>
                <a:spcPct val="100000"/>
              </a:lnSpc>
              <a:spcBef>
                <a:spcPct val="20000"/>
              </a:spcBef>
              <a:spcAft>
                <a:spcPct val="0"/>
              </a:spcAft>
              <a:buClrTx/>
              <a:buSzTx/>
              <a:buFont typeface="Wingdings" pitchFamily="2" charset="2"/>
              <a:buChar char="Ø"/>
              <a:tabLst/>
              <a:defRPr/>
            </a:pPr>
            <a:endParaRPr kumimoji="0" lang="en-US" sz="2800" b="0" i="0" u="none" strike="noStrike" kern="1200" cap="none" spc="0" normalizeH="0" baseline="0" noProof="0" dirty="0">
              <a:ln>
                <a:noFill/>
              </a:ln>
              <a:solidFill>
                <a:srgbClr val="1F497D"/>
              </a:solidFill>
              <a:effectLst/>
              <a:uLnTx/>
              <a:uFillTx/>
              <a:latin typeface="Calibri"/>
              <a:ea typeface="MS PGothic" pitchFamily="34" charset="-128"/>
              <a:cs typeface="+mn-cs"/>
            </a:endParaRPr>
          </a:p>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defRPr/>
            </a:pPr>
            <a:endParaRPr kumimoji="0" lang="en-US" sz="2800" b="0" i="0" u="none" strike="noStrike" kern="1200" cap="none" spc="0" normalizeH="0" baseline="0" noProof="0" dirty="0">
              <a:ln>
                <a:noFill/>
              </a:ln>
              <a:solidFill>
                <a:srgbClr val="1F497D"/>
              </a:solidFill>
              <a:effectLst/>
              <a:uLnTx/>
              <a:uFillTx/>
              <a:latin typeface="Calibri"/>
              <a:ea typeface="MS PGothic" pitchFamily="34" charset="-128"/>
              <a:cs typeface="+mn-cs"/>
            </a:endParaRPr>
          </a:p>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defRPr/>
            </a:pPr>
            <a:endParaRPr kumimoji="0" lang="en-US" sz="2800" b="1" i="0" u="none" strike="noStrike" kern="1200" cap="none" spc="0" normalizeH="0" baseline="0" noProof="0" dirty="0">
              <a:ln>
                <a:noFill/>
              </a:ln>
              <a:solidFill>
                <a:srgbClr val="1F497D"/>
              </a:solidFill>
              <a:effectLst/>
              <a:uLnTx/>
              <a:uFillTx/>
              <a:latin typeface="Calibri"/>
              <a:ea typeface="MS PGothic" pitchFamily="34" charset="-128"/>
              <a:cs typeface="+mn-cs"/>
            </a:endParaRPr>
          </a:p>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defRPr/>
            </a:pPr>
            <a:endParaRPr kumimoji="0" lang="en-US" sz="2800" b="1" i="0" u="none" strike="noStrike" kern="1200" cap="none" spc="0" normalizeH="0" baseline="0" noProof="0" dirty="0">
              <a:ln>
                <a:noFill/>
              </a:ln>
              <a:solidFill>
                <a:srgbClr val="1F497D"/>
              </a:solidFill>
              <a:effectLst/>
              <a:uLnTx/>
              <a:uFillTx/>
              <a:latin typeface="Calibri"/>
              <a:ea typeface="MS PGothic" pitchFamily="34" charset="-128"/>
              <a:cs typeface="+mn-cs"/>
            </a:endParaRPr>
          </a:p>
        </p:txBody>
      </p:sp>
    </p:spTree>
    <p:extLst>
      <p:ext uri="{BB962C8B-B14F-4D97-AF65-F5344CB8AC3E}">
        <p14:creationId xmlns:p14="http://schemas.microsoft.com/office/powerpoint/2010/main" val="10423318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2526979" y="140253"/>
            <a:ext cx="9665021" cy="984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Innovation Challenge Fund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Concept Note: Question 4  </a:t>
            </a:r>
          </a:p>
        </p:txBody>
      </p:sp>
      <p:pic>
        <p:nvPicPr>
          <p:cNvPr id="21" name="Picture 20" descr="Text&#10;&#10;Description automatically generated">
            <a:extLst>
              <a:ext uri="{FF2B5EF4-FFF2-40B4-BE49-F238E27FC236}">
                <a16:creationId xmlns:a16="http://schemas.microsoft.com/office/drawing/2014/main" id="{879D48A0-49C4-4C4C-93E8-9A8CB1A8C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sp>
        <p:nvSpPr>
          <p:cNvPr id="3" name="Content Placeholder 2">
            <a:extLst>
              <a:ext uri="{FF2B5EF4-FFF2-40B4-BE49-F238E27FC236}">
                <a16:creationId xmlns:a16="http://schemas.microsoft.com/office/drawing/2014/main" id="{6EEDC4FB-0427-9938-C46A-C51B03646AA1}"/>
              </a:ext>
            </a:extLst>
          </p:cNvPr>
          <p:cNvSpPr txBox="1">
            <a:spLocks/>
          </p:cNvSpPr>
          <p:nvPr/>
        </p:nvSpPr>
        <p:spPr bwMode="auto">
          <a:xfrm>
            <a:off x="1214325" y="1731905"/>
            <a:ext cx="10321691" cy="46093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defRPr/>
            </a:pPr>
            <a:r>
              <a:rPr lang="en-US" sz="2000" b="1" dirty="0">
                <a:solidFill>
                  <a:srgbClr val="4472C4">
                    <a:lumMod val="75000"/>
                  </a:srgbClr>
                </a:solidFill>
                <a:latin typeface="Arial Nova" panose="020B0504020202020204" pitchFamily="34" charset="0"/>
              </a:rPr>
              <a:t>No result in duplication or displacement of existing provision</a:t>
            </a:r>
          </a:p>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defRPr/>
            </a:pPr>
            <a:r>
              <a:rPr kumimoji="0" lang="en-US" sz="2000" b="1" i="0" u="none" strike="noStrike" kern="1200" cap="none" spc="0" normalizeH="0" baseline="0" noProof="0" dirty="0">
                <a:ln>
                  <a:noFill/>
                </a:ln>
                <a:solidFill>
                  <a:sysClr val="windowText" lastClr="000000"/>
                </a:solidFill>
                <a:effectLst/>
                <a:uLnTx/>
                <a:uFillTx/>
                <a:latin typeface="Arial Nova" panose="020B0504020202020204" pitchFamily="34" charset="0"/>
              </a:rPr>
              <a:t> </a:t>
            </a:r>
          </a:p>
          <a:p>
            <a:pPr marL="342900" marR="0" lvl="0" indent="-342900" algn="l" defTabSz="457200" rtl="0" eaLnBrk="1" fontAlgn="base" latinLnBrk="0" hangingPunct="1">
              <a:lnSpc>
                <a:spcPct val="100000"/>
              </a:lnSpc>
              <a:spcBef>
                <a:spcPts val="1200"/>
              </a:spcBef>
              <a:spcAft>
                <a:spcPct val="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solidFill>
                  <a:prstClr val="black"/>
                </a:solidFill>
                <a:effectLst/>
                <a:uLnTx/>
                <a:uFillTx/>
                <a:latin typeface="Arial Nova" panose="020B0504020202020204" pitchFamily="34" charset="0"/>
                <a:ea typeface="MS PGothic" pitchFamily="34" charset="-128"/>
                <a:cs typeface="Arial" panose="020B0604020202020204" pitchFamily="34" charset="0"/>
              </a:rPr>
              <a:t>Have the issues of duplication and displacement been considered for your project?</a:t>
            </a:r>
          </a:p>
          <a:p>
            <a:pPr marL="342900" marR="0" lvl="0" indent="-342900" algn="l" defTabSz="457200" rtl="0" eaLnBrk="1" fontAlgn="base" latinLnBrk="0" hangingPunct="1">
              <a:lnSpc>
                <a:spcPct val="100000"/>
              </a:lnSpc>
              <a:spcBef>
                <a:spcPts val="1200"/>
              </a:spcBef>
              <a:spcAft>
                <a:spcPct val="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solidFill>
                  <a:prstClr val="black"/>
                </a:solidFill>
                <a:effectLst/>
                <a:uLnTx/>
                <a:uFillTx/>
                <a:latin typeface="Arial Nova" panose="020B0504020202020204" pitchFamily="34" charset="0"/>
                <a:ea typeface="MS PGothic" pitchFamily="34" charset="-128"/>
                <a:cs typeface="Arial" panose="020B0604020202020204" pitchFamily="34" charset="0"/>
              </a:rPr>
              <a:t>Is your project likely to impact upon and/or complement similar existing or planned provision?</a:t>
            </a:r>
          </a:p>
          <a:p>
            <a:pPr marL="342900" marR="0" lvl="0" indent="-342900" algn="l" defTabSz="457200" rtl="0" eaLnBrk="1" fontAlgn="base" latinLnBrk="0" hangingPunct="1">
              <a:lnSpc>
                <a:spcPct val="100000"/>
              </a:lnSpc>
              <a:spcBef>
                <a:spcPts val="1200"/>
              </a:spcBef>
              <a:spcAft>
                <a:spcPct val="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solidFill>
                  <a:prstClr val="black"/>
                </a:solidFill>
                <a:effectLst/>
                <a:uLnTx/>
                <a:uFillTx/>
                <a:latin typeface="Arial Nova" panose="020B0504020202020204" pitchFamily="34" charset="0"/>
                <a:ea typeface="MS PGothic" pitchFamily="34" charset="-128"/>
                <a:cs typeface="Arial" panose="020B0604020202020204" pitchFamily="34" charset="0"/>
              </a:rPr>
              <a:t>How will these issues be avoided or mitigated</a:t>
            </a:r>
            <a:r>
              <a:rPr kumimoji="0" lang="en-GB" sz="2000" b="0" i="0" u="none" strike="noStrike" kern="1200" cap="none" spc="0" normalizeH="0" baseline="0" noProof="0" dirty="0">
                <a:ln>
                  <a:noFill/>
                </a:ln>
                <a:solidFill>
                  <a:srgbClr val="555CA4"/>
                </a:solidFill>
                <a:effectLst/>
                <a:uLnTx/>
                <a:uFillTx/>
                <a:latin typeface="Arial Nova" panose="020B0504020202020204" pitchFamily="34" charset="0"/>
                <a:ea typeface="MS PGothic" pitchFamily="34" charset="-128"/>
                <a:cs typeface="Arial" panose="020B0604020202020204" pitchFamily="34" charset="0"/>
              </a:rPr>
              <a:t>?</a:t>
            </a:r>
          </a:p>
          <a:p>
            <a:pPr marL="0" marR="0" lvl="0" indent="0" algn="l" defTabSz="457200" rtl="0" eaLnBrk="1" fontAlgn="base" latinLnBrk="0" hangingPunct="1">
              <a:lnSpc>
                <a:spcPct val="150000"/>
              </a:lnSpc>
              <a:spcBef>
                <a:spcPct val="20000"/>
              </a:spcBef>
              <a:spcAft>
                <a:spcPct val="0"/>
              </a:spcAft>
              <a:buClr>
                <a:srgbClr val="FFCC00"/>
              </a:buClr>
              <a:buSzTx/>
              <a:buNone/>
              <a:tabLst/>
              <a:defRPr/>
            </a:pPr>
            <a:endParaRPr kumimoji="0" lang="en-US" sz="1800" b="0" i="0" u="none" strike="noStrike" kern="1200" cap="none" spc="0" normalizeH="0" baseline="0" noProof="0" dirty="0">
              <a:ln>
                <a:noFill/>
              </a:ln>
              <a:solidFill>
                <a:sysClr val="windowText" lastClr="000000">
                  <a:lumMod val="75000"/>
                  <a:lumOff val="25000"/>
                </a:sysClr>
              </a:solidFill>
              <a:effectLst/>
              <a:uLnTx/>
              <a:uFillTx/>
              <a:latin typeface="Arial Nova" panose="020B0504020202020204" pitchFamily="34" charset="0"/>
              <a:ea typeface="MS PGothic" pitchFamily="34" charset="-128"/>
              <a:cs typeface="Arial"/>
            </a:endParaRPr>
          </a:p>
          <a:p>
            <a:pPr marL="0" marR="0" lvl="0" indent="0" algn="l" defTabSz="457200" rtl="0" eaLnBrk="1" fontAlgn="base" latinLnBrk="0" hangingPunct="1">
              <a:lnSpc>
                <a:spcPct val="150000"/>
              </a:lnSpc>
              <a:spcBef>
                <a:spcPct val="20000"/>
              </a:spcBef>
              <a:spcAft>
                <a:spcPct val="0"/>
              </a:spcAft>
              <a:buClr>
                <a:srgbClr val="FFCC00"/>
              </a:buClr>
              <a:buSzTx/>
              <a:buFont typeface="Arial" pitchFamily="34" charset="0"/>
              <a:buNone/>
              <a:tabLst/>
              <a:defRPr/>
            </a:pPr>
            <a:endParaRPr kumimoji="0" lang="en-US" sz="1800" b="0" i="0" u="none" strike="noStrike" kern="1200" cap="none" spc="0" normalizeH="0" baseline="0" noProof="0" dirty="0">
              <a:ln>
                <a:noFill/>
              </a:ln>
              <a:solidFill>
                <a:sysClr val="windowText" lastClr="000000">
                  <a:lumMod val="75000"/>
                  <a:lumOff val="25000"/>
                </a:sysClr>
              </a:solidFill>
              <a:effectLst/>
              <a:uLnTx/>
              <a:uFillTx/>
              <a:latin typeface="Arial Nova" panose="020B0504020202020204" pitchFamily="34" charset="0"/>
              <a:ea typeface="MS PGothic" pitchFamily="34" charset="-128"/>
              <a:cs typeface="Arial"/>
            </a:endParaRPr>
          </a:p>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defRPr/>
            </a:pPr>
            <a:endParaRPr kumimoji="0" lang="en-US" sz="2600" b="0" i="0" u="none" strike="noStrike" kern="1200" cap="none" spc="0" normalizeH="0" baseline="0" noProof="0" dirty="0">
              <a:ln>
                <a:noFill/>
              </a:ln>
              <a:solidFill>
                <a:srgbClr val="1F497D"/>
              </a:solidFill>
              <a:effectLst/>
              <a:uLnTx/>
              <a:uFillTx/>
              <a:latin typeface="Calibri"/>
              <a:ea typeface="MS PGothic" pitchFamily="34" charset="-128"/>
              <a:cs typeface="+mn-cs"/>
            </a:endParaRPr>
          </a:p>
          <a:p>
            <a:pPr marL="342900" marR="0" lvl="0" indent="-342900" algn="l" defTabSz="457200" rtl="0" eaLnBrk="1" fontAlgn="base" latinLnBrk="0" hangingPunct="1">
              <a:lnSpc>
                <a:spcPct val="100000"/>
              </a:lnSpc>
              <a:spcBef>
                <a:spcPct val="20000"/>
              </a:spcBef>
              <a:spcAft>
                <a:spcPct val="0"/>
              </a:spcAft>
              <a:buClrTx/>
              <a:buSzTx/>
              <a:buFont typeface="Wingdings" pitchFamily="2" charset="2"/>
              <a:buChar char="Ø"/>
              <a:tabLst/>
              <a:defRPr/>
            </a:pPr>
            <a:endParaRPr kumimoji="0" lang="en-US" sz="2800" b="0" i="0" u="none" strike="noStrike" kern="1200" cap="none" spc="0" normalizeH="0" baseline="0" noProof="0" dirty="0">
              <a:ln>
                <a:noFill/>
              </a:ln>
              <a:solidFill>
                <a:srgbClr val="1F497D"/>
              </a:solidFill>
              <a:effectLst/>
              <a:uLnTx/>
              <a:uFillTx/>
              <a:latin typeface="Calibri"/>
              <a:ea typeface="MS PGothic" pitchFamily="34" charset="-128"/>
              <a:cs typeface="+mn-cs"/>
            </a:endParaRPr>
          </a:p>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defRPr/>
            </a:pPr>
            <a:endParaRPr kumimoji="0" lang="en-US" sz="2800" b="0" i="0" u="none" strike="noStrike" kern="1200" cap="none" spc="0" normalizeH="0" baseline="0" noProof="0" dirty="0">
              <a:ln>
                <a:noFill/>
              </a:ln>
              <a:solidFill>
                <a:srgbClr val="1F497D"/>
              </a:solidFill>
              <a:effectLst/>
              <a:uLnTx/>
              <a:uFillTx/>
              <a:latin typeface="Calibri"/>
              <a:ea typeface="MS PGothic" pitchFamily="34" charset="-128"/>
              <a:cs typeface="+mn-cs"/>
            </a:endParaRPr>
          </a:p>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defRPr/>
            </a:pPr>
            <a:endParaRPr kumimoji="0" lang="en-US" sz="2800" b="1" i="0" u="none" strike="noStrike" kern="1200" cap="none" spc="0" normalizeH="0" baseline="0" noProof="0" dirty="0">
              <a:ln>
                <a:noFill/>
              </a:ln>
              <a:solidFill>
                <a:srgbClr val="1F497D"/>
              </a:solidFill>
              <a:effectLst/>
              <a:uLnTx/>
              <a:uFillTx/>
              <a:latin typeface="Calibri"/>
              <a:ea typeface="MS PGothic" pitchFamily="34" charset="-128"/>
              <a:cs typeface="+mn-cs"/>
            </a:endParaRPr>
          </a:p>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defRPr/>
            </a:pPr>
            <a:endParaRPr kumimoji="0" lang="en-US" sz="2800" b="1" i="0" u="none" strike="noStrike" kern="1200" cap="none" spc="0" normalizeH="0" baseline="0" noProof="0" dirty="0">
              <a:ln>
                <a:noFill/>
              </a:ln>
              <a:solidFill>
                <a:srgbClr val="1F497D"/>
              </a:solidFill>
              <a:effectLst/>
              <a:uLnTx/>
              <a:uFillTx/>
              <a:latin typeface="Calibri"/>
              <a:ea typeface="MS PGothic" pitchFamily="34" charset="-128"/>
              <a:cs typeface="+mn-cs"/>
            </a:endParaRPr>
          </a:p>
        </p:txBody>
      </p:sp>
    </p:spTree>
    <p:extLst>
      <p:ext uri="{BB962C8B-B14F-4D97-AF65-F5344CB8AC3E}">
        <p14:creationId xmlns:p14="http://schemas.microsoft.com/office/powerpoint/2010/main" val="23871398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2526979" y="140253"/>
            <a:ext cx="9665021" cy="984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Innovation Challenge Fund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Concept Note: Question 5  </a:t>
            </a:r>
          </a:p>
        </p:txBody>
      </p:sp>
      <p:sp>
        <p:nvSpPr>
          <p:cNvPr id="3" name="Content Placeholder 2">
            <a:extLst>
              <a:ext uri="{FF2B5EF4-FFF2-40B4-BE49-F238E27FC236}">
                <a16:creationId xmlns:a16="http://schemas.microsoft.com/office/drawing/2014/main" id="{6EEDC4FB-0427-9938-C46A-C51B03646AA1}"/>
              </a:ext>
            </a:extLst>
          </p:cNvPr>
          <p:cNvSpPr txBox="1">
            <a:spLocks/>
          </p:cNvSpPr>
          <p:nvPr/>
        </p:nvSpPr>
        <p:spPr bwMode="auto">
          <a:xfrm>
            <a:off x="1085525" y="1201175"/>
            <a:ext cx="10869913" cy="45451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defRPr/>
            </a:pPr>
            <a:r>
              <a:rPr lang="en-US" sz="2000" b="1" dirty="0">
                <a:solidFill>
                  <a:srgbClr val="4472C4">
                    <a:lumMod val="75000"/>
                  </a:srgbClr>
                </a:solidFill>
                <a:latin typeface="Arial Nova" panose="020B0504020202020204" pitchFamily="34" charset="0"/>
              </a:rPr>
              <a:t>Proposed team, partnership and implementing arrangements</a:t>
            </a:r>
          </a:p>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defRPr/>
            </a:pPr>
            <a:endParaRPr lang="en-US" sz="2000" b="1" dirty="0">
              <a:solidFill>
                <a:srgbClr val="4472C4">
                  <a:lumMod val="75000"/>
                </a:srgbClr>
              </a:solidFill>
              <a:latin typeface="Arial Nova" panose="020B0504020202020204" pitchFamily="34" charset="0"/>
            </a:endParaRPr>
          </a:p>
          <a:p>
            <a:pPr marL="342900" marR="0" lvl="0" indent="-342900" algn="l" defTabSz="457200" rtl="0" eaLnBrk="1" fontAlgn="base" latinLnBrk="0" hangingPunct="1">
              <a:lnSpc>
                <a:spcPct val="100000"/>
              </a:lnSpc>
              <a:spcBef>
                <a:spcPts val="0"/>
              </a:spcBef>
              <a:spcAft>
                <a:spcPts val="600"/>
              </a:spcAft>
              <a:buClr>
                <a:srgbClr val="FFCC00"/>
              </a:buClr>
              <a:buSzTx/>
              <a:buFont typeface="MS PGothic" panose="020B0600070205080204" pitchFamily="34" charset="-128"/>
              <a:buChar char="●"/>
              <a:tabLst/>
              <a:defRPr/>
            </a:pPr>
            <a:r>
              <a:rPr kumimoji="0" lang="en-US" sz="2000" b="1" i="0" u="none" strike="noStrike" kern="1200" cap="none" spc="0" normalizeH="0" baseline="0" noProof="0" dirty="0">
                <a:ln>
                  <a:noFill/>
                </a:ln>
                <a:solidFill>
                  <a:sysClr val="windowText" lastClr="000000"/>
                </a:solidFill>
                <a:effectLst/>
                <a:uLnTx/>
                <a:uFillTx/>
                <a:latin typeface="Arial Nova" panose="020B0504020202020204" pitchFamily="34" charset="0"/>
              </a:rPr>
              <a:t> </a:t>
            </a:r>
            <a:r>
              <a:rPr kumimoji="0" lang="en-GB" sz="2000" b="0" i="0" u="none" strike="noStrike" kern="1200" cap="none" spc="0" normalizeH="0" baseline="0" noProof="0" dirty="0">
                <a:ln>
                  <a:noFill/>
                </a:ln>
                <a:solidFill>
                  <a:prstClr val="black"/>
                </a:solidFill>
                <a:effectLst/>
                <a:uLnTx/>
                <a:uFillTx/>
                <a:latin typeface="Arial Nova" panose="020B0504020202020204" pitchFamily="34" charset="0"/>
                <a:ea typeface="MS PGothic" pitchFamily="34" charset="-128"/>
                <a:cs typeface="Arial"/>
              </a:rPr>
              <a:t>About the team that will manage the project.</a:t>
            </a:r>
          </a:p>
          <a:p>
            <a:pPr marL="342900" marR="0" lvl="0" indent="-342900" algn="l" defTabSz="457200" rtl="0" eaLnBrk="1" fontAlgn="base" latinLnBrk="0" hangingPunct="1">
              <a:lnSpc>
                <a:spcPct val="100000"/>
              </a:lnSpc>
              <a:spcBef>
                <a:spcPts val="0"/>
              </a:spcBef>
              <a:spcAft>
                <a:spcPts val="60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solidFill>
                  <a:prstClr val="black"/>
                </a:solidFill>
                <a:effectLst/>
                <a:uLnTx/>
                <a:uFillTx/>
                <a:latin typeface="Arial Nova" panose="020B0504020202020204" pitchFamily="34" charset="0"/>
                <a:ea typeface="MS PGothic" pitchFamily="34" charset="-128"/>
                <a:cs typeface="Arial"/>
              </a:rPr>
              <a:t>Suitably qualifications and experience</a:t>
            </a:r>
          </a:p>
          <a:p>
            <a:pPr marL="342900" marR="0" lvl="0" indent="-342900" algn="l" defTabSz="457200" rtl="0" eaLnBrk="1" fontAlgn="base" latinLnBrk="0" hangingPunct="1">
              <a:lnSpc>
                <a:spcPct val="100000"/>
              </a:lnSpc>
              <a:spcBef>
                <a:spcPts val="0"/>
              </a:spcBef>
              <a:spcAft>
                <a:spcPts val="60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solidFill>
                  <a:prstClr val="black"/>
                </a:solidFill>
                <a:effectLst/>
                <a:uLnTx/>
                <a:uFillTx/>
                <a:latin typeface="Arial Nova" panose="020B0504020202020204" pitchFamily="34" charset="0"/>
                <a:ea typeface="MS PGothic" pitchFamily="34" charset="-128"/>
                <a:cs typeface="Arial"/>
              </a:rPr>
              <a:t>Necessary organisational capacity to manage a multi-annual, large-scale EU project with multiple stakeholders?</a:t>
            </a:r>
          </a:p>
          <a:p>
            <a:pPr marL="342900" marR="0" lvl="0" indent="-342900" algn="l" defTabSz="457200" rtl="0" eaLnBrk="1" fontAlgn="base" latinLnBrk="0" hangingPunct="1">
              <a:lnSpc>
                <a:spcPct val="100000"/>
              </a:lnSpc>
              <a:spcBef>
                <a:spcPts val="0"/>
              </a:spcBef>
              <a:spcAft>
                <a:spcPts val="60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solidFill>
                  <a:prstClr val="black"/>
                </a:solidFill>
                <a:effectLst/>
                <a:uLnTx/>
                <a:uFillTx/>
                <a:latin typeface="Arial Nova" panose="020B0504020202020204" pitchFamily="34" charset="0"/>
                <a:ea typeface="MS PGothic" pitchFamily="34" charset="-128"/>
                <a:cs typeface="Arial"/>
              </a:rPr>
              <a:t>Have the main project partners worked together in partnership on similar projects in the past?</a:t>
            </a:r>
          </a:p>
          <a:p>
            <a:pPr marL="342900" marR="0" lvl="0" indent="-342900" algn="l" defTabSz="457200" rtl="0" eaLnBrk="1" fontAlgn="base" latinLnBrk="0" hangingPunct="1">
              <a:lnSpc>
                <a:spcPct val="100000"/>
              </a:lnSpc>
              <a:spcBef>
                <a:spcPts val="0"/>
              </a:spcBef>
              <a:spcAft>
                <a:spcPts val="60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solidFill>
                  <a:prstClr val="black"/>
                </a:solidFill>
                <a:effectLst/>
                <a:uLnTx/>
                <a:uFillTx/>
                <a:latin typeface="Arial Nova" panose="020B0504020202020204" pitchFamily="34" charset="0"/>
                <a:ea typeface="MS PGothic" pitchFamily="34" charset="-128"/>
                <a:cs typeface="Arial"/>
              </a:rPr>
              <a:t>Have you considered the risks that may impact on the ability of your project to deliver its outputs or achieve its full impact?</a:t>
            </a:r>
          </a:p>
          <a:p>
            <a:pPr marL="342900" marR="0" lvl="0" indent="-342900" algn="l" defTabSz="457200" rtl="0" eaLnBrk="1" fontAlgn="base" latinLnBrk="0" hangingPunct="1">
              <a:lnSpc>
                <a:spcPct val="100000"/>
              </a:lnSpc>
              <a:spcBef>
                <a:spcPts val="0"/>
              </a:spcBef>
              <a:spcAft>
                <a:spcPts val="60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solidFill>
                  <a:prstClr val="black"/>
                </a:solidFill>
                <a:effectLst/>
                <a:uLnTx/>
                <a:uFillTx/>
                <a:latin typeface="Arial Nova" panose="020B0504020202020204" pitchFamily="34" charset="0"/>
                <a:ea typeface="MS PGothic" pitchFamily="34" charset="-128"/>
                <a:cs typeface="Arial"/>
              </a:rPr>
              <a:t>Practices in place for project implementation and to manage risk?</a:t>
            </a:r>
          </a:p>
          <a:p>
            <a:pPr marL="342900" marR="0" lvl="0" indent="-342900" algn="l" defTabSz="457200" rtl="0" eaLnBrk="1" fontAlgn="base" latinLnBrk="0" hangingPunct="1">
              <a:lnSpc>
                <a:spcPct val="100000"/>
              </a:lnSpc>
              <a:spcBef>
                <a:spcPts val="0"/>
              </a:spcBef>
              <a:spcAft>
                <a:spcPts val="60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solidFill>
                  <a:prstClr val="black"/>
                </a:solidFill>
                <a:effectLst/>
                <a:uLnTx/>
                <a:uFillTx/>
                <a:latin typeface="Arial Nova" panose="020B0504020202020204" pitchFamily="34" charset="0"/>
                <a:ea typeface="MS PGothic" pitchFamily="34" charset="-128"/>
                <a:cs typeface="Arial"/>
              </a:rPr>
              <a:t>Identified any major tools and mechanisms you will use to secure a successful project outcome?</a:t>
            </a:r>
          </a:p>
          <a:p>
            <a:pPr marL="342900" marR="0" lvl="0" indent="-342900" algn="l" defTabSz="457200" rtl="0" eaLnBrk="1" fontAlgn="base" latinLnBrk="0" hangingPunct="1">
              <a:lnSpc>
                <a:spcPct val="100000"/>
              </a:lnSpc>
              <a:spcBef>
                <a:spcPts val="0"/>
              </a:spcBef>
              <a:spcAft>
                <a:spcPts val="60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solidFill>
                  <a:prstClr val="black"/>
                </a:solidFill>
                <a:effectLst/>
                <a:uLnTx/>
                <a:uFillTx/>
                <a:latin typeface="Arial Nova" panose="020B0504020202020204" pitchFamily="34" charset="0"/>
                <a:ea typeface="MS PGothic" pitchFamily="34" charset="-128"/>
                <a:cs typeface="Arial"/>
              </a:rPr>
              <a:t>How will the project team deliver outcomes and impact beyond the life of the project?</a:t>
            </a:r>
          </a:p>
          <a:p>
            <a:pPr marL="342900" marR="0" lvl="0" indent="-342900" algn="l" defTabSz="457200" rtl="0" eaLnBrk="1" fontAlgn="base" latinLnBrk="0" hangingPunct="1">
              <a:lnSpc>
                <a:spcPct val="100000"/>
              </a:lnSpc>
              <a:spcBef>
                <a:spcPts val="0"/>
              </a:spcBef>
              <a:spcAft>
                <a:spcPts val="60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solidFill>
                  <a:prstClr val="black"/>
                </a:solidFill>
                <a:effectLst/>
                <a:uLnTx/>
                <a:uFillTx/>
                <a:latin typeface="Arial Nova" panose="020B0504020202020204" pitchFamily="34" charset="0"/>
                <a:ea typeface="MS PGothic" pitchFamily="34" charset="-128"/>
                <a:cs typeface="Arial"/>
              </a:rPr>
              <a:t>Who will own any I.P. Rights?</a:t>
            </a:r>
            <a:endParaRPr kumimoji="0" lang="en-US" sz="2000" b="0" i="0" u="none" strike="noStrike" kern="1200" cap="none" spc="0" normalizeH="0" baseline="0" noProof="0" dirty="0">
              <a:ln>
                <a:noFill/>
              </a:ln>
              <a:solidFill>
                <a:srgbClr val="1F497D"/>
              </a:solidFill>
              <a:effectLst/>
              <a:uLnTx/>
              <a:uFillTx/>
              <a:latin typeface="Arial Nova" panose="020B0504020202020204" pitchFamily="34" charset="0"/>
              <a:ea typeface="MS PGothic" pitchFamily="34" charset="-128"/>
              <a:cs typeface="+mn-cs"/>
            </a:endParaRPr>
          </a:p>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defRPr/>
            </a:pPr>
            <a:endParaRPr kumimoji="0" lang="en-US" sz="2000" b="1" i="0" u="none" strike="noStrike" kern="1200" cap="none" spc="0" normalizeH="0" baseline="0" noProof="0" dirty="0">
              <a:ln>
                <a:noFill/>
              </a:ln>
              <a:solidFill>
                <a:sysClr val="windowText" lastClr="000000"/>
              </a:solidFill>
              <a:effectLst/>
              <a:uLnTx/>
              <a:uFillTx/>
              <a:latin typeface="Arial Nova" panose="020B0504020202020204" pitchFamily="34" charset="0"/>
            </a:endParaRPr>
          </a:p>
          <a:p>
            <a:pPr marL="0" marR="0" lvl="0" indent="0" algn="l" defTabSz="457200" rtl="0" eaLnBrk="1" fontAlgn="base" latinLnBrk="0" hangingPunct="1">
              <a:lnSpc>
                <a:spcPct val="150000"/>
              </a:lnSpc>
              <a:spcBef>
                <a:spcPct val="20000"/>
              </a:spcBef>
              <a:spcAft>
                <a:spcPct val="0"/>
              </a:spcAft>
              <a:buClr>
                <a:srgbClr val="FFCC00"/>
              </a:buClr>
              <a:buSzTx/>
              <a:buNone/>
              <a:tabLst/>
              <a:defRPr/>
            </a:pPr>
            <a:endParaRPr kumimoji="0" lang="en-US" sz="1800" b="0" i="0" u="none" strike="noStrike" kern="1200" cap="none" spc="0" normalizeH="0" baseline="0" noProof="0" dirty="0">
              <a:ln>
                <a:noFill/>
              </a:ln>
              <a:solidFill>
                <a:sysClr val="windowText" lastClr="000000">
                  <a:lumMod val="75000"/>
                  <a:lumOff val="25000"/>
                </a:sysClr>
              </a:solidFill>
              <a:effectLst/>
              <a:uLnTx/>
              <a:uFillTx/>
              <a:latin typeface="Arial Nova" panose="020B0504020202020204" pitchFamily="34" charset="0"/>
              <a:ea typeface="MS PGothic" pitchFamily="34" charset="-128"/>
              <a:cs typeface="Arial"/>
            </a:endParaRPr>
          </a:p>
          <a:p>
            <a:pPr marL="0" marR="0" lvl="0" indent="0" algn="l" defTabSz="457200" rtl="0" eaLnBrk="1" fontAlgn="base" latinLnBrk="0" hangingPunct="1">
              <a:lnSpc>
                <a:spcPct val="150000"/>
              </a:lnSpc>
              <a:spcBef>
                <a:spcPct val="20000"/>
              </a:spcBef>
              <a:spcAft>
                <a:spcPct val="0"/>
              </a:spcAft>
              <a:buClr>
                <a:srgbClr val="FFCC00"/>
              </a:buClr>
              <a:buSzTx/>
              <a:buFont typeface="Arial" pitchFamily="34" charset="0"/>
              <a:buNone/>
              <a:tabLst/>
              <a:defRPr/>
            </a:pPr>
            <a:endParaRPr kumimoji="0" lang="en-US" sz="1800" b="0" i="0" u="none" strike="noStrike" kern="1200" cap="none" spc="0" normalizeH="0" baseline="0" noProof="0" dirty="0">
              <a:ln>
                <a:noFill/>
              </a:ln>
              <a:solidFill>
                <a:sysClr val="windowText" lastClr="000000">
                  <a:lumMod val="75000"/>
                  <a:lumOff val="25000"/>
                </a:sysClr>
              </a:solidFill>
              <a:effectLst/>
              <a:uLnTx/>
              <a:uFillTx/>
              <a:latin typeface="Arial Nova" panose="020B0504020202020204" pitchFamily="34" charset="0"/>
              <a:ea typeface="MS PGothic" pitchFamily="34" charset="-128"/>
              <a:cs typeface="Arial"/>
            </a:endParaRPr>
          </a:p>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defRPr/>
            </a:pPr>
            <a:endParaRPr kumimoji="0" lang="en-US" sz="2600" b="0" i="0" u="none" strike="noStrike" kern="1200" cap="none" spc="0" normalizeH="0" baseline="0" noProof="0" dirty="0">
              <a:ln>
                <a:noFill/>
              </a:ln>
              <a:solidFill>
                <a:srgbClr val="1F497D"/>
              </a:solidFill>
              <a:effectLst/>
              <a:uLnTx/>
              <a:uFillTx/>
              <a:latin typeface="Calibri"/>
              <a:ea typeface="MS PGothic" pitchFamily="34" charset="-128"/>
              <a:cs typeface="+mn-cs"/>
            </a:endParaRPr>
          </a:p>
          <a:p>
            <a:pPr marL="342900" marR="0" lvl="0" indent="-342900" algn="l" defTabSz="457200" rtl="0" eaLnBrk="1" fontAlgn="base" latinLnBrk="0" hangingPunct="1">
              <a:lnSpc>
                <a:spcPct val="100000"/>
              </a:lnSpc>
              <a:spcBef>
                <a:spcPct val="20000"/>
              </a:spcBef>
              <a:spcAft>
                <a:spcPct val="0"/>
              </a:spcAft>
              <a:buClrTx/>
              <a:buSzTx/>
              <a:buFont typeface="Wingdings" pitchFamily="2" charset="2"/>
              <a:buChar char="Ø"/>
              <a:tabLst/>
              <a:defRPr/>
            </a:pPr>
            <a:endParaRPr kumimoji="0" lang="en-US" sz="2800" b="0" i="0" u="none" strike="noStrike" kern="1200" cap="none" spc="0" normalizeH="0" baseline="0" noProof="0" dirty="0">
              <a:ln>
                <a:noFill/>
              </a:ln>
              <a:solidFill>
                <a:srgbClr val="1F497D"/>
              </a:solidFill>
              <a:effectLst/>
              <a:uLnTx/>
              <a:uFillTx/>
              <a:latin typeface="Calibri"/>
              <a:ea typeface="MS PGothic" pitchFamily="34" charset="-128"/>
              <a:cs typeface="+mn-cs"/>
            </a:endParaRPr>
          </a:p>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defRPr/>
            </a:pPr>
            <a:endParaRPr kumimoji="0" lang="en-US" sz="2800" b="0" i="0" u="none" strike="noStrike" kern="1200" cap="none" spc="0" normalizeH="0" baseline="0" noProof="0" dirty="0">
              <a:ln>
                <a:noFill/>
              </a:ln>
              <a:solidFill>
                <a:srgbClr val="1F497D"/>
              </a:solidFill>
              <a:effectLst/>
              <a:uLnTx/>
              <a:uFillTx/>
              <a:latin typeface="Calibri"/>
              <a:ea typeface="MS PGothic" pitchFamily="34" charset="-128"/>
              <a:cs typeface="+mn-cs"/>
            </a:endParaRPr>
          </a:p>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defRPr/>
            </a:pPr>
            <a:endParaRPr kumimoji="0" lang="en-US" sz="2800" b="1" i="0" u="none" strike="noStrike" kern="1200" cap="none" spc="0" normalizeH="0" baseline="0" noProof="0" dirty="0">
              <a:ln>
                <a:noFill/>
              </a:ln>
              <a:solidFill>
                <a:srgbClr val="1F497D"/>
              </a:solidFill>
              <a:effectLst/>
              <a:uLnTx/>
              <a:uFillTx/>
              <a:latin typeface="Calibri"/>
              <a:ea typeface="MS PGothic" pitchFamily="34" charset="-128"/>
              <a:cs typeface="+mn-cs"/>
            </a:endParaRPr>
          </a:p>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defRPr/>
            </a:pPr>
            <a:endParaRPr kumimoji="0" lang="en-US" sz="2800" b="1" i="0" u="none" strike="noStrike" kern="1200" cap="none" spc="0" normalizeH="0" baseline="0" noProof="0" dirty="0">
              <a:ln>
                <a:noFill/>
              </a:ln>
              <a:solidFill>
                <a:srgbClr val="1F497D"/>
              </a:solidFill>
              <a:effectLst/>
              <a:uLnTx/>
              <a:uFillTx/>
              <a:latin typeface="Calibri"/>
              <a:ea typeface="MS PGothic" pitchFamily="34" charset="-128"/>
              <a:cs typeface="+mn-cs"/>
            </a:endParaRPr>
          </a:p>
        </p:txBody>
      </p:sp>
    </p:spTree>
    <p:extLst>
      <p:ext uri="{BB962C8B-B14F-4D97-AF65-F5344CB8AC3E}">
        <p14:creationId xmlns:p14="http://schemas.microsoft.com/office/powerpoint/2010/main" val="4213670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2526979" y="168979"/>
            <a:ext cx="9665021" cy="114287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Innovation Challenge Fund</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Concept Note: Question 6</a:t>
            </a:r>
          </a:p>
        </p:txBody>
      </p:sp>
      <p:pic>
        <p:nvPicPr>
          <p:cNvPr id="21" name="Picture 20" descr="Text&#10;&#10;Description automatically generated">
            <a:extLst>
              <a:ext uri="{FF2B5EF4-FFF2-40B4-BE49-F238E27FC236}">
                <a16:creationId xmlns:a16="http://schemas.microsoft.com/office/drawing/2014/main" id="{879D48A0-49C4-4C4C-93E8-9A8CB1A8C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sp>
        <p:nvSpPr>
          <p:cNvPr id="3" name="Content Placeholder 2">
            <a:extLst>
              <a:ext uri="{FF2B5EF4-FFF2-40B4-BE49-F238E27FC236}">
                <a16:creationId xmlns:a16="http://schemas.microsoft.com/office/drawing/2014/main" id="{A7C4C729-841B-3A9F-D16E-AD9188FFF539}"/>
              </a:ext>
            </a:extLst>
          </p:cNvPr>
          <p:cNvSpPr txBox="1">
            <a:spLocks/>
          </p:cNvSpPr>
          <p:nvPr/>
        </p:nvSpPr>
        <p:spPr bwMode="auto">
          <a:xfrm>
            <a:off x="1091820" y="1480835"/>
            <a:ext cx="10243871" cy="46093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150000"/>
              </a:lnSpc>
              <a:spcBef>
                <a:spcPct val="20000"/>
              </a:spcBef>
              <a:spcAft>
                <a:spcPts val="600"/>
              </a:spcAft>
              <a:buClr>
                <a:srgbClr val="FFCC00"/>
              </a:buClr>
              <a:buSzTx/>
              <a:buFont typeface="Arial" pitchFamily="34" charset="0"/>
              <a:buNone/>
              <a:tabLst/>
              <a:defRPr/>
            </a:pPr>
            <a:r>
              <a:rPr kumimoji="0" lang="en-US" sz="20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S PGothic" pitchFamily="34" charset="-128"/>
                <a:cs typeface="+mn-cs"/>
              </a:rPr>
              <a:t>Value for Money</a:t>
            </a:r>
          </a:p>
          <a:p>
            <a:pPr marL="0" marR="0" lvl="0" indent="0" algn="l" defTabSz="457200" rtl="0" eaLnBrk="1" fontAlgn="base" latinLnBrk="0" hangingPunct="1">
              <a:lnSpc>
                <a:spcPct val="100000"/>
              </a:lnSpc>
              <a:spcBef>
                <a:spcPts val="0"/>
              </a:spcBef>
              <a:spcAft>
                <a:spcPts val="1800"/>
              </a:spcAft>
              <a:buClr>
                <a:srgbClr val="FFCC00"/>
              </a:buClr>
              <a:buSzTx/>
              <a:buFont typeface="Arial" pitchFamily="34" charset="0"/>
              <a:buNone/>
              <a:tabLst/>
              <a:defRPr/>
            </a:pPr>
            <a:r>
              <a:rPr kumimoji="0" lang="en-GB" sz="2000" b="0" i="0" u="none" strike="noStrike" kern="1200" cap="none" spc="0" normalizeH="0" baseline="0" noProof="0" dirty="0">
                <a:ln>
                  <a:noFill/>
                </a:ln>
                <a:solidFill>
                  <a:prstClr val="black"/>
                </a:solidFill>
                <a:effectLst/>
                <a:uLnTx/>
                <a:uFillTx/>
                <a:latin typeface="Arial Nova" panose="020B0504020202020204" pitchFamily="34" charset="0"/>
              </a:rPr>
              <a:t>1. How staff positions advertised at the appropriate grade, competitive tendering processes applied etc; and </a:t>
            </a:r>
          </a:p>
          <a:p>
            <a:pPr marL="0" marR="0" lvl="0" indent="0" algn="l" defTabSz="457200" rtl="0" eaLnBrk="1" fontAlgn="base" latinLnBrk="0" hangingPunct="1">
              <a:lnSpc>
                <a:spcPct val="100000"/>
              </a:lnSpc>
              <a:spcBef>
                <a:spcPts val="0"/>
              </a:spcBef>
              <a:spcAft>
                <a:spcPts val="1800"/>
              </a:spcAft>
              <a:buClr>
                <a:srgbClr val="FFCC00"/>
              </a:buClr>
              <a:buSzTx/>
              <a:buFont typeface="Arial" pitchFamily="34" charset="0"/>
              <a:buNone/>
              <a:tabLst/>
              <a:defRPr/>
            </a:pPr>
            <a:r>
              <a:rPr kumimoji="0" lang="en-GB" sz="2000" b="0" i="0" u="none" strike="noStrike" kern="1200" cap="none" spc="0" normalizeH="0" baseline="0" noProof="0" dirty="0">
                <a:ln>
                  <a:noFill/>
                </a:ln>
                <a:solidFill>
                  <a:prstClr val="black"/>
                </a:solidFill>
                <a:effectLst/>
                <a:uLnTx/>
                <a:uFillTx/>
                <a:latin typeface="Arial Nova" panose="020B0504020202020204" pitchFamily="34" charset="0"/>
              </a:rPr>
              <a:t>2. Use this section to provide detail on the budget requested, the assumptions applied and how it demonstrates economical use of public resources.</a:t>
            </a:r>
          </a:p>
          <a:p>
            <a:pPr marL="342900" marR="0" lvl="0" indent="-342900" algn="l" defTabSz="457200" rtl="0" eaLnBrk="1" fontAlgn="base" latinLnBrk="0" hangingPunct="1">
              <a:lnSpc>
                <a:spcPct val="100000"/>
              </a:lnSpc>
              <a:spcBef>
                <a:spcPts val="0"/>
              </a:spcBef>
              <a:spcAft>
                <a:spcPts val="180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solidFill>
                  <a:prstClr val="black"/>
                </a:solidFill>
                <a:effectLst/>
                <a:uLnTx/>
                <a:uFillTx/>
                <a:latin typeface="Arial Nova" panose="020B0504020202020204" pitchFamily="34" charset="0"/>
              </a:rPr>
              <a:t>What the funding will be spent on and how are costs distributed between consortium partners, if applicable</a:t>
            </a:r>
          </a:p>
          <a:p>
            <a:pPr marL="342900" marR="0" lvl="0" indent="-342900" algn="l" defTabSz="457200" rtl="0" eaLnBrk="1" fontAlgn="base" latinLnBrk="0" hangingPunct="1">
              <a:lnSpc>
                <a:spcPct val="100000"/>
              </a:lnSpc>
              <a:spcBef>
                <a:spcPts val="0"/>
              </a:spcBef>
              <a:spcAft>
                <a:spcPts val="180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solidFill>
                  <a:prstClr val="black"/>
                </a:solidFill>
                <a:effectLst/>
                <a:uLnTx/>
                <a:uFillTx/>
                <a:latin typeface="Arial Nova" panose="020B0504020202020204" pitchFamily="34" charset="0"/>
              </a:rPr>
              <a:t>How you and any project partners will fund their contribution to the project and ensure that this is in place</a:t>
            </a:r>
          </a:p>
          <a:p>
            <a:pPr marL="342900" marR="0" lvl="0" indent="-342900" algn="l" defTabSz="457200" rtl="0" eaLnBrk="1" fontAlgn="base" latinLnBrk="0" hangingPunct="1">
              <a:lnSpc>
                <a:spcPct val="100000"/>
              </a:lnSpc>
              <a:spcBef>
                <a:spcPts val="0"/>
              </a:spcBef>
              <a:spcAft>
                <a:spcPts val="180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solidFill>
                  <a:prstClr val="black"/>
                </a:solidFill>
                <a:effectLst/>
                <a:uLnTx/>
                <a:uFillTx/>
                <a:latin typeface="Arial Nova" panose="020B0504020202020204" pitchFamily="34" charset="0"/>
              </a:rPr>
              <a:t>How you will fund and resource any post-project activities </a:t>
            </a:r>
          </a:p>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defRPr/>
            </a:pPr>
            <a:endParaRPr kumimoji="0" lang="en-US" sz="2800" b="0" i="0" u="none" strike="noStrike" kern="1200" cap="none" spc="0" normalizeH="0" baseline="0" noProof="0" dirty="0">
              <a:ln>
                <a:noFill/>
              </a:ln>
              <a:solidFill>
                <a:srgbClr val="1F497D"/>
              </a:solidFill>
              <a:effectLst/>
              <a:uLnTx/>
              <a:uFillTx/>
              <a:latin typeface="Calibri"/>
              <a:ea typeface="MS PGothic" pitchFamily="34" charset="-128"/>
              <a:cs typeface="+mn-cs"/>
            </a:endParaRPr>
          </a:p>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defRPr/>
            </a:pPr>
            <a:endParaRPr kumimoji="0" lang="en-US" sz="2800" b="1" i="0" u="none" strike="noStrike" kern="1200" cap="none" spc="0" normalizeH="0" baseline="0" noProof="0" dirty="0">
              <a:ln>
                <a:noFill/>
              </a:ln>
              <a:solidFill>
                <a:srgbClr val="1F497D"/>
              </a:solidFill>
              <a:effectLst/>
              <a:uLnTx/>
              <a:uFillTx/>
              <a:latin typeface="Calibri"/>
              <a:ea typeface="MS PGothic" pitchFamily="34" charset="-128"/>
              <a:cs typeface="+mn-cs"/>
            </a:endParaRPr>
          </a:p>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defRPr/>
            </a:pPr>
            <a:endParaRPr kumimoji="0" lang="en-US" sz="2800" b="1" i="0" u="none" strike="noStrike" kern="1200" cap="none" spc="0" normalizeH="0" baseline="0" noProof="0" dirty="0">
              <a:ln>
                <a:noFill/>
              </a:ln>
              <a:solidFill>
                <a:srgbClr val="1F497D"/>
              </a:solidFill>
              <a:effectLst/>
              <a:uLnTx/>
              <a:uFillTx/>
              <a:latin typeface="Calibri"/>
              <a:ea typeface="MS PGothic" pitchFamily="34" charset="-128"/>
              <a:cs typeface="+mn-cs"/>
            </a:endParaRPr>
          </a:p>
        </p:txBody>
      </p:sp>
    </p:spTree>
    <p:extLst>
      <p:ext uri="{BB962C8B-B14F-4D97-AF65-F5344CB8AC3E}">
        <p14:creationId xmlns:p14="http://schemas.microsoft.com/office/powerpoint/2010/main" val="20352791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2668942" y="88968"/>
            <a:ext cx="9665021" cy="114287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Innovation Challenge Fund</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Lead Partner Role</a:t>
            </a:r>
          </a:p>
        </p:txBody>
      </p:sp>
      <p:pic>
        <p:nvPicPr>
          <p:cNvPr id="21" name="Picture 20" descr="Text&#10;&#10;Description automatically generated">
            <a:extLst>
              <a:ext uri="{FF2B5EF4-FFF2-40B4-BE49-F238E27FC236}">
                <a16:creationId xmlns:a16="http://schemas.microsoft.com/office/drawing/2014/main" id="{879D48A0-49C4-4C4C-93E8-9A8CB1A8C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sp>
        <p:nvSpPr>
          <p:cNvPr id="2" name="Content Placeholder 2">
            <a:extLst>
              <a:ext uri="{FF2B5EF4-FFF2-40B4-BE49-F238E27FC236}">
                <a16:creationId xmlns:a16="http://schemas.microsoft.com/office/drawing/2014/main" id="{F6C1A7DE-FAEC-A3D7-F50D-E31E106A4C49}"/>
              </a:ext>
            </a:extLst>
          </p:cNvPr>
          <p:cNvSpPr txBox="1">
            <a:spLocks/>
          </p:cNvSpPr>
          <p:nvPr/>
        </p:nvSpPr>
        <p:spPr bwMode="auto">
          <a:xfrm>
            <a:off x="2301649" y="1655636"/>
            <a:ext cx="8704094" cy="1619958"/>
          </a:xfrm>
          <a:prstGeom prst="rect">
            <a:avLst/>
          </a:prstGeom>
          <a:noFill/>
          <a:ln w="9525">
            <a:noFill/>
            <a:miter lim="800000"/>
            <a:headEnd/>
            <a:tailEnd/>
          </a:ln>
        </p:spPr>
        <p:txBody>
          <a:bodyPr vert="horz" wrap="square" lIns="91440" tIns="45720" rIns="91440" bIns="45720" numCol="2" anchor="t" anchorCtr="0" compatLnSpc="1">
            <a:prstTxWarp prst="textNoShape">
              <a:avLst/>
            </a:prstTxWarp>
          </a:bodyPr>
          <a:lst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base" latinLnBrk="0" hangingPunct="1">
              <a:lnSpc>
                <a:spcPct val="150000"/>
              </a:lnSpc>
              <a:spcBef>
                <a:spcPct val="20000"/>
              </a:spcBef>
              <a:spcAft>
                <a:spcPct val="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solidFill>
                  <a:prstClr val="black"/>
                </a:solidFill>
                <a:effectLst/>
                <a:uLnTx/>
                <a:uFillTx/>
                <a:latin typeface="Arial Nova" panose="020B0604020202020204" pitchFamily="34" charset="0"/>
                <a:ea typeface="MS PGothic" pitchFamily="34" charset="-128"/>
                <a:cs typeface="Arial"/>
              </a:rPr>
              <a:t>Coordination</a:t>
            </a:r>
          </a:p>
          <a:p>
            <a:pPr marL="342900" marR="0" lvl="0" indent="-342900" algn="l" defTabSz="457200" rtl="0" eaLnBrk="1" fontAlgn="base" latinLnBrk="0" hangingPunct="1">
              <a:lnSpc>
                <a:spcPct val="150000"/>
              </a:lnSpc>
              <a:spcBef>
                <a:spcPct val="20000"/>
              </a:spcBef>
              <a:spcAft>
                <a:spcPct val="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solidFill>
                  <a:prstClr val="black"/>
                </a:solidFill>
                <a:effectLst/>
                <a:uLnTx/>
                <a:uFillTx/>
                <a:latin typeface="Arial Nova" panose="020B0604020202020204" pitchFamily="34" charset="0"/>
                <a:ea typeface="MS PGothic" pitchFamily="34" charset="-128"/>
                <a:cs typeface="Arial"/>
              </a:rPr>
              <a:t>Financial management</a:t>
            </a:r>
          </a:p>
          <a:p>
            <a:pPr marL="342900" marR="0" lvl="0" indent="-342900" algn="l" defTabSz="457200" rtl="0" eaLnBrk="1" fontAlgn="base" latinLnBrk="0" hangingPunct="1">
              <a:lnSpc>
                <a:spcPct val="150000"/>
              </a:lnSpc>
              <a:spcBef>
                <a:spcPct val="20000"/>
              </a:spcBef>
              <a:spcAft>
                <a:spcPct val="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solidFill>
                  <a:prstClr val="black"/>
                </a:solidFill>
                <a:effectLst/>
                <a:uLnTx/>
                <a:uFillTx/>
                <a:latin typeface="Arial Nova" panose="020B0604020202020204" pitchFamily="34" charset="0"/>
                <a:ea typeface="MS PGothic" pitchFamily="34" charset="-128"/>
                <a:cs typeface="Arial"/>
              </a:rPr>
              <a:t>Reporting</a:t>
            </a:r>
          </a:p>
          <a:p>
            <a:pPr marL="342900" marR="0" lvl="0" indent="-342900" algn="l" defTabSz="457200" rtl="0" eaLnBrk="1" fontAlgn="base" latinLnBrk="0" hangingPunct="1">
              <a:lnSpc>
                <a:spcPct val="150000"/>
              </a:lnSpc>
              <a:spcBef>
                <a:spcPct val="20000"/>
              </a:spcBef>
              <a:spcAft>
                <a:spcPct val="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solidFill>
                  <a:prstClr val="black"/>
                </a:solidFill>
                <a:effectLst/>
                <a:uLnTx/>
                <a:uFillTx/>
                <a:latin typeface="Arial Nova" panose="020B0604020202020204" pitchFamily="34" charset="0"/>
                <a:ea typeface="MS PGothic" pitchFamily="34" charset="-128"/>
                <a:cs typeface="Arial"/>
              </a:rPr>
              <a:t>Communication </a:t>
            </a:r>
          </a:p>
          <a:p>
            <a:pPr marL="342900" marR="0" lvl="0" indent="-342900" algn="l" defTabSz="457200" rtl="0" eaLnBrk="1" fontAlgn="base" latinLnBrk="0" hangingPunct="1">
              <a:lnSpc>
                <a:spcPct val="150000"/>
              </a:lnSpc>
              <a:spcBef>
                <a:spcPct val="20000"/>
              </a:spcBef>
              <a:spcAft>
                <a:spcPct val="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solidFill>
                  <a:prstClr val="black"/>
                </a:solidFill>
                <a:effectLst/>
                <a:uLnTx/>
                <a:uFillTx/>
                <a:latin typeface="Arial Nova" panose="020B0604020202020204" pitchFamily="34" charset="0"/>
                <a:ea typeface="MS PGothic" pitchFamily="34" charset="-128"/>
                <a:cs typeface="Arial"/>
              </a:rPr>
              <a:t>Training</a:t>
            </a:r>
          </a:p>
          <a:p>
            <a:pPr marL="342900" marR="0" lvl="0" indent="-342900" algn="l" defTabSz="457200" rtl="0" eaLnBrk="1" fontAlgn="base" latinLnBrk="0" hangingPunct="1">
              <a:lnSpc>
                <a:spcPct val="150000"/>
              </a:lnSpc>
              <a:spcBef>
                <a:spcPct val="20000"/>
              </a:spcBef>
              <a:spcAft>
                <a:spcPct val="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solidFill>
                  <a:prstClr val="black"/>
                </a:solidFill>
                <a:effectLst/>
                <a:uLnTx/>
                <a:uFillTx/>
                <a:latin typeface="Arial Nova" panose="020B0604020202020204" pitchFamily="34" charset="0"/>
                <a:ea typeface="MS PGothic" pitchFamily="34" charset="-128"/>
                <a:cs typeface="Arial"/>
              </a:rPr>
              <a:t>Policies &amp; Procedures </a:t>
            </a:r>
            <a:endParaRPr kumimoji="0" lang="en-GB" sz="2000" b="0" i="0" u="none" strike="noStrike" kern="1200" cap="none" spc="0" normalizeH="0" baseline="0" noProof="0" dirty="0">
              <a:ln>
                <a:noFill/>
              </a:ln>
              <a:solidFill>
                <a:prstClr val="black"/>
              </a:solidFill>
              <a:effectLst/>
              <a:uLnTx/>
              <a:uFillTx/>
              <a:latin typeface="Arial Nova" panose="020B0604020202020204" pitchFamily="34" charset="0"/>
              <a:ea typeface="MS PGothic" pitchFamily="34" charset="-128"/>
              <a:cs typeface="+mn-cs"/>
            </a:endParaRPr>
          </a:p>
        </p:txBody>
      </p:sp>
      <p:sp>
        <p:nvSpPr>
          <p:cNvPr id="4" name="TextBox 3">
            <a:extLst>
              <a:ext uri="{FF2B5EF4-FFF2-40B4-BE49-F238E27FC236}">
                <a16:creationId xmlns:a16="http://schemas.microsoft.com/office/drawing/2014/main" id="{6A83B920-D90F-CAEA-04D5-AEE432492DFF}"/>
              </a:ext>
            </a:extLst>
          </p:cNvPr>
          <p:cNvSpPr txBox="1"/>
          <p:nvPr/>
        </p:nvSpPr>
        <p:spPr>
          <a:xfrm>
            <a:off x="1486576" y="3617222"/>
            <a:ext cx="9615782" cy="400110"/>
          </a:xfrm>
          <a:prstGeom prst="rect">
            <a:avLst/>
          </a:prstGeom>
          <a:noFill/>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Nova" panose="020B0604020202020204" pitchFamily="34" charset="0"/>
                <a:ea typeface="MS PGothic" pitchFamily="34" charset="-128"/>
                <a:cs typeface="+mn-cs"/>
              </a:rPr>
              <a:t>In short, accepts overall responsibility for ensuring implementation of entire project</a:t>
            </a:r>
          </a:p>
        </p:txBody>
      </p:sp>
    </p:spTree>
    <p:extLst>
      <p:ext uri="{BB962C8B-B14F-4D97-AF65-F5344CB8AC3E}">
        <p14:creationId xmlns:p14="http://schemas.microsoft.com/office/powerpoint/2010/main" val="19617531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3122323" y="149844"/>
            <a:ext cx="96650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Other things to bear in mind</a:t>
            </a:r>
          </a:p>
        </p:txBody>
      </p:sp>
      <p:pic>
        <p:nvPicPr>
          <p:cNvPr id="21" name="Picture 20" descr="Text&#10;&#10;Description automatically generated">
            <a:extLst>
              <a:ext uri="{FF2B5EF4-FFF2-40B4-BE49-F238E27FC236}">
                <a16:creationId xmlns:a16="http://schemas.microsoft.com/office/drawing/2014/main" id="{879D48A0-49C4-4C4C-93E8-9A8CB1A8C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sp>
        <p:nvSpPr>
          <p:cNvPr id="3" name="Content Placeholder 2">
            <a:extLst>
              <a:ext uri="{FF2B5EF4-FFF2-40B4-BE49-F238E27FC236}">
                <a16:creationId xmlns:a16="http://schemas.microsoft.com/office/drawing/2014/main" id="{E7C0F5E6-3FC5-8397-F0E8-CC978BBAB5E9}"/>
              </a:ext>
            </a:extLst>
          </p:cNvPr>
          <p:cNvSpPr txBox="1">
            <a:spLocks/>
          </p:cNvSpPr>
          <p:nvPr/>
        </p:nvSpPr>
        <p:spPr bwMode="auto">
          <a:xfrm>
            <a:off x="1487606" y="998876"/>
            <a:ext cx="9819930" cy="4163771"/>
          </a:xfrm>
          <a:prstGeom prst="snip1Rect">
            <a:avLst>
              <a:gd name="adj" fmla="val 0"/>
            </a:avLst>
          </a:prstGeom>
          <a:noFill/>
          <a:ln w="9525">
            <a:noFill/>
            <a:miter lim="800000"/>
            <a:headEnd/>
            <a:tailEnd/>
          </a:ln>
        </p:spPr>
        <p:txBody>
          <a:bodyPr vert="horz" wrap="square" lIns="91440" tIns="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base" latinLnBrk="0" hangingPunct="1">
              <a:lnSpc>
                <a:spcPct val="100000"/>
              </a:lnSpc>
              <a:spcBef>
                <a:spcPts val="0"/>
              </a:spcBef>
              <a:spcAft>
                <a:spcPts val="1200"/>
              </a:spcAft>
              <a:buClr>
                <a:srgbClr val="FFCC00"/>
              </a:buClr>
              <a:buSzTx/>
              <a:buFont typeface="MS PGothic" panose="020B0600070205080204" pitchFamily="34" charset="-128"/>
              <a:buChar char="●"/>
              <a:tabLst/>
              <a:defRPr/>
            </a:pPr>
            <a:r>
              <a:rPr kumimoji="0" lang="en-US" sz="2000" b="0" i="0" u="none" strike="noStrike" kern="1200" cap="none" spc="0" normalizeH="0" baseline="0" noProof="0" dirty="0">
                <a:ln>
                  <a:noFill/>
                </a:ln>
                <a:effectLst/>
                <a:uLnTx/>
                <a:uFillTx/>
                <a:latin typeface="Arial Nova" panose="020B0504020202020204" pitchFamily="34" charset="0"/>
                <a:ea typeface="MS PGothic" pitchFamily="34" charset="-128"/>
                <a:cs typeface="Arial"/>
              </a:rPr>
              <a:t>Take this time to build your partnership and delivery plan: </a:t>
            </a:r>
          </a:p>
          <a:p>
            <a:pPr marL="742950" marR="0" lvl="1" indent="-285750" algn="l" defTabSz="457200" rtl="0" eaLnBrk="1" fontAlgn="base" latinLnBrk="0" hangingPunct="1">
              <a:lnSpc>
                <a:spcPct val="100000"/>
              </a:lnSpc>
              <a:spcBef>
                <a:spcPts val="0"/>
              </a:spcBef>
              <a:spcAft>
                <a:spcPts val="1200"/>
              </a:spcAft>
              <a:buClr>
                <a:srgbClr val="FFCC00"/>
              </a:buClr>
              <a:buSzTx/>
              <a:buFont typeface="Courier New" panose="02070309020205020404" pitchFamily="49" charset="0"/>
              <a:buChar char="o"/>
              <a:tabLst/>
              <a:defRPr/>
            </a:pPr>
            <a:r>
              <a:rPr kumimoji="0" lang="en-US" sz="2000" b="0" i="0" u="none" strike="noStrike" kern="1200" cap="none" spc="0" normalizeH="0" baseline="0" noProof="0" dirty="0">
                <a:ln>
                  <a:noFill/>
                </a:ln>
                <a:effectLst/>
                <a:uLnTx/>
                <a:uFillTx/>
                <a:latin typeface="Arial Nova" panose="020B0504020202020204" pitchFamily="34" charset="0"/>
                <a:ea typeface="MS PGothic" pitchFamily="34" charset="-128"/>
                <a:cs typeface="Arial"/>
              </a:rPr>
              <a:t>be clear on who is doing what</a:t>
            </a:r>
          </a:p>
          <a:p>
            <a:pPr marL="742950" marR="0" lvl="1" indent="-285750" algn="l" defTabSz="457200" rtl="0" eaLnBrk="1" fontAlgn="base" latinLnBrk="0" hangingPunct="1">
              <a:lnSpc>
                <a:spcPct val="100000"/>
              </a:lnSpc>
              <a:spcBef>
                <a:spcPts val="0"/>
              </a:spcBef>
              <a:spcAft>
                <a:spcPts val="2400"/>
              </a:spcAft>
              <a:buClr>
                <a:srgbClr val="FFCC00"/>
              </a:buClr>
              <a:buSzTx/>
              <a:buFont typeface="Courier New" panose="02070309020205020404" pitchFamily="49" charset="0"/>
              <a:buChar char="o"/>
              <a:tabLst/>
              <a:defRPr/>
            </a:pPr>
            <a:r>
              <a:rPr kumimoji="0" lang="en-US" sz="2000" b="0" i="0" u="none" strike="noStrike" kern="1200" cap="none" spc="0" normalizeH="0" baseline="0" noProof="0" dirty="0">
                <a:ln>
                  <a:noFill/>
                </a:ln>
                <a:effectLst/>
                <a:uLnTx/>
                <a:uFillTx/>
                <a:latin typeface="Arial Nova" panose="020B0504020202020204" pitchFamily="34" charset="0"/>
                <a:ea typeface="MS PGothic" pitchFamily="34" charset="-128"/>
                <a:cs typeface="Arial"/>
              </a:rPr>
              <a:t>build a framework for project management, communications and monitoring &amp; evaluation.</a:t>
            </a:r>
          </a:p>
          <a:p>
            <a:pPr marL="342900" marR="0" lvl="0" indent="-342900" algn="l" defTabSz="457200" rtl="0" eaLnBrk="1" fontAlgn="base" latinLnBrk="0" hangingPunct="1">
              <a:lnSpc>
                <a:spcPct val="100000"/>
              </a:lnSpc>
              <a:spcBef>
                <a:spcPts val="0"/>
              </a:spcBef>
              <a:spcAft>
                <a:spcPts val="2400"/>
              </a:spcAft>
              <a:buClr>
                <a:srgbClr val="FFCC00"/>
              </a:buClr>
              <a:buSzTx/>
              <a:buFont typeface="MS PGothic" panose="020B0600070205080204" pitchFamily="34" charset="-128"/>
              <a:buChar char="●"/>
              <a:tabLst/>
              <a:defRPr/>
            </a:pPr>
            <a:r>
              <a:rPr kumimoji="0" lang="en-US" sz="2000" b="0" i="0" u="none" strike="noStrike" kern="1200" cap="none" spc="0" normalizeH="0" baseline="0" noProof="0" dirty="0">
                <a:ln>
                  <a:noFill/>
                </a:ln>
                <a:effectLst/>
                <a:uLnTx/>
                <a:uFillTx/>
                <a:latin typeface="Arial Nova" panose="020B0504020202020204" pitchFamily="34" charset="0"/>
                <a:ea typeface="MS PGothic" pitchFamily="34" charset="-128"/>
                <a:cs typeface="Arial"/>
              </a:rPr>
              <a:t>Don’t bite off more than you can chew: can you really deliver on this scale?</a:t>
            </a:r>
          </a:p>
          <a:p>
            <a:pPr marL="342900" marR="0" lvl="0" indent="-342900" algn="l" defTabSz="457200" rtl="0" eaLnBrk="1" fontAlgn="base" latinLnBrk="0" hangingPunct="1">
              <a:lnSpc>
                <a:spcPct val="100000"/>
              </a:lnSpc>
              <a:spcBef>
                <a:spcPts val="0"/>
              </a:spcBef>
              <a:spcAft>
                <a:spcPts val="2400"/>
              </a:spcAft>
              <a:buClr>
                <a:srgbClr val="FFCC00"/>
              </a:buClr>
              <a:buSzTx/>
              <a:buFont typeface="MS PGothic" panose="020B0600070205080204" pitchFamily="34" charset="-128"/>
              <a:buChar char="●"/>
              <a:tabLst/>
              <a:defRPr/>
            </a:pPr>
            <a:r>
              <a:rPr kumimoji="0" lang="en-US" sz="2000" b="0" i="0" u="none" strike="noStrike" kern="1200" cap="none" spc="0" normalizeH="0" baseline="0" noProof="0" dirty="0">
                <a:ln>
                  <a:noFill/>
                </a:ln>
                <a:effectLst/>
                <a:uLnTx/>
                <a:uFillTx/>
                <a:latin typeface="Arial Nova" panose="020B0504020202020204" pitchFamily="34" charset="0"/>
                <a:ea typeface="MS PGothic" pitchFamily="34" charset="-128"/>
                <a:cs typeface="Arial"/>
              </a:rPr>
              <a:t>Think about finance: can you manage the cash flows?</a:t>
            </a:r>
          </a:p>
          <a:p>
            <a:pPr marL="342900" marR="0" lvl="0" indent="-342900" algn="l" defTabSz="457200" rtl="0" eaLnBrk="1" fontAlgn="base" latinLnBrk="0" hangingPunct="1">
              <a:lnSpc>
                <a:spcPct val="100000"/>
              </a:lnSpc>
              <a:spcBef>
                <a:spcPts val="0"/>
              </a:spcBef>
              <a:spcAft>
                <a:spcPts val="2400"/>
              </a:spcAft>
              <a:buClr>
                <a:srgbClr val="FFCC00"/>
              </a:buClr>
              <a:buSzTx/>
              <a:buFont typeface="MS PGothic" panose="020B0600070205080204" pitchFamily="34" charset="-128"/>
              <a:buChar char="●"/>
              <a:tabLst/>
              <a:defRPr/>
            </a:pPr>
            <a:r>
              <a:rPr kumimoji="0" lang="en-US" sz="2000" b="0" i="0" u="none" strike="noStrike" kern="1200" cap="none" spc="0" normalizeH="0" baseline="0" noProof="0" dirty="0">
                <a:ln>
                  <a:noFill/>
                </a:ln>
                <a:effectLst/>
                <a:uLnTx/>
                <a:uFillTx/>
                <a:latin typeface="Arial Nova" panose="020B0504020202020204" pitchFamily="34" charset="0"/>
                <a:ea typeface="MS PGothic" pitchFamily="34" charset="-128"/>
                <a:cs typeface="Arial"/>
              </a:rPr>
              <a:t>Have clarity of purpose: your project must always consider its focus on building peace and prosperity for the region.</a:t>
            </a:r>
          </a:p>
          <a:p>
            <a:pPr marL="0" marR="0" lvl="0" indent="0" algn="l" defTabSz="457200" rtl="0" eaLnBrk="1" fontAlgn="base" latinLnBrk="0" hangingPunct="1">
              <a:lnSpc>
                <a:spcPct val="150000"/>
              </a:lnSpc>
              <a:spcBef>
                <a:spcPts val="600"/>
              </a:spcBef>
              <a:spcAft>
                <a:spcPct val="0"/>
              </a:spcAft>
              <a:buClr>
                <a:srgbClr val="FFCC00"/>
              </a:buClr>
              <a:buSzTx/>
              <a:buFont typeface="Arial" pitchFamily="34" charset="0"/>
              <a:buNone/>
              <a:tabLst/>
              <a:defRPr/>
            </a:pPr>
            <a:br>
              <a:rPr kumimoji="0" lang="en-US" sz="2600" b="0" i="0" u="none" strike="noStrike" kern="1200" cap="none" spc="0" normalizeH="0" baseline="0" noProof="0" dirty="0">
                <a:ln>
                  <a:noFill/>
                </a:ln>
                <a:solidFill>
                  <a:srgbClr val="1F497D"/>
                </a:solidFill>
                <a:effectLst/>
                <a:uLnTx/>
                <a:uFillTx/>
                <a:latin typeface="Calibri"/>
                <a:ea typeface="MS PGothic" pitchFamily="34" charset="-128"/>
                <a:cs typeface="+mn-cs"/>
              </a:rPr>
            </a:br>
            <a:endParaRPr kumimoji="0" lang="en-US" sz="2600" b="0" i="0" u="none" strike="noStrike" kern="1200" cap="none" spc="0" normalizeH="0" baseline="0" noProof="0" dirty="0">
              <a:ln>
                <a:noFill/>
              </a:ln>
              <a:solidFill>
                <a:srgbClr val="1F497D"/>
              </a:solidFill>
              <a:effectLst/>
              <a:uLnTx/>
              <a:uFillTx/>
              <a:latin typeface="Calibri"/>
              <a:ea typeface="MS PGothic" pitchFamily="34" charset="-128"/>
              <a:cs typeface="+mn-cs"/>
            </a:endParaRPr>
          </a:p>
          <a:p>
            <a:pPr marL="0" marR="0" lvl="0" indent="0" algn="l" defTabSz="457200" rtl="0" eaLnBrk="1" fontAlgn="base" latinLnBrk="0" hangingPunct="1">
              <a:lnSpc>
                <a:spcPct val="100000"/>
              </a:lnSpc>
              <a:spcBef>
                <a:spcPts val="600"/>
              </a:spcBef>
              <a:spcAft>
                <a:spcPct val="0"/>
              </a:spcAft>
              <a:buClrTx/>
              <a:buSzTx/>
              <a:buFont typeface="Arial" pitchFamily="34" charset="0"/>
              <a:buNone/>
              <a:tabLst/>
              <a:defRPr/>
            </a:pPr>
            <a:endParaRPr kumimoji="0" lang="en-US" sz="2800" b="1" i="0" u="none" strike="noStrike" kern="1200" cap="none" spc="0" normalizeH="0" baseline="0" noProof="0" dirty="0">
              <a:ln>
                <a:noFill/>
              </a:ln>
              <a:solidFill>
                <a:srgbClr val="1F497D"/>
              </a:solidFill>
              <a:effectLst/>
              <a:uLnTx/>
              <a:uFillTx/>
              <a:latin typeface="Calibri"/>
              <a:ea typeface="MS PGothic" pitchFamily="34" charset="-128"/>
              <a:cs typeface="+mn-cs"/>
            </a:endParaRPr>
          </a:p>
        </p:txBody>
      </p:sp>
    </p:spTree>
    <p:extLst>
      <p:ext uri="{BB962C8B-B14F-4D97-AF65-F5344CB8AC3E}">
        <p14:creationId xmlns:p14="http://schemas.microsoft.com/office/powerpoint/2010/main" val="40624421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4638346" y="919151"/>
            <a:ext cx="96650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TIMESCALES</a:t>
            </a:r>
          </a:p>
        </p:txBody>
      </p:sp>
      <p:pic>
        <p:nvPicPr>
          <p:cNvPr id="21" name="Picture 20" descr="Text&#10;&#10;Description automatically generated">
            <a:extLst>
              <a:ext uri="{FF2B5EF4-FFF2-40B4-BE49-F238E27FC236}">
                <a16:creationId xmlns:a16="http://schemas.microsoft.com/office/drawing/2014/main" id="{879D48A0-49C4-4C4C-93E8-9A8CB1A8C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pic>
        <p:nvPicPr>
          <p:cNvPr id="7" name="Picture 6" descr="Silver stopwatch">
            <a:extLst>
              <a:ext uri="{FF2B5EF4-FFF2-40B4-BE49-F238E27FC236}">
                <a16:creationId xmlns:a16="http://schemas.microsoft.com/office/drawing/2014/main" id="{462179EB-C535-0ACD-3CCF-D34E2D6EE1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1036" y="1480837"/>
            <a:ext cx="5329928" cy="4000500"/>
          </a:xfrm>
          <a:prstGeom prst="rect">
            <a:avLst/>
          </a:prstGeom>
        </p:spPr>
      </p:pic>
    </p:spTree>
    <p:extLst>
      <p:ext uri="{BB962C8B-B14F-4D97-AF65-F5344CB8AC3E}">
        <p14:creationId xmlns:p14="http://schemas.microsoft.com/office/powerpoint/2010/main" val="28153797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44947" y="6002848"/>
            <a:ext cx="4418793" cy="576868"/>
          </a:xfrm>
        </p:spPr>
        <p:txBody>
          <a:bodyPr/>
          <a:lstStyle/>
          <a:p>
            <a:pPr>
              <a:buClr>
                <a:srgbClr val="FFCC00"/>
              </a:buClr>
              <a:buFont typeface="MS PGothic" panose="020B0600070205080204" pitchFamily="34" charset="-128"/>
              <a:buChar char="●"/>
            </a:pPr>
            <a:r>
              <a:rPr lang="en-GB" sz="2000" b="1" dirty="0">
                <a:solidFill>
                  <a:srgbClr val="555CA4"/>
                </a:solidFill>
                <a:latin typeface="Arial" panose="020B0604020202020204" pitchFamily="34" charset="0"/>
                <a:cs typeface="Arial" panose="020B0604020202020204" pitchFamily="34" charset="0"/>
              </a:rPr>
              <a:t>Any Questions</a:t>
            </a:r>
            <a:r>
              <a:rPr lang="en-GB" sz="2000" dirty="0">
                <a:solidFill>
                  <a:prstClr val="black">
                    <a:lumMod val="75000"/>
                    <a:lumOff val="25000"/>
                  </a:prstClr>
                </a:solidFill>
                <a:latin typeface="Arial" panose="020B0604020202020204" pitchFamily="34" charset="0"/>
                <a:cs typeface="Arial" panose="020B0604020202020204" pitchFamily="34" charset="0"/>
              </a:rPr>
              <a:t>: </a:t>
            </a:r>
          </a:p>
          <a:p>
            <a:pPr marL="0" indent="0">
              <a:buClr>
                <a:srgbClr val="FFCC00"/>
              </a:buClr>
              <a:buNone/>
            </a:pPr>
            <a:r>
              <a:rPr kumimoji="0" lang="en-GB" sz="1800" b="0" i="0" u="none" strike="noStrike" kern="1200" cap="none" spc="0" normalizeH="0" baseline="0" noProof="0" dirty="0" err="1">
                <a:ln>
                  <a:noFill/>
                </a:ln>
                <a:solidFill>
                  <a:srgbClr val="1F497D"/>
                </a:solidFill>
                <a:effectLst/>
                <a:uLnTx/>
                <a:uFillTx/>
                <a:latin typeface="Arial" panose="020B0604020202020204" pitchFamily="34" charset="0"/>
                <a:ea typeface="MS PGothic" pitchFamily="34" charset="-128"/>
                <a:cs typeface="Arial" panose="020B0604020202020204" pitchFamily="34" charset="0"/>
              </a:rPr>
              <a:t>Fiona.Rooney@pinnaclegrowth.group</a:t>
            </a:r>
            <a:endParaRPr lang="en-GB" sz="2000" dirty="0">
              <a:solidFill>
                <a:prstClr val="black">
                  <a:lumMod val="75000"/>
                  <a:lumOff val="25000"/>
                </a:prstClr>
              </a:solidFill>
              <a:latin typeface="Arial" panose="020B0604020202020204" pitchFamily="34" charset="0"/>
              <a:cs typeface="Arial" panose="020B0604020202020204" pitchFamily="34" charset="0"/>
            </a:endParaRPr>
          </a:p>
          <a:p>
            <a:pPr marL="0" indent="0">
              <a:buNone/>
            </a:pPr>
            <a:endParaRPr lang="en-US" sz="1800" b="1" dirty="0">
              <a:solidFill>
                <a:schemeClr val="tx2"/>
              </a:solidFill>
            </a:endParaRPr>
          </a:p>
          <a:p>
            <a:pPr marL="0" indent="0">
              <a:buNone/>
            </a:pPr>
            <a:endParaRPr lang="en-US" sz="1800" b="1" dirty="0">
              <a:solidFill>
                <a:schemeClr val="tx2"/>
              </a:solidFill>
            </a:endParaRPr>
          </a:p>
        </p:txBody>
      </p:sp>
      <p:sp>
        <p:nvSpPr>
          <p:cNvPr id="4" name="Title 1">
            <a:extLst>
              <a:ext uri="{FF2B5EF4-FFF2-40B4-BE49-F238E27FC236}">
                <a16:creationId xmlns:a16="http://schemas.microsoft.com/office/drawing/2014/main" id="{78FF191B-9808-4CA5-91D0-E518CD3AE6D4}"/>
              </a:ext>
            </a:extLst>
          </p:cNvPr>
          <p:cNvSpPr txBox="1">
            <a:spLocks/>
          </p:cNvSpPr>
          <p:nvPr/>
        </p:nvSpPr>
        <p:spPr bwMode="auto">
          <a:xfrm>
            <a:off x="506501" y="137467"/>
            <a:ext cx="6016752"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itchFamily="34" charset="-128"/>
                <a:cs typeface="+mj-cs"/>
              </a:defRPr>
            </a:lvl1pPr>
            <a:lvl2pPr algn="ctr" defTabSz="457200" rtl="0" fontAlgn="base">
              <a:spcBef>
                <a:spcPct val="0"/>
              </a:spcBef>
              <a:spcAft>
                <a:spcPct val="0"/>
              </a:spcAft>
              <a:defRPr sz="4400">
                <a:solidFill>
                  <a:schemeClr val="tx1"/>
                </a:solidFill>
                <a:latin typeface="Calibri" pitchFamily="34" charset="0"/>
                <a:ea typeface="MS PGothic" pitchFamily="34" charset="-128"/>
              </a:defRPr>
            </a:lvl2pPr>
            <a:lvl3pPr algn="ctr" defTabSz="457200" rtl="0" fontAlgn="base">
              <a:spcBef>
                <a:spcPct val="0"/>
              </a:spcBef>
              <a:spcAft>
                <a:spcPct val="0"/>
              </a:spcAft>
              <a:defRPr sz="4400">
                <a:solidFill>
                  <a:schemeClr val="tx1"/>
                </a:solidFill>
                <a:latin typeface="Calibri" pitchFamily="34" charset="0"/>
                <a:ea typeface="MS PGothic" pitchFamily="34" charset="-128"/>
              </a:defRPr>
            </a:lvl3pPr>
            <a:lvl4pPr algn="ctr" defTabSz="457200" rtl="0" fontAlgn="base">
              <a:spcBef>
                <a:spcPct val="0"/>
              </a:spcBef>
              <a:spcAft>
                <a:spcPct val="0"/>
              </a:spcAft>
              <a:defRPr sz="4400">
                <a:solidFill>
                  <a:schemeClr val="tx1"/>
                </a:solidFill>
                <a:latin typeface="Calibri" pitchFamily="34" charset="0"/>
                <a:ea typeface="MS PGothic" pitchFamily="34" charset="-128"/>
              </a:defRPr>
            </a:lvl4pPr>
            <a:lvl5pPr algn="ctr" defTabSz="457200" rtl="0" fontAlgn="base">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555CA4"/>
                </a:solidFill>
                <a:effectLst/>
                <a:uLnTx/>
                <a:uFillTx/>
                <a:latin typeface="Arial Black" panose="020B0A04020102020204" pitchFamily="34" charset="0"/>
                <a:ea typeface="MS PGothic" pitchFamily="34" charset="-128"/>
                <a:cs typeface="Arial"/>
              </a:rPr>
              <a:t>What next?</a:t>
            </a:r>
          </a:p>
        </p:txBody>
      </p:sp>
      <p:sp>
        <p:nvSpPr>
          <p:cNvPr id="15" name="Wave 7">
            <a:extLst>
              <a:ext uri="{FF2B5EF4-FFF2-40B4-BE49-F238E27FC236}">
                <a16:creationId xmlns:a16="http://schemas.microsoft.com/office/drawing/2014/main" id="{D4E581C2-6FF6-4EC9-8EA7-83F37624C57F}"/>
              </a:ext>
            </a:extLst>
          </p:cNvPr>
          <p:cNvSpPr/>
          <p:nvPr/>
        </p:nvSpPr>
        <p:spPr>
          <a:xfrm rot="20913999">
            <a:off x="161644" y="603332"/>
            <a:ext cx="12131153" cy="1357809"/>
          </a:xfrm>
          <a:custGeom>
            <a:avLst/>
            <a:gdLst>
              <a:gd name="connsiteX0" fmla="*/ 0 w 10252776"/>
              <a:gd name="connsiteY0" fmla="*/ 349526 h 2796209"/>
              <a:gd name="connsiteX1" fmla="*/ 10252776 w 10252776"/>
              <a:gd name="connsiteY1" fmla="*/ 349526 h 2796209"/>
              <a:gd name="connsiteX2" fmla="*/ 10252776 w 10252776"/>
              <a:gd name="connsiteY2" fmla="*/ 2446683 h 2796209"/>
              <a:gd name="connsiteX3" fmla="*/ 0 w 10252776"/>
              <a:gd name="connsiteY3" fmla="*/ 2446683 h 2796209"/>
              <a:gd name="connsiteX4" fmla="*/ 0 w 10252776"/>
              <a:gd name="connsiteY4" fmla="*/ 349526 h 2796209"/>
              <a:gd name="connsiteX0" fmla="*/ 0 w 10365648"/>
              <a:gd name="connsiteY0" fmla="*/ 336332 h 2963395"/>
              <a:gd name="connsiteX1" fmla="*/ 10252776 w 10365648"/>
              <a:gd name="connsiteY1" fmla="*/ 336332 h 2963395"/>
              <a:gd name="connsiteX2" fmla="*/ 10365648 w 10365648"/>
              <a:gd name="connsiteY2" fmla="*/ 2650217 h 2963395"/>
              <a:gd name="connsiteX3" fmla="*/ 0 w 10365648"/>
              <a:gd name="connsiteY3" fmla="*/ 2433489 h 2963395"/>
              <a:gd name="connsiteX4" fmla="*/ 0 w 10365648"/>
              <a:gd name="connsiteY4" fmla="*/ 336332 h 2963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65648" h="2963395">
                <a:moveTo>
                  <a:pt x="0" y="336332"/>
                </a:moveTo>
                <a:cubicBezTo>
                  <a:pt x="3417592" y="-828755"/>
                  <a:pt x="6835184" y="1501419"/>
                  <a:pt x="10252776" y="336332"/>
                </a:cubicBezTo>
                <a:cubicBezTo>
                  <a:pt x="10252776" y="1035384"/>
                  <a:pt x="10365648" y="1951165"/>
                  <a:pt x="10365648" y="2650217"/>
                </a:cubicBezTo>
                <a:cubicBezTo>
                  <a:pt x="6948056" y="3815304"/>
                  <a:pt x="3417592" y="1268402"/>
                  <a:pt x="0" y="2433489"/>
                </a:cubicBezTo>
                <a:lnTo>
                  <a:pt x="0" y="336332"/>
                </a:lnTo>
                <a:close/>
              </a:path>
            </a:pathLst>
          </a:custGeom>
          <a:solidFill>
            <a:srgbClr val="F4D667"/>
          </a:solidFill>
          <a:ln>
            <a:solidFill>
              <a:srgbClr val="FFCC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Wave 8">
            <a:extLst>
              <a:ext uri="{FF2B5EF4-FFF2-40B4-BE49-F238E27FC236}">
                <a16:creationId xmlns:a16="http://schemas.microsoft.com/office/drawing/2014/main" id="{ED44C1F8-541C-4208-9BF5-98AF6B8061D1}"/>
              </a:ext>
            </a:extLst>
          </p:cNvPr>
          <p:cNvSpPr/>
          <p:nvPr/>
        </p:nvSpPr>
        <p:spPr>
          <a:xfrm rot="20814612">
            <a:off x="156544" y="636742"/>
            <a:ext cx="11971534" cy="1214237"/>
          </a:xfrm>
          <a:custGeom>
            <a:avLst/>
            <a:gdLst>
              <a:gd name="connsiteX0" fmla="*/ 0 w 10252776"/>
              <a:gd name="connsiteY0" fmla="*/ 349526 h 2796209"/>
              <a:gd name="connsiteX1" fmla="*/ 10174240 w 10252776"/>
              <a:gd name="connsiteY1" fmla="*/ 349526 h 2796209"/>
              <a:gd name="connsiteX2" fmla="*/ 10252776 w 10252776"/>
              <a:gd name="connsiteY2" fmla="*/ 2446683 h 2796209"/>
              <a:gd name="connsiteX3" fmla="*/ 78536 w 10252776"/>
              <a:gd name="connsiteY3" fmla="*/ 2446683 h 2796209"/>
              <a:gd name="connsiteX4" fmla="*/ 0 w 10252776"/>
              <a:gd name="connsiteY4" fmla="*/ 349526 h 2796209"/>
              <a:gd name="connsiteX0" fmla="*/ 0 w 10229259"/>
              <a:gd name="connsiteY0" fmla="*/ 336332 h 2433489"/>
              <a:gd name="connsiteX1" fmla="*/ 10174240 w 10229259"/>
              <a:gd name="connsiteY1" fmla="*/ 336332 h 2433489"/>
              <a:gd name="connsiteX2" fmla="*/ 10229259 w 10229259"/>
              <a:gd name="connsiteY2" fmla="*/ 1872364 h 2433489"/>
              <a:gd name="connsiteX3" fmla="*/ 78536 w 10229259"/>
              <a:gd name="connsiteY3" fmla="*/ 2433489 h 2433489"/>
              <a:gd name="connsiteX4" fmla="*/ 0 w 10229259"/>
              <a:gd name="connsiteY4" fmla="*/ 336332 h 2433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9259" h="2433489">
                <a:moveTo>
                  <a:pt x="0" y="336332"/>
                </a:moveTo>
                <a:cubicBezTo>
                  <a:pt x="3391413" y="-828755"/>
                  <a:pt x="6782826" y="1501419"/>
                  <a:pt x="10174240" y="336332"/>
                </a:cubicBezTo>
                <a:cubicBezTo>
                  <a:pt x="10200419" y="1035384"/>
                  <a:pt x="10203080" y="1173312"/>
                  <a:pt x="10229259" y="1872364"/>
                </a:cubicBezTo>
                <a:cubicBezTo>
                  <a:pt x="6837846" y="3037451"/>
                  <a:pt x="3469950" y="1268402"/>
                  <a:pt x="78536" y="2433489"/>
                </a:cubicBezTo>
                <a:lnTo>
                  <a:pt x="0" y="336332"/>
                </a:lnTo>
                <a:close/>
              </a:path>
            </a:pathLst>
          </a:custGeom>
          <a:solidFill>
            <a:srgbClr val="555CA4"/>
          </a:solidFill>
          <a:ln>
            <a:solidFill>
              <a:srgbClr val="555CA4"/>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5F831167-D32D-4C6A-AFD6-4EA8783F4B04}"/>
              </a:ext>
            </a:extLst>
          </p:cNvPr>
          <p:cNvSpPr txBox="1"/>
          <p:nvPr/>
        </p:nvSpPr>
        <p:spPr>
          <a:xfrm>
            <a:off x="477586" y="5183900"/>
            <a:ext cx="2474645" cy="1323439"/>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lumMod val="75000"/>
                    <a:lumOff val="25000"/>
                  </a:prstClr>
                </a:solidFill>
                <a:effectLst/>
                <a:uLnTx/>
                <a:uFillTx/>
                <a:latin typeface="Arial Nova" panose="020B0604020202020204" pitchFamily="34" charset="0"/>
                <a:ea typeface="MS PGothic" pitchFamily="34" charset="-128"/>
                <a:cs typeface="+mn-cs"/>
              </a:rPr>
              <a:t>Now available for Area 2.2 of the PEACEPLUS Programme.</a:t>
            </a:r>
            <a:endParaRPr kumimoji="0" lang="en-GB" sz="20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endParaRPr>
          </a:p>
        </p:txBody>
      </p:sp>
      <p:sp>
        <p:nvSpPr>
          <p:cNvPr id="20" name="TextBox 19">
            <a:extLst>
              <a:ext uri="{FF2B5EF4-FFF2-40B4-BE49-F238E27FC236}">
                <a16:creationId xmlns:a16="http://schemas.microsoft.com/office/drawing/2014/main" id="{99F6682F-F59F-4B8C-8740-D4F50809F32C}"/>
              </a:ext>
            </a:extLst>
          </p:cNvPr>
          <p:cNvSpPr txBox="1"/>
          <p:nvPr/>
        </p:nvSpPr>
        <p:spPr>
          <a:xfrm>
            <a:off x="3667115" y="4597003"/>
            <a:ext cx="2585290" cy="1631216"/>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lumMod val="75000"/>
                    <a:lumOff val="25000"/>
                  </a:prstClr>
                </a:solidFill>
                <a:effectLst/>
                <a:uLnTx/>
                <a:uFillTx/>
                <a:latin typeface="Arial Nova" panose="020B0604020202020204" pitchFamily="34" charset="0"/>
                <a:ea typeface="MS PGothic" pitchFamily="34" charset="-128"/>
                <a:cs typeface="+mn-cs"/>
              </a:rPr>
              <a:t>Downloadable from website – complete and return as soon as you can (4</a:t>
            </a:r>
            <a:r>
              <a:rPr kumimoji="0" lang="en-GB" sz="2000" b="0" i="0" u="none" strike="noStrike" kern="1200" cap="none" spc="0" normalizeH="0" baseline="30000" noProof="0" dirty="0">
                <a:ln>
                  <a:noFill/>
                </a:ln>
                <a:solidFill>
                  <a:prstClr val="black">
                    <a:lumMod val="75000"/>
                    <a:lumOff val="25000"/>
                  </a:prstClr>
                </a:solidFill>
                <a:effectLst/>
                <a:uLnTx/>
                <a:uFillTx/>
                <a:latin typeface="Arial Nova" panose="020B0604020202020204" pitchFamily="34" charset="0"/>
                <a:ea typeface="MS PGothic" pitchFamily="34" charset="-128"/>
                <a:cs typeface="+mn-cs"/>
              </a:rPr>
              <a:t>th</a:t>
            </a:r>
            <a:r>
              <a:rPr kumimoji="0" lang="en-GB" sz="2000" b="0" i="0" u="none" strike="noStrike" kern="1200" cap="none" spc="0" normalizeH="0" baseline="0" noProof="0" dirty="0">
                <a:ln>
                  <a:noFill/>
                </a:ln>
                <a:solidFill>
                  <a:prstClr val="black">
                    <a:lumMod val="75000"/>
                    <a:lumOff val="25000"/>
                  </a:prstClr>
                </a:solidFill>
                <a:effectLst/>
                <a:uLnTx/>
                <a:uFillTx/>
                <a:latin typeface="Arial Nova" panose="020B0604020202020204" pitchFamily="34" charset="0"/>
                <a:ea typeface="MS PGothic" pitchFamily="34" charset="-128"/>
                <a:cs typeface="+mn-cs"/>
              </a:rPr>
              <a:t> May 2023).</a:t>
            </a:r>
            <a:endParaRPr kumimoji="0" lang="en-GB" sz="20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endParaRPr>
          </a:p>
        </p:txBody>
      </p:sp>
      <p:sp>
        <p:nvSpPr>
          <p:cNvPr id="21" name="TextBox 20">
            <a:extLst>
              <a:ext uri="{FF2B5EF4-FFF2-40B4-BE49-F238E27FC236}">
                <a16:creationId xmlns:a16="http://schemas.microsoft.com/office/drawing/2014/main" id="{A7AE60B4-C387-4139-9780-BE82D8980B86}"/>
              </a:ext>
            </a:extLst>
          </p:cNvPr>
          <p:cNvSpPr txBox="1"/>
          <p:nvPr/>
        </p:nvSpPr>
        <p:spPr>
          <a:xfrm>
            <a:off x="7099950" y="4177419"/>
            <a:ext cx="1852905" cy="1323439"/>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lumMod val="75000"/>
                    <a:lumOff val="25000"/>
                  </a:prstClr>
                </a:solidFill>
                <a:effectLst/>
                <a:uLnTx/>
                <a:uFillTx/>
                <a:latin typeface="Arial Nova" panose="020B0604020202020204" pitchFamily="34" charset="0"/>
                <a:ea typeface="MS PGothic" pitchFamily="34" charset="-128"/>
                <a:cs typeface="+mn-cs"/>
              </a:rPr>
              <a:t>Aim to provide feedback within 15 working days.</a:t>
            </a:r>
            <a:endParaRPr kumimoji="0" lang="en-GB" sz="20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endParaRPr>
          </a:p>
        </p:txBody>
      </p:sp>
      <p:sp>
        <p:nvSpPr>
          <p:cNvPr id="24" name="TextBox 23">
            <a:extLst>
              <a:ext uri="{FF2B5EF4-FFF2-40B4-BE49-F238E27FC236}">
                <a16:creationId xmlns:a16="http://schemas.microsoft.com/office/drawing/2014/main" id="{DA209F94-4F91-42F2-B9CC-6BDA1FE0D4EC}"/>
              </a:ext>
            </a:extLst>
          </p:cNvPr>
          <p:cNvSpPr txBox="1"/>
          <p:nvPr/>
        </p:nvSpPr>
        <p:spPr>
          <a:xfrm>
            <a:off x="9738265" y="3627507"/>
            <a:ext cx="2186994" cy="1938992"/>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lumMod val="75000"/>
                    <a:lumOff val="25000"/>
                  </a:prstClr>
                </a:solidFill>
                <a:effectLst/>
                <a:uLnTx/>
                <a:uFillTx/>
                <a:latin typeface="Arial Nova" panose="020B0604020202020204" pitchFamily="34" charset="0"/>
                <a:ea typeface="MS PGothic" pitchFamily="34" charset="-128"/>
                <a:cs typeface="+mn-cs"/>
              </a:rPr>
              <a:t>Further support will depend upon both the fit and quality of what is outlined in the concept note.</a:t>
            </a:r>
            <a:endParaRPr kumimoji="0" lang="en-GB" sz="20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endParaRPr>
          </a:p>
        </p:txBody>
      </p:sp>
      <p:cxnSp>
        <p:nvCxnSpPr>
          <p:cNvPr id="29" name="Straight Connector 28">
            <a:extLst>
              <a:ext uri="{FF2B5EF4-FFF2-40B4-BE49-F238E27FC236}">
                <a16:creationId xmlns:a16="http://schemas.microsoft.com/office/drawing/2014/main" id="{F8514DF1-3FE6-4E62-B49E-ACD0C3EEC21E}"/>
              </a:ext>
            </a:extLst>
          </p:cNvPr>
          <p:cNvCxnSpPr>
            <a:cxnSpLocks/>
          </p:cNvCxnSpPr>
          <p:nvPr/>
        </p:nvCxnSpPr>
        <p:spPr>
          <a:xfrm flipV="1">
            <a:off x="1653116" y="2218610"/>
            <a:ext cx="0" cy="1597947"/>
          </a:xfrm>
          <a:prstGeom prst="line">
            <a:avLst/>
          </a:prstGeom>
          <a:ln w="38100">
            <a:solidFill>
              <a:srgbClr val="F4D667"/>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D8ECC7A0-7FB2-4A4E-9DFF-C0264236317F}"/>
              </a:ext>
            </a:extLst>
          </p:cNvPr>
          <p:cNvCxnSpPr>
            <a:cxnSpLocks/>
            <a:stCxn id="26" idx="4"/>
            <a:endCxn id="12" idx="0"/>
          </p:cNvCxnSpPr>
          <p:nvPr/>
        </p:nvCxnSpPr>
        <p:spPr>
          <a:xfrm flipH="1">
            <a:off x="4839760" y="1775894"/>
            <a:ext cx="1" cy="901086"/>
          </a:xfrm>
          <a:prstGeom prst="line">
            <a:avLst/>
          </a:prstGeom>
          <a:ln w="38100">
            <a:solidFill>
              <a:srgbClr val="F4D667"/>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619B2590-FC6D-430C-B5DA-A7E08A808367}"/>
              </a:ext>
            </a:extLst>
          </p:cNvPr>
          <p:cNvCxnSpPr>
            <a:cxnSpLocks/>
            <a:stCxn id="36" idx="4"/>
            <a:endCxn id="13" idx="0"/>
          </p:cNvCxnSpPr>
          <p:nvPr/>
        </p:nvCxnSpPr>
        <p:spPr>
          <a:xfrm flipH="1">
            <a:off x="7991405" y="1239866"/>
            <a:ext cx="2" cy="986571"/>
          </a:xfrm>
          <a:prstGeom prst="line">
            <a:avLst/>
          </a:prstGeom>
          <a:ln w="38100">
            <a:solidFill>
              <a:srgbClr val="F4D667"/>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A175806D-B2A6-46AA-ABA2-9F9033FA1AD8}"/>
              </a:ext>
            </a:extLst>
          </p:cNvPr>
          <p:cNvCxnSpPr>
            <a:cxnSpLocks/>
            <a:stCxn id="39" idx="4"/>
            <a:endCxn id="14" idx="0"/>
          </p:cNvCxnSpPr>
          <p:nvPr/>
        </p:nvCxnSpPr>
        <p:spPr>
          <a:xfrm>
            <a:off x="10831763" y="508991"/>
            <a:ext cx="0" cy="1208929"/>
          </a:xfrm>
          <a:prstGeom prst="line">
            <a:avLst/>
          </a:prstGeom>
          <a:ln w="38100">
            <a:solidFill>
              <a:srgbClr val="F4D667"/>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sp>
        <p:nvSpPr>
          <p:cNvPr id="25" name="Oval 24">
            <a:extLst>
              <a:ext uri="{FF2B5EF4-FFF2-40B4-BE49-F238E27FC236}">
                <a16:creationId xmlns:a16="http://schemas.microsoft.com/office/drawing/2014/main" id="{DFE59A9F-7A4E-4558-9278-7311D20F99AE}"/>
              </a:ext>
            </a:extLst>
          </p:cNvPr>
          <p:cNvSpPr/>
          <p:nvPr/>
        </p:nvSpPr>
        <p:spPr>
          <a:xfrm>
            <a:off x="1399400" y="1939781"/>
            <a:ext cx="480175" cy="480175"/>
          </a:xfrm>
          <a:prstGeom prst="ellipse">
            <a:avLst/>
          </a:prstGeom>
          <a:solidFill>
            <a:srgbClr val="F4D667"/>
          </a:solidFill>
          <a:ln>
            <a:noFill/>
          </a:ln>
          <a:effectLst>
            <a:outerShdw blurRad="50800" dist="38100" dir="10800000" algn="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39" name="Oval 38">
            <a:extLst>
              <a:ext uri="{FF2B5EF4-FFF2-40B4-BE49-F238E27FC236}">
                <a16:creationId xmlns:a16="http://schemas.microsoft.com/office/drawing/2014/main" id="{569F908F-78C6-4ADD-A9D3-BEEB60413420}"/>
              </a:ext>
            </a:extLst>
          </p:cNvPr>
          <p:cNvSpPr/>
          <p:nvPr/>
        </p:nvSpPr>
        <p:spPr>
          <a:xfrm>
            <a:off x="10591675" y="28816"/>
            <a:ext cx="480175" cy="480175"/>
          </a:xfrm>
          <a:prstGeom prst="ellipse">
            <a:avLst/>
          </a:prstGeom>
          <a:solidFill>
            <a:srgbClr val="F4D667"/>
          </a:solidFill>
          <a:ln>
            <a:noFill/>
          </a:ln>
          <a:effectLst>
            <a:outerShdw blurRad="50800" dist="38100" dir="10800000" algn="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36" name="Oval 35">
            <a:extLst>
              <a:ext uri="{FF2B5EF4-FFF2-40B4-BE49-F238E27FC236}">
                <a16:creationId xmlns:a16="http://schemas.microsoft.com/office/drawing/2014/main" id="{2F49DD46-B807-4F5B-B0E4-C207BB153523}"/>
              </a:ext>
            </a:extLst>
          </p:cNvPr>
          <p:cNvSpPr/>
          <p:nvPr/>
        </p:nvSpPr>
        <p:spPr>
          <a:xfrm>
            <a:off x="7751319" y="759691"/>
            <a:ext cx="480175" cy="480175"/>
          </a:xfrm>
          <a:prstGeom prst="ellipse">
            <a:avLst/>
          </a:prstGeom>
          <a:solidFill>
            <a:srgbClr val="F4D667"/>
          </a:solidFill>
          <a:ln>
            <a:noFill/>
          </a:ln>
          <a:effectLst>
            <a:outerShdw blurRad="50800" dist="38100" dir="10800000" algn="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26" name="Oval 25">
            <a:extLst>
              <a:ext uri="{FF2B5EF4-FFF2-40B4-BE49-F238E27FC236}">
                <a16:creationId xmlns:a16="http://schemas.microsoft.com/office/drawing/2014/main" id="{A657568D-3FE2-405C-B6E8-5B119CFD02A3}"/>
              </a:ext>
            </a:extLst>
          </p:cNvPr>
          <p:cNvSpPr/>
          <p:nvPr/>
        </p:nvSpPr>
        <p:spPr>
          <a:xfrm>
            <a:off x="4599673" y="1295719"/>
            <a:ext cx="480175" cy="480175"/>
          </a:xfrm>
          <a:prstGeom prst="ellipse">
            <a:avLst/>
          </a:prstGeom>
          <a:solidFill>
            <a:srgbClr val="F4D667"/>
          </a:solidFill>
          <a:ln>
            <a:noFill/>
          </a:ln>
          <a:effectLst>
            <a:outerShdw blurRad="50800" dist="38100" dir="10800000" algn="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Oval 10">
            <a:extLst>
              <a:ext uri="{FF2B5EF4-FFF2-40B4-BE49-F238E27FC236}">
                <a16:creationId xmlns:a16="http://schemas.microsoft.com/office/drawing/2014/main" id="{EDB4371B-5997-4898-B9B2-3710650A3880}"/>
              </a:ext>
            </a:extLst>
          </p:cNvPr>
          <p:cNvSpPr/>
          <p:nvPr/>
        </p:nvSpPr>
        <p:spPr>
          <a:xfrm>
            <a:off x="656138" y="3190848"/>
            <a:ext cx="2063954" cy="1940154"/>
          </a:xfrm>
          <a:prstGeom prst="ellipse">
            <a:avLst/>
          </a:prstGeom>
          <a:solidFill>
            <a:srgbClr val="555CA4"/>
          </a:solidFill>
          <a:ln>
            <a:noFill/>
          </a:ln>
          <a:effectLst>
            <a:outerShdw blurRad="50800" dist="38100" dir="10800000" algn="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Nova" panose="020B0604020202020204" pitchFamily="34" charset="0"/>
                <a:ea typeface="+mn-ea"/>
                <a:cs typeface="+mn-cs"/>
              </a:rPr>
              <a:t>Pre-Development Support</a:t>
            </a: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Oval 12">
            <a:extLst>
              <a:ext uri="{FF2B5EF4-FFF2-40B4-BE49-F238E27FC236}">
                <a16:creationId xmlns:a16="http://schemas.microsoft.com/office/drawing/2014/main" id="{0854C608-0FFA-4C4D-B444-D42487FF84EE}"/>
              </a:ext>
            </a:extLst>
          </p:cNvPr>
          <p:cNvSpPr/>
          <p:nvPr/>
        </p:nvSpPr>
        <p:spPr>
          <a:xfrm>
            <a:off x="6959428" y="2226437"/>
            <a:ext cx="2063954" cy="1909068"/>
          </a:xfrm>
          <a:prstGeom prst="ellipse">
            <a:avLst/>
          </a:prstGeom>
          <a:solidFill>
            <a:srgbClr val="555CA4"/>
          </a:solidFill>
          <a:ln>
            <a:noFill/>
          </a:ln>
          <a:effectLst>
            <a:outerShdw blurRad="50800" dist="38100" dir="10800000" algn="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Nova" panose="020B0604020202020204" pitchFamily="34" charset="0"/>
                <a:ea typeface="+mn-ea"/>
                <a:cs typeface="+mn-cs"/>
              </a:rPr>
              <a:t>Feedback</a:t>
            </a:r>
            <a:endParaRPr kumimoji="0" lang="en-GB"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Oval 13">
            <a:extLst>
              <a:ext uri="{FF2B5EF4-FFF2-40B4-BE49-F238E27FC236}">
                <a16:creationId xmlns:a16="http://schemas.microsoft.com/office/drawing/2014/main" id="{3559CACE-C8CC-4B10-A4F0-57C1B121C536}"/>
              </a:ext>
            </a:extLst>
          </p:cNvPr>
          <p:cNvSpPr/>
          <p:nvPr/>
        </p:nvSpPr>
        <p:spPr>
          <a:xfrm>
            <a:off x="9799786" y="1717920"/>
            <a:ext cx="2063954" cy="1909068"/>
          </a:xfrm>
          <a:prstGeom prst="ellipse">
            <a:avLst/>
          </a:prstGeom>
          <a:solidFill>
            <a:srgbClr val="555CA4"/>
          </a:solidFill>
          <a:ln>
            <a:noFill/>
          </a:ln>
          <a:effectLst>
            <a:outerShdw blurRad="50800" dist="38100" dir="10800000" algn="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Nova" panose="020B0604020202020204" pitchFamily="34" charset="0"/>
                <a:ea typeface="+mn-ea"/>
                <a:cs typeface="+mn-cs"/>
              </a:rPr>
              <a:t>Further support</a:t>
            </a:r>
            <a:endParaRPr kumimoji="0" lang="en-GB"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Oval 11">
            <a:extLst>
              <a:ext uri="{FF2B5EF4-FFF2-40B4-BE49-F238E27FC236}">
                <a16:creationId xmlns:a16="http://schemas.microsoft.com/office/drawing/2014/main" id="{BED2067B-12A0-497A-A332-50C58E376AA5}"/>
              </a:ext>
            </a:extLst>
          </p:cNvPr>
          <p:cNvSpPr/>
          <p:nvPr/>
        </p:nvSpPr>
        <p:spPr>
          <a:xfrm>
            <a:off x="3807783" y="2676980"/>
            <a:ext cx="2063954" cy="1909068"/>
          </a:xfrm>
          <a:prstGeom prst="ellipse">
            <a:avLst/>
          </a:prstGeom>
          <a:solidFill>
            <a:srgbClr val="555CA4"/>
          </a:solidFill>
          <a:ln>
            <a:noFill/>
          </a:ln>
          <a:effectLst>
            <a:outerShdw blurRad="50800" dist="38100" dir="10800000" algn="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Nova" panose="020B0604020202020204" pitchFamily="34" charset="0"/>
                <a:ea typeface="+mn-ea"/>
                <a:cs typeface="+mn-cs"/>
              </a:rPr>
              <a:t>Concept Note</a:t>
            </a:r>
            <a:endParaRPr kumimoji="0" lang="en-GB" sz="20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682153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2331174" y="425616"/>
            <a:ext cx="90780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PEACEPLUS (2021-2027)</a:t>
            </a:r>
          </a:p>
        </p:txBody>
      </p:sp>
      <p:pic>
        <p:nvPicPr>
          <p:cNvPr id="21" name="Picture 20" descr="Text&#10;&#10;Description automatically generated">
            <a:extLst>
              <a:ext uri="{FF2B5EF4-FFF2-40B4-BE49-F238E27FC236}">
                <a16:creationId xmlns:a16="http://schemas.microsoft.com/office/drawing/2014/main" id="{879D48A0-49C4-4C4C-93E8-9A8CB1A8C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pic>
        <p:nvPicPr>
          <p:cNvPr id="3" name="2F90785D-4979-472F-A699-B8DDB35B5898" descr="9A143713-1B50-491A-A357-284336DBB1C9">
            <a:extLst>
              <a:ext uri="{FF2B5EF4-FFF2-40B4-BE49-F238E27FC236}">
                <a16:creationId xmlns:a16="http://schemas.microsoft.com/office/drawing/2014/main" id="{60825CB9-8281-7635-B563-60FC76E0EF58}"/>
              </a:ext>
            </a:extLst>
          </p:cNvPr>
          <p:cNvPicPr>
            <a:picLocks noChangeAspect="1" noChangeArrowheads="1"/>
          </p:cNvPicPr>
          <p:nvPr/>
        </p:nvPicPr>
        <p:blipFill>
          <a:blip r:embed="rId4" cstate="print"/>
          <a:srcRect l="6165" t="6169" r="7547" b="4761"/>
          <a:stretch>
            <a:fillRect/>
          </a:stretch>
        </p:blipFill>
        <p:spPr bwMode="auto">
          <a:xfrm>
            <a:off x="310515" y="1475646"/>
            <a:ext cx="5178043" cy="4306188"/>
          </a:xfrm>
          <a:prstGeom prst="roundRect">
            <a:avLst/>
          </a:prstGeom>
          <a:ln w="57150">
            <a:solidFill>
              <a:srgbClr val="FFCC00"/>
            </a:solidFill>
          </a:ln>
        </p:spPr>
      </p:pic>
      <p:sp>
        <p:nvSpPr>
          <p:cNvPr id="4" name="Content Placeholder 2">
            <a:extLst>
              <a:ext uri="{FF2B5EF4-FFF2-40B4-BE49-F238E27FC236}">
                <a16:creationId xmlns:a16="http://schemas.microsoft.com/office/drawing/2014/main" id="{90377123-D767-1262-5BFF-1115694FBED8}"/>
              </a:ext>
            </a:extLst>
          </p:cNvPr>
          <p:cNvSpPr txBox="1">
            <a:spLocks/>
          </p:cNvSpPr>
          <p:nvPr/>
        </p:nvSpPr>
        <p:spPr>
          <a:xfrm>
            <a:off x="5538754" y="1381126"/>
            <a:ext cx="6342730" cy="442868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1800"/>
              </a:spcAft>
              <a:buClr>
                <a:srgbClr val="FFCC00"/>
              </a:buClr>
              <a:buSzTx/>
              <a:buNone/>
              <a:tabLst/>
              <a:defRPr/>
            </a:pPr>
            <a:endParaRPr kumimoji="0" lang="en-GB" sz="2000" b="0" i="0" u="none" strike="noStrike" kern="1200" cap="none" spc="0" normalizeH="0" baseline="0" noProof="0" dirty="0">
              <a:ln>
                <a:noFill/>
              </a:ln>
              <a:solidFill>
                <a:srgbClr val="E7E6E6">
                  <a:lumMod val="10000"/>
                </a:srgbClr>
              </a:solidFill>
              <a:effectLst/>
              <a:uLnTx/>
              <a:uFillTx/>
              <a:latin typeface="Arial Nova" panose="020B0604020202020204" pitchFamily="34" charset="0"/>
              <a:ea typeface="+mn-ea"/>
              <a:cs typeface="+mn-cs"/>
            </a:endParaRPr>
          </a:p>
          <a:p>
            <a:pPr marL="357188" marR="0" lvl="0" indent="-357188" algn="l" defTabSz="914400" rtl="0" eaLnBrk="1" fontAlgn="auto" latinLnBrk="0" hangingPunct="1">
              <a:lnSpc>
                <a:spcPct val="90000"/>
              </a:lnSpc>
              <a:spcBef>
                <a:spcPts val="1000"/>
              </a:spcBef>
              <a:spcAft>
                <a:spcPts val="1800"/>
              </a:spcAft>
              <a:buClr>
                <a:srgbClr val="FFCC00"/>
              </a:buClr>
              <a:buSzTx/>
              <a:buFont typeface="MS PGothic" panose="020B0600070205080204" pitchFamily="34" charset="-128"/>
              <a:buChar char="●"/>
              <a:tabLst/>
              <a:defRPr/>
            </a:pPr>
            <a:r>
              <a:rPr kumimoji="0" lang="en-GB" sz="2400" b="0" i="0" u="none" strike="noStrike" kern="1200" cap="none" spc="0" normalizeH="0" baseline="0" noProof="0" dirty="0">
                <a:ln>
                  <a:noFill/>
                </a:ln>
                <a:solidFill>
                  <a:srgbClr val="E7E6E6">
                    <a:lumMod val="10000"/>
                  </a:srgbClr>
                </a:solidFill>
                <a:effectLst/>
                <a:uLnTx/>
                <a:uFillTx/>
                <a:latin typeface="Arial Nova" panose="020B0604020202020204" pitchFamily="34" charset="0"/>
                <a:ea typeface="+mn-ea"/>
                <a:cs typeface="+mn-cs"/>
              </a:rPr>
              <a:t>Programme area: Northern Ireland &amp; the border counties of Ireland</a:t>
            </a:r>
          </a:p>
          <a:p>
            <a:pPr marL="228600" marR="0" lvl="0" indent="-228600" algn="l" defTabSz="914400" rtl="0" eaLnBrk="1" fontAlgn="auto" latinLnBrk="0" hangingPunct="1">
              <a:lnSpc>
                <a:spcPct val="90000"/>
              </a:lnSpc>
              <a:spcBef>
                <a:spcPts val="1000"/>
              </a:spcBef>
              <a:spcAft>
                <a:spcPts val="1800"/>
              </a:spcAft>
              <a:buClr>
                <a:srgbClr val="FFCC00"/>
              </a:buClr>
              <a:buSzTx/>
              <a:buFont typeface="MS PGothic" panose="020B0600070205080204" pitchFamily="34" charset="-128"/>
              <a:buChar char="●"/>
              <a:tabLst/>
              <a:defRPr/>
            </a:pPr>
            <a:r>
              <a:rPr kumimoji="0" lang="en-GB" sz="2400" b="0" i="0" u="none" strike="noStrike" kern="1200" cap="none" spc="0" normalizeH="0" baseline="0" noProof="0" dirty="0">
                <a:ln>
                  <a:noFill/>
                </a:ln>
                <a:solidFill>
                  <a:srgbClr val="E7E6E6">
                    <a:lumMod val="10000"/>
                  </a:srgbClr>
                </a:solidFill>
                <a:effectLst/>
                <a:uLnTx/>
                <a:uFillTx/>
                <a:latin typeface="Arial Nova" panose="020B0604020202020204" pitchFamily="34" charset="0"/>
                <a:ea typeface="+mn-ea"/>
                <a:cs typeface="+mn-cs"/>
              </a:rPr>
              <a:t> Programme value: </a:t>
            </a:r>
            <a:r>
              <a:rPr kumimoji="0" lang="en-GB" sz="2400" b="1" i="0" u="none" strike="noStrike" kern="1200" cap="none" spc="0" normalizeH="0" baseline="0" noProof="0" dirty="0">
                <a:ln>
                  <a:noFill/>
                </a:ln>
                <a:solidFill>
                  <a:srgbClr val="E7E6E6">
                    <a:lumMod val="10000"/>
                  </a:srgbClr>
                </a:solidFill>
                <a:effectLst/>
                <a:uLnTx/>
                <a:uFillTx/>
                <a:latin typeface="Arial Nova" panose="020B0604020202020204" pitchFamily="34" charset="0"/>
                <a:ea typeface="+mn-ea"/>
                <a:cs typeface="+mn-cs"/>
              </a:rPr>
              <a:t>€1.144 billion</a:t>
            </a:r>
            <a:endParaRPr kumimoji="0" lang="en-GB" sz="2400" b="0" i="0" u="none" strike="noStrike" kern="1200" cap="none" spc="0" normalizeH="0" baseline="0" noProof="0" dirty="0">
              <a:ln>
                <a:noFill/>
              </a:ln>
              <a:solidFill>
                <a:srgbClr val="E7E6E6">
                  <a:lumMod val="10000"/>
                </a:srgbClr>
              </a:solidFill>
              <a:effectLst/>
              <a:uLnTx/>
              <a:uFillTx/>
              <a:latin typeface="Arial Nova" panose="020B0604020202020204" pitchFamily="34" charset="0"/>
              <a:ea typeface="+mn-ea"/>
              <a:cs typeface="+mn-cs"/>
            </a:endParaRPr>
          </a:p>
          <a:p>
            <a:pPr marL="228600" marR="0" lvl="0" indent="-228600" algn="l" defTabSz="914400" rtl="0" eaLnBrk="1" fontAlgn="auto" latinLnBrk="0" hangingPunct="1">
              <a:lnSpc>
                <a:spcPct val="90000"/>
              </a:lnSpc>
              <a:spcBef>
                <a:spcPts val="1000"/>
              </a:spcBef>
              <a:spcAft>
                <a:spcPts val="1800"/>
              </a:spcAft>
              <a:buClr>
                <a:srgbClr val="FFCC00"/>
              </a:buClr>
              <a:buSzTx/>
              <a:buFont typeface="MS PGothic" panose="020B0600070205080204" pitchFamily="34" charset="-128"/>
              <a:buChar char="●"/>
              <a:tabLst/>
              <a:defRPr/>
            </a:pPr>
            <a:r>
              <a:rPr kumimoji="0" lang="en-GB" sz="2400" b="0" i="0" u="none" strike="noStrike" kern="1200" cap="none" spc="0" normalizeH="0" baseline="0" noProof="0" dirty="0">
                <a:ln>
                  <a:noFill/>
                </a:ln>
                <a:solidFill>
                  <a:srgbClr val="E7E6E6">
                    <a:lumMod val="10000"/>
                  </a:srgbClr>
                </a:solidFill>
                <a:effectLst/>
                <a:uLnTx/>
                <a:uFillTx/>
                <a:latin typeface="Arial Nova" panose="020B0604020202020204" pitchFamily="34" charset="0"/>
                <a:ea typeface="+mn-ea"/>
                <a:cs typeface="+mn-cs"/>
              </a:rPr>
              <a:t> Six themes, 22 investment areas</a:t>
            </a:r>
          </a:p>
          <a:p>
            <a:pPr marL="450850" marR="0" lvl="0" indent="-450850" algn="l" defTabSz="914400" rtl="0" eaLnBrk="1" fontAlgn="auto" latinLnBrk="0" hangingPunct="1">
              <a:lnSpc>
                <a:spcPct val="90000"/>
              </a:lnSpc>
              <a:spcBef>
                <a:spcPts val="1000"/>
              </a:spcBef>
              <a:spcAft>
                <a:spcPts val="1800"/>
              </a:spcAft>
              <a:buClr>
                <a:srgbClr val="FFCC00"/>
              </a:buClr>
              <a:buSzTx/>
              <a:buFont typeface="MS PGothic" panose="020B0600070205080204" pitchFamily="34" charset="-128"/>
              <a:buChar char="●"/>
              <a:tabLst/>
              <a:defRPr/>
            </a:pPr>
            <a:r>
              <a:rPr kumimoji="0" lang="en-GB" sz="2400" b="0" i="0" u="none" strike="noStrike" kern="1200" cap="none" spc="0" normalizeH="0" baseline="0" noProof="0" dirty="0">
                <a:ln>
                  <a:noFill/>
                </a:ln>
                <a:solidFill>
                  <a:srgbClr val="E7E6E6">
                    <a:lumMod val="10000"/>
                  </a:srgbClr>
                </a:solidFill>
                <a:effectLst/>
                <a:uLnTx/>
                <a:uFillTx/>
                <a:latin typeface="Arial Nova" panose="020B0604020202020204" pitchFamily="34" charset="0"/>
                <a:ea typeface="+mn-ea"/>
                <a:cs typeface="+mn-cs"/>
              </a:rPr>
              <a:t>Participation from partners outside the area</a:t>
            </a:r>
          </a:p>
        </p:txBody>
      </p:sp>
    </p:spTree>
    <p:extLst>
      <p:ext uri="{BB962C8B-B14F-4D97-AF65-F5344CB8AC3E}">
        <p14:creationId xmlns:p14="http://schemas.microsoft.com/office/powerpoint/2010/main" val="33087369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2997039" y="278753"/>
            <a:ext cx="96650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In Due Course…..</a:t>
            </a:r>
          </a:p>
        </p:txBody>
      </p:sp>
      <p:pic>
        <p:nvPicPr>
          <p:cNvPr id="21" name="Picture 20" descr="Text&#10;&#10;Description automatically generated">
            <a:extLst>
              <a:ext uri="{FF2B5EF4-FFF2-40B4-BE49-F238E27FC236}">
                <a16:creationId xmlns:a16="http://schemas.microsoft.com/office/drawing/2014/main" id="{879D48A0-49C4-4C4C-93E8-9A8CB1A8C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sp>
        <p:nvSpPr>
          <p:cNvPr id="3" name="Content Placeholder 2">
            <a:extLst>
              <a:ext uri="{FF2B5EF4-FFF2-40B4-BE49-F238E27FC236}">
                <a16:creationId xmlns:a16="http://schemas.microsoft.com/office/drawing/2014/main" id="{B90B7C39-3899-0EE3-4500-EE7E56C85993}"/>
              </a:ext>
            </a:extLst>
          </p:cNvPr>
          <p:cNvSpPr txBox="1">
            <a:spLocks/>
          </p:cNvSpPr>
          <p:nvPr/>
        </p:nvSpPr>
        <p:spPr bwMode="auto">
          <a:xfrm>
            <a:off x="2108063" y="964222"/>
            <a:ext cx="7640093" cy="445425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spcBef>
                <a:spcPct val="20000"/>
              </a:spcBef>
              <a:spcAft>
                <a:spcPct val="0"/>
              </a:spcAft>
              <a:buClr>
                <a:srgbClr val="FFCC00"/>
              </a:buClr>
              <a:buSzTx/>
              <a:buFont typeface="Arial" pitchFamily="34" charset="0"/>
              <a:buNone/>
              <a:tabLst/>
              <a:defRPr/>
            </a:pPr>
            <a:r>
              <a:rPr kumimoji="0" lang="en-GB" sz="2000" b="0" i="0" u="none" strike="noStrike" kern="1200" cap="none" spc="0" normalizeH="0" baseline="0" noProof="0" dirty="0">
                <a:ln>
                  <a:noFill/>
                </a:ln>
                <a:solidFill>
                  <a:sysClr val="windowText" lastClr="000000">
                    <a:lumMod val="75000"/>
                    <a:lumOff val="25000"/>
                  </a:sysClr>
                </a:solidFill>
                <a:effectLst/>
                <a:uLnTx/>
                <a:uFillTx/>
                <a:latin typeface="Arial Nova" panose="020B0604020202020204" pitchFamily="34" charset="0"/>
                <a:ea typeface="MS PGothic" pitchFamily="34" charset="-128"/>
                <a:cs typeface="Arial"/>
              </a:rPr>
              <a:t>In due course, the following documents will be made available and should be consulted before completing the formal application form:</a:t>
            </a:r>
          </a:p>
          <a:p>
            <a:pPr marL="0" marR="0" lvl="0" indent="0" algn="l" defTabSz="457200" rtl="0" eaLnBrk="1" fontAlgn="base" latinLnBrk="0" hangingPunct="1">
              <a:spcBef>
                <a:spcPct val="20000"/>
              </a:spcBef>
              <a:spcAft>
                <a:spcPct val="0"/>
              </a:spcAft>
              <a:buClr>
                <a:srgbClr val="FFCC00"/>
              </a:buClr>
              <a:buSzTx/>
              <a:buFont typeface="Arial" pitchFamily="34" charset="0"/>
              <a:buNone/>
              <a:tabLst/>
              <a:defRPr/>
            </a:pPr>
            <a:endParaRPr kumimoji="0" lang="en-GB" sz="2000" b="0" i="0" u="none" strike="noStrike" kern="1200" cap="none" spc="0" normalizeH="0" baseline="0" noProof="0" dirty="0">
              <a:ln>
                <a:noFill/>
              </a:ln>
              <a:solidFill>
                <a:sysClr val="windowText" lastClr="000000">
                  <a:lumMod val="75000"/>
                  <a:lumOff val="25000"/>
                </a:sysClr>
              </a:solidFill>
              <a:effectLst/>
              <a:uLnTx/>
              <a:uFillTx/>
              <a:latin typeface="Arial Nova" panose="020B0604020202020204" pitchFamily="34" charset="0"/>
              <a:ea typeface="MS PGothic" pitchFamily="34" charset="-128"/>
              <a:cs typeface="Arial"/>
            </a:endParaRPr>
          </a:p>
          <a:p>
            <a:pPr marL="342900" marR="0" lvl="0" indent="-342900" algn="l" defTabSz="457200" rtl="0" eaLnBrk="1" fontAlgn="base" latinLnBrk="0" hangingPunct="1">
              <a:lnSpc>
                <a:spcPct val="150000"/>
              </a:lnSpc>
              <a:spcBef>
                <a:spcPct val="20000"/>
              </a:spcBef>
              <a:spcAft>
                <a:spcPct val="0"/>
              </a:spcAft>
              <a:buClr>
                <a:srgbClr val="FFCC00"/>
              </a:buClr>
              <a:buSzTx/>
              <a:buFont typeface="MS PGothic" panose="020B0600070205080204" pitchFamily="34" charset="-128"/>
              <a:buChar char="●"/>
              <a:tabLst/>
              <a:defRPr/>
            </a:pPr>
            <a:r>
              <a:rPr kumimoji="0" lang="en-GB" sz="2000" b="1" i="0" u="none" strike="noStrike" kern="1200" cap="none" spc="0" normalizeH="0" baseline="0" noProof="0" dirty="0">
                <a:ln>
                  <a:noFill/>
                </a:ln>
                <a:solidFill>
                  <a:sysClr val="windowText" lastClr="000000">
                    <a:lumMod val="75000"/>
                    <a:lumOff val="25000"/>
                  </a:sysClr>
                </a:solidFill>
                <a:effectLst/>
                <a:uLnTx/>
                <a:uFillTx/>
                <a:latin typeface="Arial Nova" panose="020B0604020202020204" pitchFamily="34" charset="0"/>
                <a:ea typeface="MS PGothic" pitchFamily="34" charset="-128"/>
                <a:cs typeface="Arial"/>
              </a:rPr>
              <a:t>PEACEPLUS Cooperation Programme </a:t>
            </a:r>
          </a:p>
          <a:p>
            <a:pPr marL="342900" marR="0" lvl="0" indent="-342900" algn="l" defTabSz="457200" rtl="0" eaLnBrk="1" fontAlgn="base" latinLnBrk="0" hangingPunct="1">
              <a:lnSpc>
                <a:spcPct val="150000"/>
              </a:lnSpc>
              <a:spcBef>
                <a:spcPct val="20000"/>
              </a:spcBef>
              <a:spcAft>
                <a:spcPct val="0"/>
              </a:spcAft>
              <a:buClr>
                <a:srgbClr val="FFCC00"/>
              </a:buClr>
              <a:buSzTx/>
              <a:buFont typeface="MS PGothic" panose="020B0600070205080204" pitchFamily="34" charset="-128"/>
              <a:buChar char="●"/>
              <a:tabLst/>
              <a:defRPr/>
            </a:pPr>
            <a:r>
              <a:rPr kumimoji="0" lang="en-GB" sz="2000" b="1" i="0" u="none" strike="noStrike" kern="1200" cap="none" spc="0" normalizeH="0" baseline="0" noProof="0" dirty="0">
                <a:ln>
                  <a:noFill/>
                </a:ln>
                <a:solidFill>
                  <a:sysClr val="windowText" lastClr="000000">
                    <a:lumMod val="75000"/>
                    <a:lumOff val="25000"/>
                  </a:sysClr>
                </a:solidFill>
                <a:effectLst/>
                <a:uLnTx/>
                <a:uFillTx/>
                <a:latin typeface="Arial Nova" panose="020B0604020202020204" pitchFamily="34" charset="0"/>
                <a:ea typeface="MS PGothic" pitchFamily="34" charset="-128"/>
                <a:cs typeface="Arial"/>
              </a:rPr>
              <a:t>The Programme Manual</a:t>
            </a:r>
          </a:p>
          <a:p>
            <a:pPr marL="342900" marR="0" lvl="0" indent="-342900" algn="l" defTabSz="457200" rtl="0" eaLnBrk="1" fontAlgn="base" latinLnBrk="0" hangingPunct="1">
              <a:lnSpc>
                <a:spcPct val="150000"/>
              </a:lnSpc>
              <a:spcBef>
                <a:spcPct val="20000"/>
              </a:spcBef>
              <a:spcAft>
                <a:spcPct val="0"/>
              </a:spcAft>
              <a:buClr>
                <a:srgbClr val="FFCC00"/>
              </a:buClr>
              <a:buSzTx/>
              <a:buFont typeface="MS PGothic" panose="020B0600070205080204" pitchFamily="34" charset="-128"/>
              <a:buChar char="●"/>
              <a:tabLst/>
              <a:defRPr/>
            </a:pPr>
            <a:r>
              <a:rPr kumimoji="0" lang="en-GB" sz="2000" b="1" i="0" u="none" strike="noStrike" kern="1200" cap="none" spc="0" normalizeH="0" baseline="0" noProof="0" dirty="0">
                <a:ln>
                  <a:noFill/>
                </a:ln>
                <a:solidFill>
                  <a:sysClr val="windowText" lastClr="000000">
                    <a:lumMod val="75000"/>
                    <a:lumOff val="25000"/>
                  </a:sysClr>
                </a:solidFill>
                <a:effectLst/>
                <a:uLnTx/>
                <a:uFillTx/>
                <a:latin typeface="Arial Nova" panose="020B0604020202020204" pitchFamily="34" charset="0"/>
                <a:ea typeface="MS PGothic" pitchFamily="34" charset="-128"/>
                <a:cs typeface="Arial"/>
              </a:rPr>
              <a:t>Guide for Applicants</a:t>
            </a:r>
          </a:p>
          <a:p>
            <a:pPr marL="342900" marR="0" lvl="0" indent="-342900" algn="l" defTabSz="457200" rtl="0" eaLnBrk="1" fontAlgn="base" latinLnBrk="0" hangingPunct="1">
              <a:lnSpc>
                <a:spcPct val="150000"/>
              </a:lnSpc>
              <a:spcBef>
                <a:spcPct val="20000"/>
              </a:spcBef>
              <a:spcAft>
                <a:spcPct val="0"/>
              </a:spcAft>
              <a:buClr>
                <a:srgbClr val="FFCC00"/>
              </a:buClr>
              <a:buSzTx/>
              <a:buFont typeface="MS PGothic" panose="020B0600070205080204" pitchFamily="34" charset="-128"/>
              <a:buChar char="●"/>
              <a:tabLst/>
              <a:defRPr/>
            </a:pPr>
            <a:r>
              <a:rPr kumimoji="0" lang="en-GB" sz="2000" b="1" i="0" u="none" strike="noStrike" kern="1200" cap="none" spc="0" normalizeH="0" baseline="0" noProof="0" dirty="0">
                <a:ln>
                  <a:noFill/>
                </a:ln>
                <a:solidFill>
                  <a:sysClr val="windowText" lastClr="000000">
                    <a:lumMod val="75000"/>
                    <a:lumOff val="25000"/>
                  </a:sysClr>
                </a:solidFill>
                <a:effectLst/>
                <a:uLnTx/>
                <a:uFillTx/>
                <a:latin typeface="Arial Nova" panose="020B0604020202020204" pitchFamily="34" charset="0"/>
                <a:ea typeface="MS PGothic" pitchFamily="34" charset="-128"/>
                <a:cs typeface="Arial"/>
              </a:rPr>
              <a:t>Call for Applications to Area 2.2</a:t>
            </a:r>
          </a:p>
          <a:p>
            <a:pPr marL="342900" marR="0" lvl="0" indent="-342900" algn="l" defTabSz="457200" rtl="0" eaLnBrk="1" fontAlgn="base" latinLnBrk="0" hangingPunct="1">
              <a:lnSpc>
                <a:spcPct val="150000"/>
              </a:lnSpc>
              <a:spcBef>
                <a:spcPct val="20000"/>
              </a:spcBef>
              <a:spcAft>
                <a:spcPct val="0"/>
              </a:spcAft>
              <a:buClr>
                <a:srgbClr val="FFCC00"/>
              </a:buClr>
              <a:buSzTx/>
              <a:buFont typeface="MS PGothic" panose="020B0600070205080204" pitchFamily="34" charset="-128"/>
              <a:buChar char="●"/>
              <a:tabLst/>
              <a:defRPr/>
            </a:pPr>
            <a:endParaRPr kumimoji="0" lang="en-GB" sz="2000" b="1" i="0" u="none" strike="noStrike" kern="1200" cap="none" spc="0" normalizeH="0" baseline="0" noProof="0" dirty="0">
              <a:ln>
                <a:noFill/>
              </a:ln>
              <a:solidFill>
                <a:sysClr val="windowText" lastClr="000000">
                  <a:lumMod val="75000"/>
                  <a:lumOff val="25000"/>
                </a:sysClr>
              </a:solidFill>
              <a:effectLst/>
              <a:uLnTx/>
              <a:uFillTx/>
              <a:latin typeface="Arial Nova" panose="020B0604020202020204" pitchFamily="34" charset="0"/>
              <a:ea typeface="MS PGothic" pitchFamily="34" charset="-128"/>
              <a:cs typeface="Arial"/>
            </a:endParaRPr>
          </a:p>
          <a:p>
            <a:pPr marL="0" marR="0" lvl="0" indent="0" algn="l" defTabSz="457200" rtl="0" eaLnBrk="1" fontAlgn="base" latinLnBrk="0" hangingPunct="1">
              <a:lnSpc>
                <a:spcPct val="150000"/>
              </a:lnSpc>
              <a:spcBef>
                <a:spcPct val="20000"/>
              </a:spcBef>
              <a:spcAft>
                <a:spcPct val="0"/>
              </a:spcAft>
              <a:buClr>
                <a:srgbClr val="FFCC00"/>
              </a:buClr>
              <a:buSzTx/>
              <a:buFont typeface="Arial" pitchFamily="34" charset="0"/>
              <a:buNone/>
              <a:tabLst/>
              <a:defRPr/>
            </a:pPr>
            <a:r>
              <a:rPr kumimoji="0" lang="en-GB" sz="2000" b="1" i="0" u="none" strike="noStrike" kern="1200" cap="none" spc="0" normalizeH="0" baseline="0" noProof="0" dirty="0">
                <a:ln>
                  <a:noFill/>
                </a:ln>
                <a:solidFill>
                  <a:srgbClr val="555CA4"/>
                </a:solidFill>
                <a:effectLst/>
                <a:uLnTx/>
                <a:uFillTx/>
                <a:latin typeface="Arial Nova" panose="020B0604020202020204" pitchFamily="34" charset="0"/>
                <a:ea typeface="MS PGothic" pitchFamily="34" charset="-128"/>
                <a:cs typeface="Arial"/>
              </a:rPr>
              <a:t>The Programme Overview is available</a:t>
            </a:r>
          </a:p>
        </p:txBody>
      </p:sp>
    </p:spTree>
    <p:extLst>
      <p:ext uri="{BB962C8B-B14F-4D97-AF65-F5344CB8AC3E}">
        <p14:creationId xmlns:p14="http://schemas.microsoft.com/office/powerpoint/2010/main" val="35656190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4638346" y="1201175"/>
            <a:ext cx="96650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Questions?</a:t>
            </a:r>
          </a:p>
        </p:txBody>
      </p:sp>
      <p:pic>
        <p:nvPicPr>
          <p:cNvPr id="21" name="Picture 20" descr="Text&#10;&#10;Description automatically generated">
            <a:extLst>
              <a:ext uri="{FF2B5EF4-FFF2-40B4-BE49-F238E27FC236}">
                <a16:creationId xmlns:a16="http://schemas.microsoft.com/office/drawing/2014/main" id="{879D48A0-49C4-4C4C-93E8-9A8CB1A8C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pic>
        <p:nvPicPr>
          <p:cNvPr id="3" name="Picture 2" descr="Wooden blocks with question marks">
            <a:extLst>
              <a:ext uri="{FF2B5EF4-FFF2-40B4-BE49-F238E27FC236}">
                <a16:creationId xmlns:a16="http://schemas.microsoft.com/office/drawing/2014/main" id="{4B9670C2-B6E2-02ED-C0B2-B1BCC2E770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3928" y="1982571"/>
            <a:ext cx="3996932" cy="2867834"/>
          </a:xfrm>
          <a:prstGeom prst="rect">
            <a:avLst/>
          </a:prstGeom>
        </p:spPr>
      </p:pic>
    </p:spTree>
    <p:extLst>
      <p:ext uri="{BB962C8B-B14F-4D97-AF65-F5344CB8AC3E}">
        <p14:creationId xmlns:p14="http://schemas.microsoft.com/office/powerpoint/2010/main" val="8978345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5492C2B-AF82-4429-96EF-B0F3E7B16C93}"/>
              </a:ext>
            </a:extLst>
          </p:cNvPr>
          <p:cNvCxnSpPr>
            <a:cxnSpLocks/>
          </p:cNvCxnSpPr>
          <p:nvPr/>
        </p:nvCxnSpPr>
        <p:spPr>
          <a:xfrm flipH="1">
            <a:off x="1580700" y="2576799"/>
            <a:ext cx="9552344"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8A4C6E8-C0D8-48AA-83A3-D6E89453E955}"/>
              </a:ext>
            </a:extLst>
          </p:cNvPr>
          <p:cNvSpPr txBox="1"/>
          <p:nvPr/>
        </p:nvSpPr>
        <p:spPr>
          <a:xfrm>
            <a:off x="1905679" y="1612447"/>
            <a:ext cx="785812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Thanks for listening</a:t>
            </a:r>
          </a:p>
        </p:txBody>
      </p:sp>
      <p:pic>
        <p:nvPicPr>
          <p:cNvPr id="8" name="Picture 7" descr="Text&#10;&#10;Description automatically generated">
            <a:extLst>
              <a:ext uri="{FF2B5EF4-FFF2-40B4-BE49-F238E27FC236}">
                <a16:creationId xmlns:a16="http://schemas.microsoft.com/office/drawing/2014/main" id="{823A90DD-B1B1-4117-84AB-5E75D310DB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9958" y="5063962"/>
            <a:ext cx="3447288" cy="836308"/>
          </a:xfrm>
          <a:prstGeom prst="rect">
            <a:avLst/>
          </a:prstGeom>
        </p:spPr>
      </p:pic>
    </p:spTree>
    <p:extLst>
      <p:ext uri="{BB962C8B-B14F-4D97-AF65-F5344CB8AC3E}">
        <p14:creationId xmlns:p14="http://schemas.microsoft.com/office/powerpoint/2010/main" val="40471908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descr="Text&#10;&#10;Description automatically generated">
            <a:extLst>
              <a:ext uri="{FF2B5EF4-FFF2-40B4-BE49-F238E27FC236}">
                <a16:creationId xmlns:a16="http://schemas.microsoft.com/office/drawing/2014/main" id="{879D48A0-49C4-4C4C-93E8-9A8CB1A8C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graphicFrame>
        <p:nvGraphicFramePr>
          <p:cNvPr id="3" name="Content Placeholder 4">
            <a:extLst>
              <a:ext uri="{FF2B5EF4-FFF2-40B4-BE49-F238E27FC236}">
                <a16:creationId xmlns:a16="http://schemas.microsoft.com/office/drawing/2014/main" id="{1DAF88FD-3EAE-FB73-742B-F1A36346F008}"/>
              </a:ext>
            </a:extLst>
          </p:cNvPr>
          <p:cNvGraphicFramePr>
            <a:graphicFrameLocks/>
          </p:cNvGraphicFramePr>
          <p:nvPr>
            <p:extLst>
              <p:ext uri="{D42A27DB-BD31-4B8C-83A1-F6EECF244321}">
                <p14:modId xmlns:p14="http://schemas.microsoft.com/office/powerpoint/2010/main" val="3423712154"/>
              </p:ext>
            </p:extLst>
          </p:nvPr>
        </p:nvGraphicFramePr>
        <p:xfrm>
          <a:off x="2128363" y="1340214"/>
          <a:ext cx="8204886" cy="483241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itle 1">
            <a:extLst>
              <a:ext uri="{FF2B5EF4-FFF2-40B4-BE49-F238E27FC236}">
                <a16:creationId xmlns:a16="http://schemas.microsoft.com/office/drawing/2014/main" id="{251A6C18-2D76-CB58-9825-BC3ACF9B53CD}"/>
              </a:ext>
            </a:extLst>
          </p:cNvPr>
          <p:cNvSpPr txBox="1">
            <a:spLocks/>
          </p:cNvSpPr>
          <p:nvPr/>
        </p:nvSpPr>
        <p:spPr bwMode="auto">
          <a:xfrm>
            <a:off x="3689428" y="188045"/>
            <a:ext cx="4906478" cy="65273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itchFamily="34" charset="-128"/>
                <a:cs typeface="+mj-cs"/>
              </a:defRPr>
            </a:lvl1pPr>
            <a:lvl2pPr algn="ctr" defTabSz="457200" rtl="0" fontAlgn="base">
              <a:spcBef>
                <a:spcPct val="0"/>
              </a:spcBef>
              <a:spcAft>
                <a:spcPct val="0"/>
              </a:spcAft>
              <a:defRPr sz="4400">
                <a:solidFill>
                  <a:schemeClr val="tx1"/>
                </a:solidFill>
                <a:latin typeface="Calibri" pitchFamily="34" charset="0"/>
                <a:ea typeface="MS PGothic" pitchFamily="34" charset="-128"/>
              </a:defRPr>
            </a:lvl2pPr>
            <a:lvl3pPr algn="ctr" defTabSz="457200" rtl="0" fontAlgn="base">
              <a:spcBef>
                <a:spcPct val="0"/>
              </a:spcBef>
              <a:spcAft>
                <a:spcPct val="0"/>
              </a:spcAft>
              <a:defRPr sz="4400">
                <a:solidFill>
                  <a:schemeClr val="tx1"/>
                </a:solidFill>
                <a:latin typeface="Calibri" pitchFamily="34" charset="0"/>
                <a:ea typeface="MS PGothic" pitchFamily="34" charset="-128"/>
              </a:defRPr>
            </a:lvl3pPr>
            <a:lvl4pPr algn="ctr" defTabSz="457200" rtl="0" fontAlgn="base">
              <a:spcBef>
                <a:spcPct val="0"/>
              </a:spcBef>
              <a:spcAft>
                <a:spcPct val="0"/>
              </a:spcAft>
              <a:defRPr sz="4400">
                <a:solidFill>
                  <a:schemeClr val="tx1"/>
                </a:solidFill>
                <a:latin typeface="Calibri" pitchFamily="34" charset="0"/>
                <a:ea typeface="MS PGothic" pitchFamily="34" charset="-128"/>
              </a:defRPr>
            </a:lvl4pPr>
            <a:lvl5pPr algn="ctr" defTabSz="457200" rtl="0" fontAlgn="base">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555CA4"/>
                </a:solidFill>
                <a:effectLst/>
                <a:uLnTx/>
                <a:uFillTx/>
                <a:latin typeface="Arial Black" panose="020B0A04020102020204" pitchFamily="34" charset="0"/>
                <a:ea typeface="MS PGothic" pitchFamily="34" charset="-128"/>
                <a:cs typeface="+mj-cs"/>
              </a:rPr>
              <a:t>PEACEPLUS</a:t>
            </a:r>
          </a:p>
        </p:txBody>
      </p:sp>
      <p:cxnSp>
        <p:nvCxnSpPr>
          <p:cNvPr id="5" name="Straight Arrow Connector 4">
            <a:extLst>
              <a:ext uri="{FF2B5EF4-FFF2-40B4-BE49-F238E27FC236}">
                <a16:creationId xmlns:a16="http://schemas.microsoft.com/office/drawing/2014/main" id="{569B554A-4D52-8FE3-DE39-E9B5E54F017B}"/>
              </a:ext>
            </a:extLst>
          </p:cNvPr>
          <p:cNvCxnSpPr>
            <a:cxnSpLocks/>
          </p:cNvCxnSpPr>
          <p:nvPr/>
        </p:nvCxnSpPr>
        <p:spPr>
          <a:xfrm>
            <a:off x="6142667" y="760340"/>
            <a:ext cx="0" cy="2558767"/>
          </a:xfrm>
          <a:prstGeom prst="straightConnector1">
            <a:avLst/>
          </a:prstGeom>
          <a:noFill/>
          <a:ln w="76200" cap="flat" cmpd="sng" algn="ctr">
            <a:solidFill>
              <a:srgbClr val="D90969"/>
            </a:solidFill>
            <a:prstDash val="solid"/>
            <a:tailEnd type="triangle"/>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39706039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1428750" y="208872"/>
            <a:ext cx="989378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Programme Overview: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Where does </a:t>
            </a:r>
            <a:r>
              <a:rPr lang="en-GB" sz="2400" b="1" dirty="0">
                <a:solidFill>
                  <a:srgbClr val="4472C4">
                    <a:lumMod val="75000"/>
                  </a:srgbClr>
                </a:solidFill>
                <a:latin typeface="Arial Black" panose="020B0A04020102020204" pitchFamily="34" charset="0"/>
              </a:rPr>
              <a:t>Innovation Challenge Fund Programme </a:t>
            </a: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fit in?</a:t>
            </a:r>
          </a:p>
        </p:txBody>
      </p:sp>
      <p:grpSp>
        <p:nvGrpSpPr>
          <p:cNvPr id="3" name="Group 2">
            <a:extLst>
              <a:ext uri="{FF2B5EF4-FFF2-40B4-BE49-F238E27FC236}">
                <a16:creationId xmlns:a16="http://schemas.microsoft.com/office/drawing/2014/main" id="{86BA1174-EDCA-4533-0A32-1FD88FE42F8B}"/>
              </a:ext>
            </a:extLst>
          </p:cNvPr>
          <p:cNvGrpSpPr/>
          <p:nvPr/>
        </p:nvGrpSpPr>
        <p:grpSpPr>
          <a:xfrm>
            <a:off x="950512" y="1130222"/>
            <a:ext cx="11085464" cy="5394723"/>
            <a:chOff x="850735" y="1106841"/>
            <a:chExt cx="11004248" cy="5774445"/>
          </a:xfrm>
        </p:grpSpPr>
        <p:graphicFrame>
          <p:nvGraphicFramePr>
            <p:cNvPr id="4" name="Content Placeholder 3">
              <a:extLst>
                <a:ext uri="{FF2B5EF4-FFF2-40B4-BE49-F238E27FC236}">
                  <a16:creationId xmlns:a16="http://schemas.microsoft.com/office/drawing/2014/main" id="{2A5A6097-164A-2096-C3B4-38F0A46CE042}"/>
                </a:ext>
              </a:extLst>
            </p:cNvPr>
            <p:cNvGraphicFramePr>
              <a:graphicFrameLocks/>
            </p:cNvGraphicFramePr>
            <p:nvPr>
              <p:extLst>
                <p:ext uri="{D42A27DB-BD31-4B8C-83A1-F6EECF244321}">
                  <p14:modId xmlns:p14="http://schemas.microsoft.com/office/powerpoint/2010/main" val="323128269"/>
                </p:ext>
              </p:extLst>
            </p:nvPr>
          </p:nvGraphicFramePr>
          <p:xfrm>
            <a:off x="850735" y="1106841"/>
            <a:ext cx="10858044" cy="1674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a:extLst>
                <a:ext uri="{FF2B5EF4-FFF2-40B4-BE49-F238E27FC236}">
                  <a16:creationId xmlns:a16="http://schemas.microsoft.com/office/drawing/2014/main" id="{3DCF314D-C77C-7EF3-B783-9BB21A06638B}"/>
                </a:ext>
              </a:extLst>
            </p:cNvPr>
            <p:cNvGraphicFramePr>
              <a:graphicFrameLocks/>
            </p:cNvGraphicFramePr>
            <p:nvPr>
              <p:extLst>
                <p:ext uri="{D42A27DB-BD31-4B8C-83A1-F6EECF244321}">
                  <p14:modId xmlns:p14="http://schemas.microsoft.com/office/powerpoint/2010/main" val="1447192037"/>
                </p:ext>
              </p:extLst>
            </p:nvPr>
          </p:nvGraphicFramePr>
          <p:xfrm>
            <a:off x="857539" y="2965767"/>
            <a:ext cx="10997444" cy="391551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 name="Isosceles Triangle 5">
              <a:extLst>
                <a:ext uri="{FF2B5EF4-FFF2-40B4-BE49-F238E27FC236}">
                  <a16:creationId xmlns:a16="http://schemas.microsoft.com/office/drawing/2014/main" id="{45B0C8A1-9031-A6F4-09FF-06BA6D785DC4}"/>
                </a:ext>
              </a:extLst>
            </p:cNvPr>
            <p:cNvSpPr/>
            <p:nvPr/>
          </p:nvSpPr>
          <p:spPr>
            <a:xfrm flipV="1">
              <a:off x="1585642" y="2772286"/>
              <a:ext cx="279400" cy="199898"/>
            </a:xfrm>
            <a:prstGeom prst="triangle">
              <a:avLst/>
            </a:prstGeom>
            <a:solidFill>
              <a:srgbClr val="545CA3"/>
            </a:solidFill>
            <a:ln w="6350" cap="flat" cmpd="sng" algn="ctr">
              <a:solidFill>
                <a:srgbClr val="555CA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Nova" panose="020B0504020202020204" pitchFamily="34" charset="0"/>
                <a:ea typeface="+mn-ea"/>
                <a:cs typeface="+mn-cs"/>
              </a:endParaRPr>
            </a:p>
          </p:txBody>
        </p:sp>
        <p:sp>
          <p:nvSpPr>
            <p:cNvPr id="7" name="Isosceles Triangle 6">
              <a:extLst>
                <a:ext uri="{FF2B5EF4-FFF2-40B4-BE49-F238E27FC236}">
                  <a16:creationId xmlns:a16="http://schemas.microsoft.com/office/drawing/2014/main" id="{06F44705-1D91-728F-436B-D34227BD0E38}"/>
                </a:ext>
              </a:extLst>
            </p:cNvPr>
            <p:cNvSpPr/>
            <p:nvPr/>
          </p:nvSpPr>
          <p:spPr>
            <a:xfrm flipV="1">
              <a:off x="3403724" y="2772286"/>
              <a:ext cx="279400" cy="199898"/>
            </a:xfrm>
            <a:prstGeom prst="triangle">
              <a:avLst/>
            </a:prstGeom>
            <a:solidFill>
              <a:srgbClr val="FFC746"/>
            </a:solidFill>
            <a:ln w="6350" cap="flat" cmpd="sng" algn="ctr">
              <a:solidFill>
                <a:srgbClr val="FFC746"/>
              </a:solidFill>
              <a:prstDash val="solid"/>
              <a:miter lim="800000"/>
            </a:ln>
            <a:effectLst/>
          </p:spPr>
          <p:txBody>
            <a:bodyPr rtlCol="0" anchor="ctr"/>
            <a:lstStyle/>
            <a:p>
              <a:pPr algn="ctr"/>
              <a:endParaRPr lang="en-GB" kern="0">
                <a:solidFill>
                  <a:prstClr val="white"/>
                </a:solidFill>
                <a:latin typeface="Arial Nova" panose="020B0504020202020204" pitchFamily="34" charset="0"/>
              </a:endParaRPr>
            </a:p>
          </p:txBody>
        </p:sp>
        <p:sp>
          <p:nvSpPr>
            <p:cNvPr id="8" name="Isosceles Triangle 7">
              <a:extLst>
                <a:ext uri="{FF2B5EF4-FFF2-40B4-BE49-F238E27FC236}">
                  <a16:creationId xmlns:a16="http://schemas.microsoft.com/office/drawing/2014/main" id="{B892473D-D4F5-E6CD-7497-1340174E245A}"/>
                </a:ext>
              </a:extLst>
            </p:cNvPr>
            <p:cNvSpPr/>
            <p:nvPr/>
          </p:nvSpPr>
          <p:spPr>
            <a:xfrm flipV="1">
              <a:off x="10676054" y="2772286"/>
              <a:ext cx="279400" cy="199898"/>
            </a:xfrm>
            <a:prstGeom prst="triangle">
              <a:avLst/>
            </a:prstGeom>
            <a:solidFill>
              <a:srgbClr val="545CA3"/>
            </a:solidFill>
            <a:ln w="6350" cap="flat" cmpd="sng" algn="ctr">
              <a:solidFill>
                <a:srgbClr val="555CA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Nova" panose="020B0504020202020204" pitchFamily="34" charset="0"/>
                <a:ea typeface="+mn-ea"/>
                <a:cs typeface="+mn-cs"/>
              </a:endParaRPr>
            </a:p>
          </p:txBody>
        </p:sp>
        <p:sp>
          <p:nvSpPr>
            <p:cNvPr id="9" name="Isosceles Triangle 8">
              <a:extLst>
                <a:ext uri="{FF2B5EF4-FFF2-40B4-BE49-F238E27FC236}">
                  <a16:creationId xmlns:a16="http://schemas.microsoft.com/office/drawing/2014/main" id="{FF0FC7E8-114C-31C7-4F6C-6F6862D382C0}"/>
                </a:ext>
              </a:extLst>
            </p:cNvPr>
            <p:cNvSpPr/>
            <p:nvPr/>
          </p:nvSpPr>
          <p:spPr>
            <a:xfrm flipV="1">
              <a:off x="8857970" y="2772286"/>
              <a:ext cx="279400" cy="199898"/>
            </a:xfrm>
            <a:prstGeom prst="triangle">
              <a:avLst/>
            </a:prstGeom>
            <a:solidFill>
              <a:srgbClr val="545CA3"/>
            </a:solidFill>
            <a:ln w="6350" cap="flat" cmpd="sng" algn="ctr">
              <a:solidFill>
                <a:srgbClr val="555CA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Nova" panose="020B0504020202020204" pitchFamily="34" charset="0"/>
                <a:ea typeface="+mn-ea"/>
                <a:cs typeface="+mn-cs"/>
              </a:endParaRPr>
            </a:p>
          </p:txBody>
        </p:sp>
        <p:sp>
          <p:nvSpPr>
            <p:cNvPr id="11" name="Isosceles Triangle 10">
              <a:extLst>
                <a:ext uri="{FF2B5EF4-FFF2-40B4-BE49-F238E27FC236}">
                  <a16:creationId xmlns:a16="http://schemas.microsoft.com/office/drawing/2014/main" id="{54E552E9-7053-03DE-D14C-AF37EC6CB06A}"/>
                </a:ext>
              </a:extLst>
            </p:cNvPr>
            <p:cNvSpPr/>
            <p:nvPr/>
          </p:nvSpPr>
          <p:spPr>
            <a:xfrm flipV="1">
              <a:off x="5221806" y="2772286"/>
              <a:ext cx="279400" cy="199898"/>
            </a:xfrm>
            <a:prstGeom prst="triangle">
              <a:avLst/>
            </a:prstGeom>
            <a:solidFill>
              <a:srgbClr val="9EA1C6"/>
            </a:solidFill>
            <a:ln w="6350" cap="flat" cmpd="sng" algn="ctr">
              <a:solidFill>
                <a:srgbClr val="555CA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Nova" panose="020B0504020202020204" pitchFamily="34" charset="0"/>
                <a:ea typeface="+mn-ea"/>
                <a:cs typeface="+mn-cs"/>
              </a:endParaRPr>
            </a:p>
          </p:txBody>
        </p:sp>
        <p:sp>
          <p:nvSpPr>
            <p:cNvPr id="13" name="Isosceles Triangle 12">
              <a:extLst>
                <a:ext uri="{FF2B5EF4-FFF2-40B4-BE49-F238E27FC236}">
                  <a16:creationId xmlns:a16="http://schemas.microsoft.com/office/drawing/2014/main" id="{E4147514-A511-1A96-45F8-77947EC08E2D}"/>
                </a:ext>
              </a:extLst>
            </p:cNvPr>
            <p:cNvSpPr/>
            <p:nvPr/>
          </p:nvSpPr>
          <p:spPr>
            <a:xfrm flipV="1">
              <a:off x="7039888" y="2772286"/>
              <a:ext cx="279400" cy="199898"/>
            </a:xfrm>
            <a:prstGeom prst="triangle">
              <a:avLst/>
            </a:prstGeom>
            <a:solidFill>
              <a:srgbClr val="9EA1C6"/>
            </a:solidFill>
            <a:ln w="6350" cap="flat" cmpd="sng" algn="ctr">
              <a:solidFill>
                <a:srgbClr val="555CA4"/>
              </a:solidFill>
              <a:prstDash val="solid"/>
              <a:miter lim="800000"/>
            </a:ln>
            <a:effectLst/>
          </p:spPr>
          <p:txBody>
            <a:bodyPr rtlCol="0" anchor="ctr"/>
            <a:lstStyle/>
            <a:p>
              <a:pPr algn="ctr"/>
              <a:endParaRPr lang="en-GB" kern="0">
                <a:solidFill>
                  <a:prstClr val="white"/>
                </a:solidFill>
                <a:latin typeface="Arial Nova" panose="020B0504020202020204" pitchFamily="34" charset="0"/>
              </a:endParaRPr>
            </a:p>
          </p:txBody>
        </p:sp>
        <p:sp>
          <p:nvSpPr>
            <p:cNvPr id="15" name="Rectangle: Rounded Corners 14">
              <a:extLst>
                <a:ext uri="{FF2B5EF4-FFF2-40B4-BE49-F238E27FC236}">
                  <a16:creationId xmlns:a16="http://schemas.microsoft.com/office/drawing/2014/main" id="{658806C0-5A7A-4369-886F-9859D41B251D}"/>
                </a:ext>
              </a:extLst>
            </p:cNvPr>
            <p:cNvSpPr/>
            <p:nvPr/>
          </p:nvSpPr>
          <p:spPr>
            <a:xfrm>
              <a:off x="2711823" y="3844910"/>
              <a:ext cx="1740421" cy="940624"/>
            </a:xfrm>
            <a:prstGeom prst="roundRect">
              <a:avLst/>
            </a:prstGeom>
            <a:noFill/>
            <a:ln w="76200" cap="flat" cmpd="sng" algn="ctr">
              <a:solidFill>
                <a:srgbClr val="D9096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Nova" panose="020B0504020202020204" pitchFamily="34" charset="0"/>
                <a:ea typeface="+mn-ea"/>
                <a:cs typeface="+mn-cs"/>
              </a:endParaRPr>
            </a:p>
          </p:txBody>
        </p:sp>
      </p:grpSp>
      <p:sp>
        <p:nvSpPr>
          <p:cNvPr id="17" name="TextBox 16">
            <a:extLst>
              <a:ext uri="{FF2B5EF4-FFF2-40B4-BE49-F238E27FC236}">
                <a16:creationId xmlns:a16="http://schemas.microsoft.com/office/drawing/2014/main" id="{55A82CBE-3CE2-3F7E-760E-429F398B15BC}"/>
              </a:ext>
            </a:extLst>
          </p:cNvPr>
          <p:cNvSpPr txBox="1"/>
          <p:nvPr/>
        </p:nvSpPr>
        <p:spPr>
          <a:xfrm rot="16200000">
            <a:off x="-1185729" y="4570490"/>
            <a:ext cx="2977743" cy="461665"/>
          </a:xfrm>
          <a:prstGeom prst="rect">
            <a:avLst/>
          </a:prstGeom>
          <a:noFill/>
          <a:ln w="12700" cap="flat" cmpd="sng" algn="ctr">
            <a:noFill/>
            <a:prstDash val="solid"/>
            <a:miter lim="800000"/>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w="0"/>
                <a:solidFill>
                  <a:srgbClr val="E7E6E6">
                    <a:lumMod val="10000"/>
                  </a:srgbClr>
                </a:solidFill>
                <a:effectLst>
                  <a:outerShdw blurRad="38100" dist="19050" dir="2700000" algn="tl" rotWithShape="0">
                    <a:prstClr val="black">
                      <a:alpha val="40000"/>
                    </a:prstClr>
                  </a:outerShdw>
                </a:effectLst>
                <a:uLnTx/>
                <a:uFillTx/>
                <a:latin typeface="Arial Nova" panose="020B0504020202020204" pitchFamily="34" charset="0"/>
                <a:ea typeface="+mn-ea"/>
                <a:cs typeface="+mn-cs"/>
              </a:rPr>
              <a:t>Investment Areas</a:t>
            </a:r>
          </a:p>
        </p:txBody>
      </p:sp>
      <p:sp>
        <p:nvSpPr>
          <p:cNvPr id="23" name="TextBox 22">
            <a:extLst>
              <a:ext uri="{FF2B5EF4-FFF2-40B4-BE49-F238E27FC236}">
                <a16:creationId xmlns:a16="http://schemas.microsoft.com/office/drawing/2014/main" id="{A5A18BEE-D1F0-D1F4-FF80-5C7EB6BAB69D}"/>
              </a:ext>
            </a:extLst>
          </p:cNvPr>
          <p:cNvSpPr txBox="1"/>
          <p:nvPr/>
        </p:nvSpPr>
        <p:spPr>
          <a:xfrm rot="16200000">
            <a:off x="-718970" y="1850516"/>
            <a:ext cx="2363347" cy="830997"/>
          </a:xfrm>
          <a:prstGeom prst="rect">
            <a:avLst/>
          </a:prstGeom>
          <a:noFill/>
          <a:ln w="12700" cap="flat" cmpd="sng" algn="ctr">
            <a:noFill/>
            <a:prstDash val="solid"/>
            <a:miter lim="800000"/>
          </a:ln>
          <a:effectLst/>
        </p:spPr>
        <p:txBody>
          <a:bodyPr wrap="square" rtlCol="0">
            <a:spAutoFit/>
          </a:bodyPr>
          <a:lstStyle>
            <a:defPPr>
              <a:defRPr lang="en-US"/>
            </a:defPPr>
            <a:lvl1pPr algn="ctr">
              <a:defRPr sz="2400" b="1">
                <a:ln w="0"/>
                <a:solidFill>
                  <a:srgbClr val="555CA4"/>
                </a:solidFill>
                <a:effectLst>
                  <a:outerShdw blurRad="38100" dist="19050" dir="2700000" algn="tl" rotWithShape="0">
                    <a:schemeClr val="dk1">
                      <a:alpha val="40000"/>
                    </a:schemeClr>
                  </a:outerShdw>
                </a:effectLs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w="0"/>
                <a:solidFill>
                  <a:srgbClr val="E7E6E6">
                    <a:lumMod val="10000"/>
                  </a:srgbClr>
                </a:solidFill>
                <a:effectLst>
                  <a:outerShdw blurRad="38100" dist="19050" dir="2700000" algn="tl" rotWithShape="0">
                    <a:prstClr val="black">
                      <a:alpha val="40000"/>
                    </a:prstClr>
                  </a:outerShdw>
                </a:effectLst>
                <a:uLnTx/>
                <a:uFillTx/>
                <a:latin typeface="Arial Nova" panose="020B0504020202020204" pitchFamily="34" charset="0"/>
                <a:ea typeface="+mn-ea"/>
                <a:cs typeface="+mn-cs"/>
              </a:rPr>
              <a:t>Thematic Areas</a:t>
            </a:r>
          </a:p>
        </p:txBody>
      </p:sp>
    </p:spTree>
    <p:extLst>
      <p:ext uri="{BB962C8B-B14F-4D97-AF65-F5344CB8AC3E}">
        <p14:creationId xmlns:p14="http://schemas.microsoft.com/office/powerpoint/2010/main" val="15871168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A0C673C5-C232-53B6-EB5F-E4CAC8B3F412}"/>
              </a:ext>
            </a:extLst>
          </p:cNvPr>
          <p:cNvSpPr/>
          <p:nvPr/>
        </p:nvSpPr>
        <p:spPr>
          <a:xfrm rot="19048014">
            <a:off x="3606558" y="955850"/>
            <a:ext cx="4907611" cy="4811622"/>
          </a:xfrm>
          <a:custGeom>
            <a:avLst/>
            <a:gdLst>
              <a:gd name="connsiteX0" fmla="*/ 0 w 4371975"/>
              <a:gd name="connsiteY0" fmla="*/ 2185988 h 4371975"/>
              <a:gd name="connsiteX1" fmla="*/ 2185988 w 4371975"/>
              <a:gd name="connsiteY1" fmla="*/ 0 h 4371975"/>
              <a:gd name="connsiteX2" fmla="*/ 4371976 w 4371975"/>
              <a:gd name="connsiteY2" fmla="*/ 2185988 h 4371975"/>
              <a:gd name="connsiteX3" fmla="*/ 2185988 w 4371975"/>
              <a:gd name="connsiteY3" fmla="*/ 4371976 h 4371975"/>
              <a:gd name="connsiteX4" fmla="*/ 0 w 4371975"/>
              <a:gd name="connsiteY4" fmla="*/ 2185988 h 4371975"/>
              <a:gd name="connsiteX0" fmla="*/ 2185988 w 4371976"/>
              <a:gd name="connsiteY0" fmla="*/ 0 h 4371976"/>
              <a:gd name="connsiteX1" fmla="*/ 4371976 w 4371976"/>
              <a:gd name="connsiteY1" fmla="*/ 2185988 h 4371976"/>
              <a:gd name="connsiteX2" fmla="*/ 2185988 w 4371976"/>
              <a:gd name="connsiteY2" fmla="*/ 4371976 h 4371976"/>
              <a:gd name="connsiteX3" fmla="*/ 0 w 4371976"/>
              <a:gd name="connsiteY3" fmla="*/ 2185988 h 4371976"/>
              <a:gd name="connsiteX4" fmla="*/ 2277428 w 4371976"/>
              <a:gd name="connsiteY4" fmla="*/ 91440 h 4371976"/>
              <a:gd name="connsiteX0" fmla="*/ 2885674 w 4371976"/>
              <a:gd name="connsiteY0" fmla="*/ 401469 h 4286464"/>
              <a:gd name="connsiteX1" fmla="*/ 4371976 w 4371976"/>
              <a:gd name="connsiteY1" fmla="*/ 2100476 h 4286464"/>
              <a:gd name="connsiteX2" fmla="*/ 2185988 w 4371976"/>
              <a:gd name="connsiteY2" fmla="*/ 4286464 h 4286464"/>
              <a:gd name="connsiteX3" fmla="*/ 0 w 4371976"/>
              <a:gd name="connsiteY3" fmla="*/ 2100476 h 4286464"/>
              <a:gd name="connsiteX4" fmla="*/ 2277428 w 4371976"/>
              <a:gd name="connsiteY4" fmla="*/ 5928 h 4286464"/>
              <a:gd name="connsiteX0" fmla="*/ 2527401 w 4371976"/>
              <a:gd name="connsiteY0" fmla="*/ 325714 h 4286464"/>
              <a:gd name="connsiteX1" fmla="*/ 4371976 w 4371976"/>
              <a:gd name="connsiteY1" fmla="*/ 2100476 h 4286464"/>
              <a:gd name="connsiteX2" fmla="*/ 2185988 w 4371976"/>
              <a:gd name="connsiteY2" fmla="*/ 4286464 h 4286464"/>
              <a:gd name="connsiteX3" fmla="*/ 0 w 4371976"/>
              <a:gd name="connsiteY3" fmla="*/ 2100476 h 4286464"/>
              <a:gd name="connsiteX4" fmla="*/ 2277428 w 4371976"/>
              <a:gd name="connsiteY4" fmla="*/ 5928 h 4286464"/>
              <a:gd name="connsiteX0" fmla="*/ 2527401 w 4371976"/>
              <a:gd name="connsiteY0" fmla="*/ 325714 h 4286464"/>
              <a:gd name="connsiteX1" fmla="*/ 4371976 w 4371976"/>
              <a:gd name="connsiteY1" fmla="*/ 2100476 h 4286464"/>
              <a:gd name="connsiteX2" fmla="*/ 2185988 w 4371976"/>
              <a:gd name="connsiteY2" fmla="*/ 4286464 h 4286464"/>
              <a:gd name="connsiteX3" fmla="*/ 0 w 4371976"/>
              <a:gd name="connsiteY3" fmla="*/ 2100476 h 4286464"/>
              <a:gd name="connsiteX4" fmla="*/ 2277428 w 4371976"/>
              <a:gd name="connsiteY4" fmla="*/ 5928 h 4286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976" h="4286464">
                <a:moveTo>
                  <a:pt x="2527401" y="325714"/>
                </a:moveTo>
                <a:cubicBezTo>
                  <a:pt x="3386502" y="994272"/>
                  <a:pt x="4371976" y="893188"/>
                  <a:pt x="4371976" y="2100476"/>
                </a:cubicBezTo>
                <a:cubicBezTo>
                  <a:pt x="4371976" y="3307764"/>
                  <a:pt x="3393276" y="4286464"/>
                  <a:pt x="2185988" y="4286464"/>
                </a:cubicBezTo>
                <a:cubicBezTo>
                  <a:pt x="978700" y="4286464"/>
                  <a:pt x="0" y="3307764"/>
                  <a:pt x="0" y="2100476"/>
                </a:cubicBezTo>
                <a:cubicBezTo>
                  <a:pt x="0" y="893188"/>
                  <a:pt x="978700" y="-85512"/>
                  <a:pt x="2277428" y="5928"/>
                </a:cubicBezTo>
              </a:path>
            </a:pathLst>
          </a:custGeom>
          <a:noFill/>
          <a:ln w="152400">
            <a:solidFill>
              <a:srgbClr val="FFCC00"/>
            </a:solidFill>
            <a:headEnd type="triangle" w="sm" len="sm"/>
            <a:tailEnd type="triangle" w="lg" len="med"/>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p:cNvSpPr>
            <a:spLocks noGrp="1"/>
          </p:cNvSpPr>
          <p:nvPr>
            <p:ph type="title" idx="4294967295"/>
          </p:nvPr>
        </p:nvSpPr>
        <p:spPr>
          <a:xfrm>
            <a:off x="402781" y="-125113"/>
            <a:ext cx="11105372" cy="948394"/>
          </a:xfrm>
        </p:spPr>
        <p:txBody>
          <a:bodyPr/>
          <a:lstStyle/>
          <a:p>
            <a:pPr algn="ctr"/>
            <a:r>
              <a:rPr lang="en-GB" sz="2400" b="1" dirty="0">
                <a:solidFill>
                  <a:srgbClr val="555CA4"/>
                </a:solidFill>
                <a:latin typeface="Arial Black" panose="020B0A04020102020204" pitchFamily="34" charset="0"/>
              </a:rPr>
              <a:t>Project Lifecycle</a:t>
            </a:r>
            <a:endParaRPr lang="en-GB" sz="2400" dirty="0">
              <a:solidFill>
                <a:srgbClr val="555CA4"/>
              </a:solidFill>
              <a:latin typeface="Arial Black" panose="020B0A04020102020204" pitchFamily="34" charset="0"/>
            </a:endParaRPr>
          </a:p>
        </p:txBody>
      </p:sp>
      <p:sp>
        <p:nvSpPr>
          <p:cNvPr id="11" name="Oval 7">
            <a:extLst>
              <a:ext uri="{FF2B5EF4-FFF2-40B4-BE49-F238E27FC236}">
                <a16:creationId xmlns:a16="http://schemas.microsoft.com/office/drawing/2014/main" id="{FAC2CEE4-F7A7-72DA-DFD3-2FCFE419691E}"/>
              </a:ext>
            </a:extLst>
          </p:cNvPr>
          <p:cNvSpPr/>
          <p:nvPr/>
        </p:nvSpPr>
        <p:spPr>
          <a:xfrm rot="1622066" flipH="1">
            <a:off x="1681414" y="1823506"/>
            <a:ext cx="2206324" cy="1173796"/>
          </a:xfrm>
          <a:custGeom>
            <a:avLst/>
            <a:gdLst>
              <a:gd name="connsiteX0" fmla="*/ 0 w 4371975"/>
              <a:gd name="connsiteY0" fmla="*/ 2185988 h 4371975"/>
              <a:gd name="connsiteX1" fmla="*/ 2185988 w 4371975"/>
              <a:gd name="connsiteY1" fmla="*/ 0 h 4371975"/>
              <a:gd name="connsiteX2" fmla="*/ 4371976 w 4371975"/>
              <a:gd name="connsiteY2" fmla="*/ 2185988 h 4371975"/>
              <a:gd name="connsiteX3" fmla="*/ 2185988 w 4371975"/>
              <a:gd name="connsiteY3" fmla="*/ 4371976 h 4371975"/>
              <a:gd name="connsiteX4" fmla="*/ 0 w 4371975"/>
              <a:gd name="connsiteY4" fmla="*/ 2185988 h 4371975"/>
              <a:gd name="connsiteX0" fmla="*/ 2185988 w 4371976"/>
              <a:gd name="connsiteY0" fmla="*/ 0 h 4371976"/>
              <a:gd name="connsiteX1" fmla="*/ 4371976 w 4371976"/>
              <a:gd name="connsiteY1" fmla="*/ 2185988 h 4371976"/>
              <a:gd name="connsiteX2" fmla="*/ 2185988 w 4371976"/>
              <a:gd name="connsiteY2" fmla="*/ 4371976 h 4371976"/>
              <a:gd name="connsiteX3" fmla="*/ 0 w 4371976"/>
              <a:gd name="connsiteY3" fmla="*/ 2185988 h 4371976"/>
              <a:gd name="connsiteX4" fmla="*/ 2277428 w 4371976"/>
              <a:gd name="connsiteY4" fmla="*/ 91440 h 4371976"/>
              <a:gd name="connsiteX0" fmla="*/ 2885674 w 4371976"/>
              <a:gd name="connsiteY0" fmla="*/ 401469 h 4286464"/>
              <a:gd name="connsiteX1" fmla="*/ 4371976 w 4371976"/>
              <a:gd name="connsiteY1" fmla="*/ 2100476 h 4286464"/>
              <a:gd name="connsiteX2" fmla="*/ 2185988 w 4371976"/>
              <a:gd name="connsiteY2" fmla="*/ 4286464 h 4286464"/>
              <a:gd name="connsiteX3" fmla="*/ 0 w 4371976"/>
              <a:gd name="connsiteY3" fmla="*/ 2100476 h 4286464"/>
              <a:gd name="connsiteX4" fmla="*/ 2277428 w 4371976"/>
              <a:gd name="connsiteY4" fmla="*/ 5928 h 4286464"/>
              <a:gd name="connsiteX0" fmla="*/ 2527401 w 4371976"/>
              <a:gd name="connsiteY0" fmla="*/ 325714 h 4286464"/>
              <a:gd name="connsiteX1" fmla="*/ 4371976 w 4371976"/>
              <a:gd name="connsiteY1" fmla="*/ 2100476 h 4286464"/>
              <a:gd name="connsiteX2" fmla="*/ 2185988 w 4371976"/>
              <a:gd name="connsiteY2" fmla="*/ 4286464 h 4286464"/>
              <a:gd name="connsiteX3" fmla="*/ 0 w 4371976"/>
              <a:gd name="connsiteY3" fmla="*/ 2100476 h 4286464"/>
              <a:gd name="connsiteX4" fmla="*/ 2277428 w 4371976"/>
              <a:gd name="connsiteY4" fmla="*/ 5928 h 4286464"/>
              <a:gd name="connsiteX0" fmla="*/ 2527401 w 4371976"/>
              <a:gd name="connsiteY0" fmla="*/ 325714 h 4286464"/>
              <a:gd name="connsiteX1" fmla="*/ 4371976 w 4371976"/>
              <a:gd name="connsiteY1" fmla="*/ 2100476 h 4286464"/>
              <a:gd name="connsiteX2" fmla="*/ 2185988 w 4371976"/>
              <a:gd name="connsiteY2" fmla="*/ 4286464 h 4286464"/>
              <a:gd name="connsiteX3" fmla="*/ 0 w 4371976"/>
              <a:gd name="connsiteY3" fmla="*/ 2100476 h 4286464"/>
              <a:gd name="connsiteX4" fmla="*/ 2277428 w 4371976"/>
              <a:gd name="connsiteY4" fmla="*/ 5928 h 4286464"/>
              <a:gd name="connsiteX0" fmla="*/ 4371976 w 4371976"/>
              <a:gd name="connsiteY0" fmla="*/ 2100476 h 4286464"/>
              <a:gd name="connsiteX1" fmla="*/ 2185988 w 4371976"/>
              <a:gd name="connsiteY1" fmla="*/ 4286464 h 4286464"/>
              <a:gd name="connsiteX2" fmla="*/ 0 w 4371976"/>
              <a:gd name="connsiteY2" fmla="*/ 2100476 h 4286464"/>
              <a:gd name="connsiteX3" fmla="*/ 2277428 w 4371976"/>
              <a:gd name="connsiteY3" fmla="*/ 5928 h 4286464"/>
              <a:gd name="connsiteX0" fmla="*/ 4371976 w 4371976"/>
              <a:gd name="connsiteY0" fmla="*/ 2100476 h 4286464"/>
              <a:gd name="connsiteX1" fmla="*/ 2185988 w 4371976"/>
              <a:gd name="connsiteY1" fmla="*/ 4286464 h 4286464"/>
              <a:gd name="connsiteX2" fmla="*/ 0 w 4371976"/>
              <a:gd name="connsiteY2" fmla="*/ 2100476 h 4286464"/>
              <a:gd name="connsiteX3" fmla="*/ 2277428 w 4371976"/>
              <a:gd name="connsiteY3" fmla="*/ 5928 h 4286464"/>
              <a:gd name="connsiteX0" fmla="*/ 2185988 w 2277428"/>
              <a:gd name="connsiteY0" fmla="*/ 4286464 h 4286464"/>
              <a:gd name="connsiteX1" fmla="*/ 0 w 2277428"/>
              <a:gd name="connsiteY1" fmla="*/ 2100476 h 4286464"/>
              <a:gd name="connsiteX2" fmla="*/ 2277428 w 2277428"/>
              <a:gd name="connsiteY2" fmla="*/ 5928 h 4286464"/>
              <a:gd name="connsiteX0" fmla="*/ 2185988 w 2277428"/>
              <a:gd name="connsiteY0" fmla="*/ 4286464 h 4286464"/>
              <a:gd name="connsiteX1" fmla="*/ 0 w 2277428"/>
              <a:gd name="connsiteY1" fmla="*/ 2100476 h 4286464"/>
              <a:gd name="connsiteX2" fmla="*/ 2277428 w 2277428"/>
              <a:gd name="connsiteY2" fmla="*/ 5928 h 4286464"/>
              <a:gd name="connsiteX0" fmla="*/ 2333464 w 2333464"/>
              <a:gd name="connsiteY0" fmla="*/ 4230143 h 4230143"/>
              <a:gd name="connsiteX1" fmla="*/ 0 w 2333464"/>
              <a:gd name="connsiteY1" fmla="*/ 2100476 h 4230143"/>
              <a:gd name="connsiteX2" fmla="*/ 2277428 w 2333464"/>
              <a:gd name="connsiteY2" fmla="*/ 5928 h 4230143"/>
              <a:gd name="connsiteX0" fmla="*/ 0 w 2277428"/>
              <a:gd name="connsiteY0" fmla="*/ 2100476 h 2100476"/>
              <a:gd name="connsiteX1" fmla="*/ 2277428 w 2277428"/>
              <a:gd name="connsiteY1" fmla="*/ 5928 h 2100476"/>
              <a:gd name="connsiteX0" fmla="*/ 0 w 2277428"/>
              <a:gd name="connsiteY0" fmla="*/ 2100565 h 2100565"/>
              <a:gd name="connsiteX1" fmla="*/ 311911 w 2277428"/>
              <a:gd name="connsiteY1" fmla="*/ 1043542 h 2100565"/>
              <a:gd name="connsiteX2" fmla="*/ 2277428 w 2277428"/>
              <a:gd name="connsiteY2" fmla="*/ 6017 h 2100565"/>
              <a:gd name="connsiteX0" fmla="*/ 58378 w 2023895"/>
              <a:gd name="connsiteY0" fmla="*/ 1043542 h 1043542"/>
              <a:gd name="connsiteX1" fmla="*/ 2023895 w 2023895"/>
              <a:gd name="connsiteY1" fmla="*/ 6017 h 1043542"/>
              <a:gd name="connsiteX0" fmla="*/ 0 w 1965517"/>
              <a:gd name="connsiteY0" fmla="*/ 1045683 h 1045683"/>
              <a:gd name="connsiteX1" fmla="*/ 1965517 w 1965517"/>
              <a:gd name="connsiteY1" fmla="*/ 8158 h 1045683"/>
            </a:gdLst>
            <a:ahLst/>
            <a:cxnLst>
              <a:cxn ang="0">
                <a:pos x="connsiteX0" y="connsiteY0"/>
              </a:cxn>
              <a:cxn ang="0">
                <a:pos x="connsiteX1" y="connsiteY1"/>
              </a:cxn>
            </a:cxnLst>
            <a:rect l="l" t="t" r="r" b="b"/>
            <a:pathLst>
              <a:path w="1965517" h="1045683">
                <a:moveTo>
                  <a:pt x="0" y="1045683"/>
                </a:moveTo>
                <a:cubicBezTo>
                  <a:pt x="148210" y="615020"/>
                  <a:pt x="666789" y="-83282"/>
                  <a:pt x="1965517" y="8158"/>
                </a:cubicBezTo>
              </a:path>
            </a:pathLst>
          </a:custGeom>
          <a:noFill/>
          <a:ln w="152400">
            <a:solidFill>
              <a:srgbClr val="FFCC00"/>
            </a:solidFill>
            <a:headEnd type="triangle" w="sm" len="sm"/>
            <a:tailEnd type="triangle" w="lg" len="med"/>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Rounded Corners 2">
            <a:extLst>
              <a:ext uri="{FF2B5EF4-FFF2-40B4-BE49-F238E27FC236}">
                <a16:creationId xmlns:a16="http://schemas.microsoft.com/office/drawing/2014/main" id="{B13CD83E-9F4D-D7AC-CCD6-BCFDCB4D4136}"/>
              </a:ext>
            </a:extLst>
          </p:cNvPr>
          <p:cNvSpPr/>
          <p:nvPr/>
        </p:nvSpPr>
        <p:spPr>
          <a:xfrm>
            <a:off x="8171359" y="2194073"/>
            <a:ext cx="2971800" cy="1132070"/>
          </a:xfrm>
          <a:prstGeom prst="roundRect">
            <a:avLst/>
          </a:prstGeom>
          <a:solidFill>
            <a:srgbClr val="8E93C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PROJECT DEVELOPMENT AND APPLICATION</a:t>
            </a:r>
          </a:p>
        </p:txBody>
      </p:sp>
      <p:sp>
        <p:nvSpPr>
          <p:cNvPr id="5" name="Rectangle: Rounded Corners 4">
            <a:extLst>
              <a:ext uri="{FF2B5EF4-FFF2-40B4-BE49-F238E27FC236}">
                <a16:creationId xmlns:a16="http://schemas.microsoft.com/office/drawing/2014/main" id="{3D3A74CF-7C91-A3E4-6953-5438A032CC36}"/>
              </a:ext>
            </a:extLst>
          </p:cNvPr>
          <p:cNvSpPr/>
          <p:nvPr/>
        </p:nvSpPr>
        <p:spPr>
          <a:xfrm>
            <a:off x="6532997" y="4628496"/>
            <a:ext cx="2971800" cy="1132070"/>
          </a:xfrm>
          <a:prstGeom prst="roundRect">
            <a:avLst/>
          </a:prstGeom>
          <a:solidFill>
            <a:srgbClr val="8E93C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CONTRACTING AND START-UP</a:t>
            </a:r>
          </a:p>
        </p:txBody>
      </p:sp>
      <p:sp>
        <p:nvSpPr>
          <p:cNvPr id="6" name="Rectangle: Rounded Corners 5">
            <a:extLst>
              <a:ext uri="{FF2B5EF4-FFF2-40B4-BE49-F238E27FC236}">
                <a16:creationId xmlns:a16="http://schemas.microsoft.com/office/drawing/2014/main" id="{1B1EDA7D-FA9D-95FB-9980-112231CDFC2B}"/>
              </a:ext>
            </a:extLst>
          </p:cNvPr>
          <p:cNvSpPr/>
          <p:nvPr/>
        </p:nvSpPr>
        <p:spPr>
          <a:xfrm>
            <a:off x="906338" y="2472440"/>
            <a:ext cx="2971800" cy="1132070"/>
          </a:xfrm>
          <a:prstGeom prst="roundRect">
            <a:avLst/>
          </a:prstGeom>
          <a:solidFill>
            <a:srgbClr val="8E93C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PROJECT CLOSURE</a:t>
            </a:r>
          </a:p>
        </p:txBody>
      </p:sp>
      <p:sp>
        <p:nvSpPr>
          <p:cNvPr id="7" name="Rectangle: Rounded Corners 6">
            <a:extLst>
              <a:ext uri="{FF2B5EF4-FFF2-40B4-BE49-F238E27FC236}">
                <a16:creationId xmlns:a16="http://schemas.microsoft.com/office/drawing/2014/main" id="{A42CA901-AC65-45A3-20B5-291666FD1307}"/>
              </a:ext>
            </a:extLst>
          </p:cNvPr>
          <p:cNvSpPr/>
          <p:nvPr/>
        </p:nvSpPr>
        <p:spPr>
          <a:xfrm>
            <a:off x="4583921" y="793011"/>
            <a:ext cx="2971800" cy="1132070"/>
          </a:xfrm>
          <a:prstGeom prst="roundRect">
            <a:avLst/>
          </a:prstGeom>
          <a:solidFill>
            <a:srgbClr val="8E93C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PREDEVELOPMENT</a:t>
            </a:r>
          </a:p>
        </p:txBody>
      </p:sp>
      <p:sp>
        <p:nvSpPr>
          <p:cNvPr id="12" name="TextBox 11">
            <a:extLst>
              <a:ext uri="{FF2B5EF4-FFF2-40B4-BE49-F238E27FC236}">
                <a16:creationId xmlns:a16="http://schemas.microsoft.com/office/drawing/2014/main" id="{C87EFD9E-C49F-2C6F-37EB-7F9CEC9A15F8}"/>
              </a:ext>
            </a:extLst>
          </p:cNvPr>
          <p:cNvSpPr txBox="1"/>
          <p:nvPr/>
        </p:nvSpPr>
        <p:spPr>
          <a:xfrm>
            <a:off x="7878160" y="864092"/>
            <a:ext cx="3824514" cy="646331"/>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Nova" panose="020B0504020202020204" pitchFamily="34" charset="0"/>
                <a:ea typeface="MS PGothic" pitchFamily="34" charset="-128"/>
                <a:cs typeface="+mn-cs"/>
              </a:rPr>
              <a:t>Elaboration of project idea, concept note, partner search</a:t>
            </a:r>
          </a:p>
        </p:txBody>
      </p:sp>
      <p:sp>
        <p:nvSpPr>
          <p:cNvPr id="21" name="TextBox 20">
            <a:extLst>
              <a:ext uri="{FF2B5EF4-FFF2-40B4-BE49-F238E27FC236}">
                <a16:creationId xmlns:a16="http://schemas.microsoft.com/office/drawing/2014/main" id="{837BEE47-D300-4433-E50E-CCA6972C1B46}"/>
              </a:ext>
            </a:extLst>
          </p:cNvPr>
          <p:cNvSpPr txBox="1"/>
          <p:nvPr/>
        </p:nvSpPr>
        <p:spPr>
          <a:xfrm>
            <a:off x="8830410" y="3322853"/>
            <a:ext cx="3289832" cy="923330"/>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Nova" panose="020B0504020202020204" pitchFamily="34" charset="0"/>
                <a:ea typeface="MS PGothic" pitchFamily="34" charset="-128"/>
                <a:cs typeface="+mn-cs"/>
              </a:rPr>
              <a:t>Strategy and content, responsibilities, application requirements</a:t>
            </a:r>
          </a:p>
        </p:txBody>
      </p:sp>
      <p:sp>
        <p:nvSpPr>
          <p:cNvPr id="22" name="TextBox 21">
            <a:extLst>
              <a:ext uri="{FF2B5EF4-FFF2-40B4-BE49-F238E27FC236}">
                <a16:creationId xmlns:a16="http://schemas.microsoft.com/office/drawing/2014/main" id="{8C9FD680-E307-55F6-9311-1B4649690807}"/>
              </a:ext>
            </a:extLst>
          </p:cNvPr>
          <p:cNvSpPr txBox="1"/>
          <p:nvPr/>
        </p:nvSpPr>
        <p:spPr>
          <a:xfrm>
            <a:off x="9540603" y="4639165"/>
            <a:ext cx="2444568" cy="1477328"/>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Nova" panose="020B0504020202020204" pitchFamily="34" charset="0"/>
                <a:ea typeface="MS PGothic" pitchFamily="34" charset="-128"/>
                <a:cs typeface="+mn-cs"/>
              </a:rPr>
              <a:t>Letter of Offer, Partnership Agreement, kick off, detailed planning, conditions</a:t>
            </a:r>
          </a:p>
        </p:txBody>
      </p:sp>
      <p:sp>
        <p:nvSpPr>
          <p:cNvPr id="23" name="TextBox 22">
            <a:extLst>
              <a:ext uri="{FF2B5EF4-FFF2-40B4-BE49-F238E27FC236}">
                <a16:creationId xmlns:a16="http://schemas.microsoft.com/office/drawing/2014/main" id="{8A5C027E-DDC5-1CF6-422A-8DA922D410A6}"/>
              </a:ext>
            </a:extLst>
          </p:cNvPr>
          <p:cNvSpPr txBox="1"/>
          <p:nvPr/>
        </p:nvSpPr>
        <p:spPr>
          <a:xfrm>
            <a:off x="423959" y="5470161"/>
            <a:ext cx="4914065" cy="923330"/>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Nova" panose="020B0504020202020204" pitchFamily="34" charset="0"/>
                <a:ea typeface="MS PGothic" pitchFamily="34" charset="-128"/>
                <a:cs typeface="+mn-cs"/>
              </a:rPr>
              <a:t>Coordination of activities, reporting, monitoring, modifications, evaluation, financial management, communication</a:t>
            </a:r>
          </a:p>
        </p:txBody>
      </p:sp>
      <p:sp>
        <p:nvSpPr>
          <p:cNvPr id="24" name="TextBox 23">
            <a:extLst>
              <a:ext uri="{FF2B5EF4-FFF2-40B4-BE49-F238E27FC236}">
                <a16:creationId xmlns:a16="http://schemas.microsoft.com/office/drawing/2014/main" id="{68D21F6D-FF5E-B5A1-3C93-669EDD7A0F60}"/>
              </a:ext>
            </a:extLst>
          </p:cNvPr>
          <p:cNvSpPr txBox="1"/>
          <p:nvPr/>
        </p:nvSpPr>
        <p:spPr>
          <a:xfrm>
            <a:off x="526606" y="3653891"/>
            <a:ext cx="3395105" cy="646331"/>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Nova" panose="020B0504020202020204" pitchFamily="34" charset="0"/>
                <a:ea typeface="MS PGothic" pitchFamily="34" charset="-128"/>
                <a:cs typeface="+mn-cs"/>
              </a:rPr>
              <a:t>Final reporting, post-project activities, use of results</a:t>
            </a:r>
          </a:p>
        </p:txBody>
      </p:sp>
      <p:sp>
        <p:nvSpPr>
          <p:cNvPr id="25" name="Diamond 24">
            <a:extLst>
              <a:ext uri="{FF2B5EF4-FFF2-40B4-BE49-F238E27FC236}">
                <a16:creationId xmlns:a16="http://schemas.microsoft.com/office/drawing/2014/main" id="{30B4609E-31FA-3EBB-80B5-2131873ACB63}"/>
              </a:ext>
            </a:extLst>
          </p:cNvPr>
          <p:cNvSpPr/>
          <p:nvPr/>
        </p:nvSpPr>
        <p:spPr>
          <a:xfrm>
            <a:off x="7747819" y="1529224"/>
            <a:ext cx="493032" cy="560136"/>
          </a:xfrm>
          <a:prstGeom prst="diamond">
            <a:avLst/>
          </a:prstGeom>
          <a:solidFill>
            <a:srgbClr val="D9096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6" name="Diamond 25">
            <a:extLst>
              <a:ext uri="{FF2B5EF4-FFF2-40B4-BE49-F238E27FC236}">
                <a16:creationId xmlns:a16="http://schemas.microsoft.com/office/drawing/2014/main" id="{DE8334EF-5C06-441A-7256-C80B1006598C}"/>
              </a:ext>
            </a:extLst>
          </p:cNvPr>
          <p:cNvSpPr/>
          <p:nvPr/>
        </p:nvSpPr>
        <p:spPr>
          <a:xfrm>
            <a:off x="8070461" y="3810461"/>
            <a:ext cx="523875" cy="523875"/>
          </a:xfrm>
          <a:prstGeom prst="diamond">
            <a:avLst/>
          </a:prstGeom>
          <a:solidFill>
            <a:srgbClr val="D9096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8" name="TextBox 27">
            <a:extLst>
              <a:ext uri="{FF2B5EF4-FFF2-40B4-BE49-F238E27FC236}">
                <a16:creationId xmlns:a16="http://schemas.microsoft.com/office/drawing/2014/main" id="{4F8EE734-1581-A40E-FE29-8E5C535B2287}"/>
              </a:ext>
            </a:extLst>
          </p:cNvPr>
          <p:cNvSpPr txBox="1"/>
          <p:nvPr/>
        </p:nvSpPr>
        <p:spPr>
          <a:xfrm>
            <a:off x="7380454" y="1932611"/>
            <a:ext cx="701620" cy="369332"/>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Nova" panose="020B0504020202020204" pitchFamily="34" charset="0"/>
                <a:ea typeface="MS PGothic" pitchFamily="34" charset="-128"/>
                <a:cs typeface="+mn-cs"/>
              </a:rPr>
              <a:t>Call</a:t>
            </a:r>
          </a:p>
        </p:txBody>
      </p:sp>
      <p:sp>
        <p:nvSpPr>
          <p:cNvPr id="29" name="TextBox 28">
            <a:extLst>
              <a:ext uri="{FF2B5EF4-FFF2-40B4-BE49-F238E27FC236}">
                <a16:creationId xmlns:a16="http://schemas.microsoft.com/office/drawing/2014/main" id="{02789051-85FD-2B60-05AB-50122C63F527}"/>
              </a:ext>
            </a:extLst>
          </p:cNvPr>
          <p:cNvSpPr txBox="1"/>
          <p:nvPr/>
        </p:nvSpPr>
        <p:spPr>
          <a:xfrm>
            <a:off x="6301955" y="3158187"/>
            <a:ext cx="1818641" cy="830997"/>
          </a:xfrm>
          <a:prstGeom prst="rect">
            <a:avLst/>
          </a:prstGeom>
          <a:noFill/>
        </p:spPr>
        <p:txBody>
          <a:bodyPr wrap="squar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Nova" panose="020B0504020202020204" pitchFamily="34" charset="0"/>
                <a:ea typeface="MS PGothic" pitchFamily="34" charset="-128"/>
                <a:cs typeface="+mn-cs"/>
              </a:rPr>
              <a:t>Project assessment and selection</a:t>
            </a:r>
          </a:p>
        </p:txBody>
      </p:sp>
      <p:grpSp>
        <p:nvGrpSpPr>
          <p:cNvPr id="9" name="Group 8">
            <a:extLst>
              <a:ext uri="{FF2B5EF4-FFF2-40B4-BE49-F238E27FC236}">
                <a16:creationId xmlns:a16="http://schemas.microsoft.com/office/drawing/2014/main" id="{3187CEB1-51ED-5FF3-E26E-5C81B978367A}"/>
              </a:ext>
            </a:extLst>
          </p:cNvPr>
          <p:cNvGrpSpPr/>
          <p:nvPr/>
        </p:nvGrpSpPr>
        <p:grpSpPr>
          <a:xfrm>
            <a:off x="1931332" y="4076890"/>
            <a:ext cx="3179229" cy="1389234"/>
            <a:chOff x="1883707" y="4276915"/>
            <a:chExt cx="3179229" cy="1389234"/>
          </a:xfrm>
        </p:grpSpPr>
        <p:sp>
          <p:nvSpPr>
            <p:cNvPr id="10" name="Rectangle: Rounded Corners 9">
              <a:extLst>
                <a:ext uri="{FF2B5EF4-FFF2-40B4-BE49-F238E27FC236}">
                  <a16:creationId xmlns:a16="http://schemas.microsoft.com/office/drawing/2014/main" id="{1EE67D6C-7278-CFF2-1710-413595A450F7}"/>
                </a:ext>
              </a:extLst>
            </p:cNvPr>
            <p:cNvSpPr/>
            <p:nvPr/>
          </p:nvSpPr>
          <p:spPr>
            <a:xfrm>
              <a:off x="1883707" y="4534079"/>
              <a:ext cx="2971800" cy="1132070"/>
            </a:xfrm>
            <a:prstGeom prst="roundRect">
              <a:avLst/>
            </a:prstGeom>
            <a:solidFill>
              <a:srgbClr val="8E93C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alibri"/>
                  <a:ea typeface="+mn-ea"/>
                  <a:cs typeface="+mn-cs"/>
                </a:rPr>
                <a:t>PROJECT IMPLEMENTATION</a:t>
              </a:r>
            </a:p>
          </p:txBody>
        </p:sp>
        <p:sp>
          <p:nvSpPr>
            <p:cNvPr id="30" name="Diamond 29">
              <a:extLst>
                <a:ext uri="{FF2B5EF4-FFF2-40B4-BE49-F238E27FC236}">
                  <a16:creationId xmlns:a16="http://schemas.microsoft.com/office/drawing/2014/main" id="{63AD6FFC-1A27-F2A3-049F-0AD0839A3ACD}"/>
                </a:ext>
              </a:extLst>
            </p:cNvPr>
            <p:cNvSpPr/>
            <p:nvPr/>
          </p:nvSpPr>
          <p:spPr>
            <a:xfrm>
              <a:off x="4539061" y="4276915"/>
              <a:ext cx="523875" cy="523875"/>
            </a:xfrm>
            <a:prstGeom prst="diamond">
              <a:avLst/>
            </a:prstGeom>
            <a:solidFill>
              <a:srgbClr val="D9096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31" name="TextBox 30">
            <a:extLst>
              <a:ext uri="{FF2B5EF4-FFF2-40B4-BE49-F238E27FC236}">
                <a16:creationId xmlns:a16="http://schemas.microsoft.com/office/drawing/2014/main" id="{96B1D3F7-C60E-024E-333D-9298BCC0C933}"/>
              </a:ext>
            </a:extLst>
          </p:cNvPr>
          <p:cNvSpPr txBox="1"/>
          <p:nvPr/>
        </p:nvSpPr>
        <p:spPr>
          <a:xfrm>
            <a:off x="4433152" y="3488237"/>
            <a:ext cx="1840532" cy="1323439"/>
          </a:xfrm>
          <a:prstGeom prst="rect">
            <a:avLst/>
          </a:prstGeom>
          <a:noFill/>
        </p:spPr>
        <p:txBody>
          <a:bodyPr wrap="squar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Nova" panose="020B0504020202020204" pitchFamily="34" charset="0"/>
                <a:ea typeface="MS PGothic" pitchFamily="34" charset="-128"/>
                <a:cs typeface="+mn-cs"/>
              </a:rPr>
              <a:t>Modification assessment and selection.</a:t>
            </a:r>
          </a:p>
          <a:p>
            <a:pPr marL="0" marR="0" lvl="0" indent="0" algn="r" defTabSz="4572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Nova" panose="020B0504020202020204" pitchFamily="34" charset="0"/>
                <a:ea typeface="MS PGothic" pitchFamily="34" charset="-128"/>
                <a:cs typeface="+mn-cs"/>
              </a:rPr>
              <a:t>Monitoring achievement.</a:t>
            </a:r>
          </a:p>
        </p:txBody>
      </p:sp>
    </p:spTree>
    <p:extLst>
      <p:ext uri="{BB962C8B-B14F-4D97-AF65-F5344CB8AC3E}">
        <p14:creationId xmlns:p14="http://schemas.microsoft.com/office/powerpoint/2010/main" val="33839221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UF_theme">
  <a:themeElements>
    <a:clrScheme name="Urban Foresight Branding">
      <a:dk1>
        <a:srgbClr val="291252"/>
      </a:dk1>
      <a:lt1>
        <a:srgbClr val="FF5238"/>
      </a:lt1>
      <a:dk2>
        <a:srgbClr val="435AFF"/>
      </a:dk2>
      <a:lt2>
        <a:srgbClr val="00D1AC"/>
      </a:lt2>
      <a:accent1>
        <a:srgbClr val="8A54ED"/>
      </a:accent1>
      <a:accent2>
        <a:srgbClr val="ED7D31"/>
      </a:accent2>
      <a:accent3>
        <a:srgbClr val="DB0052"/>
      </a:accent3>
      <a:accent4>
        <a:srgbClr val="FFA800"/>
      </a:accent4>
      <a:accent5>
        <a:srgbClr val="009EE2"/>
      </a:accent5>
      <a:accent6>
        <a:srgbClr val="FFFFFF"/>
      </a:accent6>
      <a:hlink>
        <a:srgbClr val="009EE2"/>
      </a:hlink>
      <a:folHlink>
        <a:srgbClr val="DB005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tandard">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Open Sans"/>
            <a:ea typeface="Open Sans"/>
            <a:cs typeface="Open Sans"/>
            <a:sym typeface="Open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Enterprise_Dept_Presentation.pptx  -  Read-Only" id="{2BC87A02-E226-48F2-B48E-6222E24CE566}" vid="{6DC9ABE9-02F9-435C-AD12-FD31F7414D5D}"/>
    </a:ext>
  </a:extLst>
</a:theme>
</file>

<file path=ppt/theme/theme5.xml><?xml version="1.0" encoding="utf-8"?>
<a:theme xmlns:a="http://schemas.openxmlformats.org/drawingml/2006/main" name="2_Office Theme">
  <a:themeElements>
    <a:clrScheme name="Custom 5">
      <a:dk1>
        <a:sysClr val="windowText" lastClr="000000"/>
      </a:dk1>
      <a:lt1>
        <a:sysClr val="window" lastClr="FFFFFF"/>
      </a:lt1>
      <a:dk2>
        <a:srgbClr val="44546A"/>
      </a:dk2>
      <a:lt2>
        <a:srgbClr val="E7E6E6"/>
      </a:lt2>
      <a:accent1>
        <a:srgbClr val="121554"/>
      </a:accent1>
      <a:accent2>
        <a:srgbClr val="F5AE2E"/>
      </a:accent2>
      <a:accent3>
        <a:srgbClr val="7C7D85"/>
      </a:accent3>
      <a:accent4>
        <a:srgbClr val="1657B6"/>
      </a:accent4>
      <a:accent5>
        <a:srgbClr val="1C70A9"/>
      </a:accent5>
      <a:accent6>
        <a:srgbClr val="AFA2FE"/>
      </a:accent6>
      <a:hlink>
        <a:srgbClr val="0563C1"/>
      </a:hlink>
      <a:folHlink>
        <a:srgbClr val="954F72"/>
      </a:folHlink>
    </a:clrScheme>
    <a:fontScheme name="Custom 2">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698</TotalTime>
  <Words>6631</Words>
  <Application>Microsoft Office PowerPoint</Application>
  <PresentationFormat>Widescreen</PresentationFormat>
  <Paragraphs>736</Paragraphs>
  <Slides>62</Slides>
  <Notes>49</Notes>
  <HiddenSlides>0</HiddenSlides>
  <MMClips>0</MMClips>
  <ScaleCrop>false</ScaleCrop>
  <HeadingPairs>
    <vt:vector size="6" baseType="variant">
      <vt:variant>
        <vt:lpstr>Fonts Used</vt:lpstr>
      </vt:variant>
      <vt:variant>
        <vt:i4>16</vt:i4>
      </vt:variant>
      <vt:variant>
        <vt:lpstr>Theme</vt:lpstr>
      </vt:variant>
      <vt:variant>
        <vt:i4>6</vt:i4>
      </vt:variant>
      <vt:variant>
        <vt:lpstr>Slide Titles</vt:lpstr>
      </vt:variant>
      <vt:variant>
        <vt:i4>62</vt:i4>
      </vt:variant>
    </vt:vector>
  </HeadingPairs>
  <TitlesOfParts>
    <vt:vector size="84" baseType="lpstr">
      <vt:lpstr>MS PGothic</vt:lpstr>
      <vt:lpstr>.AppleSystemUIFont</vt:lpstr>
      <vt:lpstr>Arial</vt:lpstr>
      <vt:lpstr>Arial Black</vt:lpstr>
      <vt:lpstr>Arial Nova</vt:lpstr>
      <vt:lpstr>Calibri</vt:lpstr>
      <vt:lpstr>Calibri Light</vt:lpstr>
      <vt:lpstr>Courier New</vt:lpstr>
      <vt:lpstr>Favorit</vt:lpstr>
      <vt:lpstr>FreightText Pro Book</vt:lpstr>
      <vt:lpstr>Georgia</vt:lpstr>
      <vt:lpstr>Open Sans</vt:lpstr>
      <vt:lpstr>Symbol</vt:lpstr>
      <vt:lpstr>Times New Roman</vt:lpstr>
      <vt:lpstr>Trebuchet MS</vt:lpstr>
      <vt:lpstr>Wingdings</vt:lpstr>
      <vt:lpstr>Office Theme</vt:lpstr>
      <vt:lpstr>1_Office Theme</vt:lpstr>
      <vt:lpstr>UF_theme</vt:lpstr>
      <vt:lpstr>Standard</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Project Lifecycle</vt:lpstr>
      <vt:lpstr>PowerPoint Presentation</vt:lpstr>
      <vt:lpstr>Keith Forster, Department for the Economy </vt:lpstr>
      <vt:lpstr>NI’s 10x Economic Vision</vt:lpstr>
      <vt:lpstr>Innovation Policy Priorities </vt:lpstr>
      <vt:lpstr>Alignment with PEACEPLUS objectives</vt:lpstr>
      <vt:lpstr>  Innovation Objectives - Targets</vt:lpstr>
      <vt:lpstr>Innovation Framework</vt:lpstr>
      <vt:lpstr>Strategic Objectives – Aim and Rationale</vt:lpstr>
      <vt:lpstr>NI’s Innovation Priorities – Next Steps</vt:lpstr>
      <vt:lpstr>More Information</vt:lpstr>
      <vt:lpstr>PEACEPLUS Pre-application workshop for Investment Area 2.2  Overview of Policy Interests from Ireland</vt:lpstr>
      <vt:lpstr>PowerPoint Presentation</vt:lpstr>
      <vt:lpstr>PowerPoint Presentation</vt:lpstr>
      <vt:lpstr>PowerPoint Presentation</vt:lpstr>
      <vt:lpstr>Draft DETE Statement of Strategy 2023-2025</vt:lpstr>
      <vt:lpstr>Project Ireland 2040 and DETE</vt:lpstr>
      <vt:lpstr>Enterprise White Paper</vt:lpstr>
      <vt:lpstr>Enterprise White Paper cont.</vt:lpstr>
      <vt:lpstr>Ireland-UK Unit</vt:lpstr>
      <vt:lpstr>Impact 2030</vt:lpstr>
      <vt:lpstr>Enterprise Innovation in DETE</vt:lpstr>
      <vt:lpstr>Enterprise Innovation in DETE cont.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Karyn McNiece</dc:creator>
  <cp:lastModifiedBy>Sarah Carlin</cp:lastModifiedBy>
  <cp:revision>62</cp:revision>
  <dcterms:created xsi:type="dcterms:W3CDTF">2023-03-09T09:37:41Z</dcterms:created>
  <dcterms:modified xsi:type="dcterms:W3CDTF">2023-03-21T15:37:51Z</dcterms:modified>
</cp:coreProperties>
</file>