
<file path=[Content_Types].xml><?xml version="1.0" encoding="utf-8"?>
<Types xmlns="http://schemas.openxmlformats.org/package/2006/content-types">
  <Default Extension="crdownload"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theme/themeOverride5.xml" ContentType="application/vnd.openxmlformats-officedocument.themeOverr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theme/themeOverride7.xml" ContentType="application/vnd.openxmlformats-officedocument.themeOverride+xml"/>
  <Override PartName="/ppt/notesSlides/notesSlide18.xml" ContentType="application/vnd.openxmlformats-officedocument.presentationml.notesSlide+xml"/>
  <Override PartName="/ppt/theme/themeOverride8.xml" ContentType="application/vnd.openxmlformats-officedocument.themeOverride+xml"/>
  <Override PartName="/ppt/notesSlides/notesSlide19.xml" ContentType="application/vnd.openxmlformats-officedocument.presentationml.notesSlide+xml"/>
  <Override PartName="/ppt/theme/themeOverride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699" r:id="rId4"/>
    <p:sldMasterId id="2147483712" r:id="rId5"/>
    <p:sldMasterId id="2147483724" r:id="rId6"/>
  </p:sldMasterIdLst>
  <p:notesMasterIdLst>
    <p:notesMasterId r:id="rId69"/>
  </p:notesMasterIdLst>
  <p:sldIdLst>
    <p:sldId id="260" r:id="rId7"/>
    <p:sldId id="269" r:id="rId8"/>
    <p:sldId id="275" r:id="rId9"/>
    <p:sldId id="276" r:id="rId10"/>
    <p:sldId id="277" r:id="rId11"/>
    <p:sldId id="278" r:id="rId12"/>
    <p:sldId id="282" r:id="rId13"/>
    <p:sldId id="279" r:id="rId14"/>
    <p:sldId id="604" r:id="rId15"/>
    <p:sldId id="284" r:id="rId16"/>
    <p:sldId id="317" r:id="rId17"/>
    <p:sldId id="329" r:id="rId18"/>
    <p:sldId id="328" r:id="rId19"/>
    <p:sldId id="319" r:id="rId20"/>
    <p:sldId id="330" r:id="rId21"/>
    <p:sldId id="332" r:id="rId22"/>
    <p:sldId id="333" r:id="rId23"/>
    <p:sldId id="334" r:id="rId24"/>
    <p:sldId id="331" r:id="rId25"/>
    <p:sldId id="336" r:id="rId26"/>
    <p:sldId id="335" r:id="rId27"/>
    <p:sldId id="326" r:id="rId28"/>
    <p:sldId id="271" r:id="rId29"/>
    <p:sldId id="270" r:id="rId30"/>
    <p:sldId id="468" r:id="rId31"/>
    <p:sldId id="469" r:id="rId32"/>
    <p:sldId id="272" r:id="rId33"/>
    <p:sldId id="273" r:id="rId34"/>
    <p:sldId id="274" r:id="rId35"/>
    <p:sldId id="605" r:id="rId36"/>
    <p:sldId id="606" r:id="rId37"/>
    <p:sldId id="607" r:id="rId38"/>
    <p:sldId id="281" r:id="rId39"/>
    <p:sldId id="608" r:id="rId40"/>
    <p:sldId id="632" r:id="rId41"/>
    <p:sldId id="630" r:id="rId42"/>
    <p:sldId id="611" r:id="rId43"/>
    <p:sldId id="634" r:id="rId44"/>
    <p:sldId id="612" r:id="rId45"/>
    <p:sldId id="635" r:id="rId46"/>
    <p:sldId id="613" r:id="rId47"/>
    <p:sldId id="615" r:id="rId48"/>
    <p:sldId id="617" r:id="rId49"/>
    <p:sldId id="616" r:id="rId50"/>
    <p:sldId id="619" r:id="rId51"/>
    <p:sldId id="618" r:id="rId52"/>
    <p:sldId id="623" r:id="rId53"/>
    <p:sldId id="624" r:id="rId54"/>
    <p:sldId id="637" r:id="rId55"/>
    <p:sldId id="638" r:id="rId56"/>
    <p:sldId id="621" r:id="rId57"/>
    <p:sldId id="640" r:id="rId58"/>
    <p:sldId id="641" r:id="rId59"/>
    <p:sldId id="642" r:id="rId60"/>
    <p:sldId id="643" r:id="rId61"/>
    <p:sldId id="644" r:id="rId62"/>
    <p:sldId id="629" r:id="rId63"/>
    <p:sldId id="614" r:id="rId64"/>
    <p:sldId id="631" r:id="rId65"/>
    <p:sldId id="628" r:id="rId66"/>
    <p:sldId id="626" r:id="rId67"/>
    <p:sldId id="63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746"/>
    <a:srgbClr val="6A70AE"/>
    <a:srgbClr val="9EA1C6"/>
    <a:srgbClr val="545CA3"/>
    <a:srgbClr val="FFD966"/>
    <a:srgbClr val="FFDD9C"/>
    <a:srgbClr val="ABAECE"/>
    <a:srgbClr val="5059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549" autoAdjust="0"/>
  </p:normalViewPr>
  <p:slideViewPr>
    <p:cSldViewPr snapToGrid="0">
      <p:cViewPr varScale="1">
        <p:scale>
          <a:sx n="76" d="100"/>
          <a:sy n="76" d="100"/>
        </p:scale>
        <p:origin x="1200" y="78"/>
      </p:cViewPr>
      <p:guideLst/>
    </p:cSldViewPr>
  </p:slideViewPr>
  <p:notesTextViewPr>
    <p:cViewPr>
      <p:scale>
        <a:sx n="1" d="1"/>
        <a:sy n="1" d="1"/>
      </p:scale>
      <p:origin x="0" y="0"/>
    </p:cViewPr>
  </p:notesTextViewPr>
  <p:notesViewPr>
    <p:cSldViewPr snapToGrid="0">
      <p:cViewPr varScale="1">
        <p:scale>
          <a:sx n="80" d="100"/>
          <a:sy n="80" d="100"/>
        </p:scale>
        <p:origin x="403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40D00-4C59-4F3C-A2E9-D78D7C8EA00A}" type="doc">
      <dgm:prSet loTypeId="urn:microsoft.com/office/officeart/2005/8/layout/venn1" loCatId="relationship" qsTypeId="urn:microsoft.com/office/officeart/2005/8/quickstyle/simple1" qsCatId="simple" csTypeId="urn:microsoft.com/office/officeart/2005/8/colors/accent1_2" csCatId="accent1" phldr="1"/>
      <dgm:spPr/>
    </dgm:pt>
    <dgm:pt modelId="{29CB4FF8-DB79-45B0-80A3-9571F8DB860E}">
      <dgm:prSet phldrT="[Text]" custT="1"/>
      <dgm:spPr>
        <a:xfrm>
          <a:off x="161477" y="104604"/>
          <a:ext cx="4553711" cy="4553711"/>
        </a:xfrm>
        <a:prstGeom prst="ellipse">
          <a:avLst/>
        </a:prstGeom>
        <a:solidFill>
          <a:srgbClr val="8E93C4">
            <a:alpha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2400" b="1"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Peace</a:t>
          </a:r>
        </a:p>
      </dgm:t>
    </dgm:pt>
    <dgm:pt modelId="{0261E682-575D-478B-A4EE-98721F8FDFC9}" type="parTrans" cxnId="{78388F9F-7BD4-4F25-8E91-BDB6521DF44F}">
      <dgm:prSet/>
      <dgm:spPr/>
      <dgm:t>
        <a:bodyPr/>
        <a:lstStyle/>
        <a:p>
          <a:endParaRPr lang="en-GB"/>
        </a:p>
      </dgm:t>
    </dgm:pt>
    <dgm:pt modelId="{06B44453-D89C-485F-82D5-EE8C86714949}" type="sibTrans" cxnId="{78388F9F-7BD4-4F25-8E91-BDB6521DF44F}">
      <dgm:prSet/>
      <dgm:spPr/>
      <dgm:t>
        <a:bodyPr/>
        <a:lstStyle/>
        <a:p>
          <a:endParaRPr lang="en-GB"/>
        </a:p>
      </dgm:t>
    </dgm:pt>
    <dgm:pt modelId="{12C9E44F-6DD2-495C-A47A-F1BB03676334}">
      <dgm:prSet phldrT="[Text]" custT="1"/>
      <dgm:spPr>
        <a:xfrm>
          <a:off x="3466564" y="139349"/>
          <a:ext cx="4553711" cy="4553711"/>
        </a:xfrm>
        <a:prstGeom prst="ellipse">
          <a:avLst/>
        </a:prstGeom>
        <a:solidFill>
          <a:srgbClr val="FFCC00">
            <a:alpha val="38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2400" b="1"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Prosperity</a:t>
          </a:r>
        </a:p>
      </dgm:t>
    </dgm:pt>
    <dgm:pt modelId="{8AE7EBD9-26C2-4343-9ACC-75C8F22610AC}" type="parTrans" cxnId="{F1FF7CFA-771E-4B12-AE12-C227E7AA25F4}">
      <dgm:prSet/>
      <dgm:spPr/>
      <dgm:t>
        <a:bodyPr/>
        <a:lstStyle/>
        <a:p>
          <a:endParaRPr lang="en-GB"/>
        </a:p>
      </dgm:t>
    </dgm:pt>
    <dgm:pt modelId="{787F6632-1740-4ECC-81F9-BE532ED32DEA}" type="sibTrans" cxnId="{F1FF7CFA-771E-4B12-AE12-C227E7AA25F4}">
      <dgm:prSet/>
      <dgm:spPr/>
      <dgm:t>
        <a:bodyPr/>
        <a:lstStyle/>
        <a:p>
          <a:endParaRPr lang="en-GB"/>
        </a:p>
      </dgm:t>
    </dgm:pt>
    <dgm:pt modelId="{68B2418D-BED7-45B4-8486-5DFC3662BF24}" type="pres">
      <dgm:prSet presAssocID="{0BD40D00-4C59-4F3C-A2E9-D78D7C8EA00A}" presName="compositeShape" presStyleCnt="0">
        <dgm:presLayoutVars>
          <dgm:chMax val="7"/>
          <dgm:dir/>
          <dgm:resizeHandles val="exact"/>
        </dgm:presLayoutVars>
      </dgm:prSet>
      <dgm:spPr/>
    </dgm:pt>
    <dgm:pt modelId="{9E2B9CE5-FF69-4653-8AEE-D614FD31FDCB}" type="pres">
      <dgm:prSet presAssocID="{29CB4FF8-DB79-45B0-80A3-9571F8DB860E}" presName="circ1" presStyleLbl="vennNode1" presStyleIdx="0" presStyleCnt="2" custLinFactNeighborX="-508" custLinFactNeighborY="-763"/>
      <dgm:spPr/>
    </dgm:pt>
    <dgm:pt modelId="{E6294D07-465C-4F8B-BD9B-2A64BD347CC0}" type="pres">
      <dgm:prSet presAssocID="{29CB4FF8-DB79-45B0-80A3-9571F8DB860E}" presName="circ1Tx" presStyleLbl="revTx" presStyleIdx="0" presStyleCnt="0">
        <dgm:presLayoutVars>
          <dgm:chMax val="0"/>
          <dgm:chPref val="0"/>
          <dgm:bulletEnabled val="1"/>
        </dgm:presLayoutVars>
      </dgm:prSet>
      <dgm:spPr/>
    </dgm:pt>
    <dgm:pt modelId="{EC0F37A4-EEAB-4A2B-A4F4-44E09A7AE279}" type="pres">
      <dgm:prSet presAssocID="{12C9E44F-6DD2-495C-A47A-F1BB03676334}" presName="circ2" presStyleLbl="vennNode1" presStyleIdx="1" presStyleCnt="2"/>
      <dgm:spPr/>
    </dgm:pt>
    <dgm:pt modelId="{E91517DD-E9C3-430A-A7A7-23029A84A0FF}" type="pres">
      <dgm:prSet presAssocID="{12C9E44F-6DD2-495C-A47A-F1BB03676334}" presName="circ2Tx" presStyleLbl="revTx" presStyleIdx="0" presStyleCnt="0">
        <dgm:presLayoutVars>
          <dgm:chMax val="0"/>
          <dgm:chPref val="0"/>
          <dgm:bulletEnabled val="1"/>
        </dgm:presLayoutVars>
      </dgm:prSet>
      <dgm:spPr/>
    </dgm:pt>
  </dgm:ptLst>
  <dgm:cxnLst>
    <dgm:cxn modelId="{CDFCF55A-F5D2-4DDB-9479-117BFE2B9E54}" type="presOf" srcId="{29CB4FF8-DB79-45B0-80A3-9571F8DB860E}" destId="{9E2B9CE5-FF69-4653-8AEE-D614FD31FDCB}" srcOrd="0" destOrd="0" presId="urn:microsoft.com/office/officeart/2005/8/layout/venn1"/>
    <dgm:cxn modelId="{6269448C-E702-480E-91C7-B5C1B34E3927}" type="presOf" srcId="{12C9E44F-6DD2-495C-A47A-F1BB03676334}" destId="{E91517DD-E9C3-430A-A7A7-23029A84A0FF}" srcOrd="1" destOrd="0" presId="urn:microsoft.com/office/officeart/2005/8/layout/venn1"/>
    <dgm:cxn modelId="{5576F1D7-FFA7-4A1C-B73E-69097A1EA76B}" type="presOf" srcId="{12C9E44F-6DD2-495C-A47A-F1BB03676334}" destId="{EC0F37A4-EEAB-4A2B-A4F4-44E09A7AE279}" srcOrd="0" destOrd="0" presId="urn:microsoft.com/office/officeart/2005/8/layout/venn1"/>
    <dgm:cxn modelId="{A1D24BD8-F8E3-4115-9800-A63A0D9FE4C8}" type="presOf" srcId="{29CB4FF8-DB79-45B0-80A3-9571F8DB860E}" destId="{E6294D07-465C-4F8B-BD9B-2A64BD347CC0}" srcOrd="1" destOrd="0" presId="urn:microsoft.com/office/officeart/2005/8/layout/venn1"/>
    <dgm:cxn modelId="{9A3C79D9-F0E2-47FA-B534-F7C853D9C96A}" type="presOf" srcId="{0BD40D00-4C59-4F3C-A2E9-D78D7C8EA00A}" destId="{68B2418D-BED7-45B4-8486-5DFC3662BF24}" srcOrd="0" destOrd="0" presId="urn:microsoft.com/office/officeart/2005/8/layout/venn1"/>
    <dgm:cxn modelId="{F1FF7CFA-771E-4B12-AE12-C227E7AA25F4}" srcId="{0BD40D00-4C59-4F3C-A2E9-D78D7C8EA00A}" destId="{12C9E44F-6DD2-495C-A47A-F1BB03676334}" srcOrd="1" destOrd="0" parTransId="{8AE7EBD9-26C2-4343-9ACC-75C8F22610AC}" sibTransId="{787F6632-1740-4ECC-81F9-BE532ED32DEA}"/>
    <dgm:cxn modelId="{78388F9F-7BD4-4F25-8E91-BDB6521DF44F}" srcId="{0BD40D00-4C59-4F3C-A2E9-D78D7C8EA00A}" destId="{29CB4FF8-DB79-45B0-80A3-9571F8DB860E}" srcOrd="0" destOrd="0" parTransId="{0261E682-575D-478B-A4EE-98721F8FDFC9}" sibTransId="{06B44453-D89C-485F-82D5-EE8C86714949}"/>
    <dgm:cxn modelId="{3923977A-ADB1-4A0D-BD51-CC923C7BCDAD}" type="presParOf" srcId="{68B2418D-BED7-45B4-8486-5DFC3662BF24}" destId="{9E2B9CE5-FF69-4653-8AEE-D614FD31FDCB}" srcOrd="0" destOrd="0" presId="urn:microsoft.com/office/officeart/2005/8/layout/venn1"/>
    <dgm:cxn modelId="{67103375-B4DE-4F0A-9ED5-22866F7CE436}" type="presParOf" srcId="{68B2418D-BED7-45B4-8486-5DFC3662BF24}" destId="{E6294D07-465C-4F8B-BD9B-2A64BD347CC0}" srcOrd="1" destOrd="0" presId="urn:microsoft.com/office/officeart/2005/8/layout/venn1"/>
    <dgm:cxn modelId="{D7A1908C-F0E7-43CB-B256-3CB003360A1A}" type="presParOf" srcId="{68B2418D-BED7-45B4-8486-5DFC3662BF24}" destId="{EC0F37A4-EEAB-4A2B-A4F4-44E09A7AE279}" srcOrd="2" destOrd="0" presId="urn:microsoft.com/office/officeart/2005/8/layout/venn1"/>
    <dgm:cxn modelId="{8AE90797-A7E6-4F7A-B72B-D58A7C34FB88}" type="presParOf" srcId="{68B2418D-BED7-45B4-8486-5DFC3662BF24}" destId="{E91517DD-E9C3-430A-A7A7-23029A84A0FF}"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0">
            <a:schemeClr val="dk1"/>
          </a:lnRef>
          <a:fillRef idx="3">
            <a:schemeClr val="dk1"/>
          </a:fillRef>
          <a:effectRef idx="3">
            <a:schemeClr val="dk1"/>
          </a:effectRef>
          <a:fontRef idx="minor">
            <a:schemeClr val="lt1"/>
          </a:fontRef>
        </dgm:style>
      </dgm:prSet>
      <dgm:spPr>
        <a:xfrm rot="16200000">
          <a:off x="9010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36000" tIns="0" rIns="0" bIns="0" numCol="1" spcCol="1270" anchor="t" anchorCtr="0"/>
        <a:lstStyle/>
        <a:p>
          <a:pPr algn="ctr">
            <a:buNone/>
          </a:pPr>
          <a:r>
            <a:rPr lang="en-GB" sz="1400" b="1" kern="1200" dirty="0">
              <a:solidFill>
                <a:srgbClr val="FFFFFF"/>
              </a:solidFill>
              <a:latin typeface="Arial Nova" panose="020B0504020202020204" pitchFamily="34" charset="0"/>
              <a:ea typeface="+mn-ea"/>
              <a:cs typeface="+mn-cs"/>
            </a:rPr>
            <a:t>Theme  1</a:t>
          </a:r>
        </a:p>
        <a:p>
          <a:pPr algn="ctr">
            <a:buNone/>
          </a:pPr>
          <a:r>
            <a:rPr lang="en-GB" sz="1400" b="1" kern="1200" dirty="0">
              <a:solidFill>
                <a:srgbClr val="FFFFFF"/>
              </a:solidFill>
              <a:latin typeface="Arial Nova" panose="020B0504020202020204" pitchFamily="34" charset="0"/>
              <a:ea typeface="+mn-ea"/>
              <a:cs typeface="+mn-cs"/>
            </a:rPr>
            <a:t>Building Peaceful and Thriving Communities</a:t>
          </a:r>
        </a:p>
        <a:p>
          <a:pPr algn="ctr">
            <a:buNone/>
          </a:pPr>
          <a:endParaRPr lang="en-GB" sz="1500" b="1" kern="1200" dirty="0">
            <a:solidFill>
              <a:srgbClr val="FFFFFF"/>
            </a:solidFill>
            <a:latin typeface="Arial Nova" panose="020B0504020202020204" pitchFamily="34" charset="0"/>
            <a:ea typeface="+mn-ea"/>
            <a:cs typeface="+mn-cs"/>
          </a:endParaRPr>
        </a:p>
        <a:p>
          <a:pPr algn="ctr">
            <a:buNone/>
          </a:pPr>
          <a:r>
            <a:rPr lang="en-GB" sz="1400" b="1" kern="1200" dirty="0">
              <a:solidFill>
                <a:srgbClr val="FFFFFF"/>
              </a:solidFill>
              <a:latin typeface="Arial Nova" panose="020B0504020202020204" pitchFamily="34" charset="0"/>
              <a:ea typeface="+mn-ea"/>
              <a:cs typeface="+mn-cs"/>
            </a:rPr>
            <a:t>€250m </a:t>
          </a:r>
        </a:p>
      </dgm:t>
    </dgm:pt>
    <dgm:pt modelId="{342001FF-7B22-4F10-BB2F-8CBABC0CABC2}" type="parTrans" cxnId="{75AD1F5C-D012-4725-800A-1D3209CE9D05}">
      <dgm:prSet/>
      <dgm:spPr/>
      <dgm:t>
        <a:bodyPr/>
        <a:lstStyle/>
        <a:p>
          <a:endParaRPr lang="en-GB">
            <a:solidFill>
              <a:schemeClr val="bg1"/>
            </a:solidFill>
          </a:endParaRPr>
        </a:p>
      </dgm:t>
    </dgm:pt>
    <dgm:pt modelId="{A9CAD659-A4E5-4D5D-9445-8D6374A72856}" type="sibTrans" cxnId="{75AD1F5C-D012-4725-800A-1D3209CE9D05}">
      <dgm:prSet/>
      <dgm:spPr/>
      <dgm:t>
        <a:bodyPr/>
        <a:lstStyle/>
        <a:p>
          <a:endParaRPr lang="en-GB">
            <a:solidFill>
              <a:schemeClr val="bg1"/>
            </a:solidFill>
          </a:endParaRPr>
        </a:p>
      </dgm:t>
    </dgm:pt>
    <dgm:pt modelId="{0771CB28-B207-468D-845D-6AF7352E40B3}">
      <dgm:prSet phldrT="[Text]" custT="1">
        <dgm:style>
          <a:lnRef idx="0">
            <a:schemeClr val="dk1"/>
          </a:lnRef>
          <a:fillRef idx="3">
            <a:schemeClr val="dk1"/>
          </a:fillRef>
          <a:effectRef idx="3">
            <a:schemeClr val="dk1"/>
          </a:effectRef>
          <a:fontRef idx="minor">
            <a:schemeClr val="lt1"/>
          </a:fontRef>
        </dgm:style>
      </dgm:prSet>
      <dgm:spPr>
        <a:xfrm rot="16200000">
          <a:off x="1808613" y="-90100"/>
          <a:ext cx="1527827" cy="1708027"/>
        </a:xfrm>
        <a:prstGeom prst="roundRect">
          <a:avLst/>
        </a:prstGeom>
        <a:gradFill rotWithShape="1">
          <a:gsLst>
            <a:gs pos="100000">
              <a:srgbClr val="FFC746"/>
            </a:gs>
            <a:gs pos="10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nchor="t"/>
        <a:lstStyle/>
        <a:p>
          <a:pPr marL="0" lvl="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Theme 2</a:t>
          </a:r>
        </a:p>
        <a:p>
          <a:pPr marL="0" lvl="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Delivering Socio- Economic Regeneration &amp; Transformation</a:t>
          </a:r>
        </a:p>
        <a:p>
          <a:pPr marL="0" lvl="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€170m </a:t>
          </a:r>
        </a:p>
      </dgm:t>
    </dgm:pt>
    <dgm:pt modelId="{5338960D-71AA-45B9-8147-8F08861648A1}" type="parTrans" cxnId="{4051A1F3-FA82-4EE3-83AF-562A72718807}">
      <dgm:prSet/>
      <dgm:spPr/>
      <dgm:t>
        <a:bodyPr/>
        <a:lstStyle/>
        <a:p>
          <a:endParaRPr lang="en-GB">
            <a:solidFill>
              <a:schemeClr val="bg1"/>
            </a:solidFill>
          </a:endParaRPr>
        </a:p>
      </dgm:t>
    </dgm:pt>
    <dgm:pt modelId="{614A9F6A-2852-4C52-A288-CB6485551563}" type="sibTrans" cxnId="{4051A1F3-FA82-4EE3-83AF-562A72718807}">
      <dgm:prSet/>
      <dgm:spPr/>
      <dgm:t>
        <a:bodyPr/>
        <a:lstStyle/>
        <a:p>
          <a:endParaRPr lang="en-GB">
            <a:solidFill>
              <a:schemeClr val="bg1"/>
            </a:solidFill>
          </a:endParaRPr>
        </a:p>
      </dgm:t>
    </dgm:pt>
    <dgm:pt modelId="{0220D621-D385-495B-B97E-C1A1E472DEF4}">
      <dgm:prSet phldrT="[Text]" custT="1">
        <dgm:style>
          <a:lnRef idx="0">
            <a:schemeClr val="accent4"/>
          </a:lnRef>
          <a:fillRef idx="3">
            <a:schemeClr val="accent4"/>
          </a:fillRef>
          <a:effectRef idx="3">
            <a:schemeClr val="accent4"/>
          </a:effectRef>
          <a:fontRef idx="minor">
            <a:schemeClr val="lt1"/>
          </a:fontRef>
        </dgm:style>
      </dgm:prSet>
      <dgm:spPr>
        <a:xfrm rot="16200000">
          <a:off x="3523045" y="-90100"/>
          <a:ext cx="1527827" cy="1708027"/>
        </a:xfrm>
        <a:prstGeom prst="roundRect">
          <a:avLst/>
        </a:prstGeom>
        <a:gradFill rotWithShape="0">
          <a:gsLst>
            <a:gs pos="100000">
              <a:srgbClr val="6A70AE">
                <a:alpha val="98000"/>
                <a:lumMod val="95000"/>
                <a:lumOff val="5000"/>
              </a:srgbClr>
            </a:gs>
            <a:gs pos="100000">
              <a:srgbClr val="FFC000">
                <a:satMod val="110000"/>
                <a:lumMod val="100000"/>
                <a:shade val="100000"/>
              </a:srgbClr>
            </a:gs>
            <a:gs pos="100000">
              <a:srgbClr val="6A70AE">
                <a:lumMod val="99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36000" tIns="0" rIns="0" bIns="0" numCol="1" spcCol="1270" anchor="t" anchorCtr="0"/>
        <a:lstStyle/>
        <a:p>
          <a:pPr marL="0" lvl="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3 </a:t>
          </a:r>
        </a:p>
        <a:p>
          <a:pPr marL="0" lvl="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Empowering and Investing in Our Young People</a:t>
          </a:r>
        </a:p>
        <a:p>
          <a:pPr marL="0" lvl="0" algn="ctr" defTabSz="6223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€123m </a:t>
          </a:r>
        </a:p>
      </dgm:t>
    </dgm:pt>
    <dgm:pt modelId="{BAF24426-D353-4A1D-936B-F33955872A79}" type="parTrans" cxnId="{0B046063-D2DD-4D35-AC55-E58397FC625C}">
      <dgm:prSet/>
      <dgm:spPr/>
      <dgm:t>
        <a:bodyPr/>
        <a:lstStyle/>
        <a:p>
          <a:endParaRPr lang="en-GB">
            <a:solidFill>
              <a:schemeClr val="bg1"/>
            </a:solidFill>
          </a:endParaRPr>
        </a:p>
      </dgm:t>
    </dgm:pt>
    <dgm:pt modelId="{0B5ACB09-BE4C-48A6-8EE9-2A023835AE9D}" type="sibTrans" cxnId="{0B046063-D2DD-4D35-AC55-E58397FC625C}">
      <dgm:prSet/>
      <dgm:spPr/>
      <dgm:t>
        <a:bodyPr/>
        <a:lstStyle/>
        <a:p>
          <a:endParaRPr lang="en-GB">
            <a:solidFill>
              <a:schemeClr val="bg1"/>
            </a:solidFill>
          </a:endParaRPr>
        </a:p>
      </dgm:t>
    </dgm:pt>
    <dgm:pt modelId="{55E2CA4B-DC04-4B50-BFC2-368A0DC8F4D2}">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gradFill rotWithShape="0">
          <a:gsLst>
            <a:gs pos="100000">
              <a:srgbClr val="6A70AE"/>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marL="0" lvl="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4</a:t>
          </a:r>
        </a:p>
        <a:p>
          <a:pPr marL="0" lvl="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Healthy and Inclusive Communities</a:t>
          </a:r>
        </a:p>
        <a:p>
          <a:pPr marL="0" lvl="0" algn="ctr" defTabSz="5334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€172m </a:t>
          </a:r>
        </a:p>
      </dgm:t>
    </dgm:pt>
    <dgm:pt modelId="{F2A25DE6-6676-4805-A972-2356303C68F9}" type="parTrans" cxnId="{EFD898D8-F8E7-4572-9734-FE39DE5A0300}">
      <dgm:prSet/>
      <dgm:spPr/>
      <dgm:t>
        <a:bodyPr/>
        <a:lstStyle/>
        <a:p>
          <a:endParaRPr lang="en-GB">
            <a:solidFill>
              <a:schemeClr val="bg1"/>
            </a:solidFill>
          </a:endParaRPr>
        </a:p>
      </dgm:t>
    </dgm:pt>
    <dgm:pt modelId="{87906D4F-40E7-4F1A-AD4C-CCA7B174A2A0}" type="sibTrans" cxnId="{EFD898D8-F8E7-4572-9734-FE39DE5A0300}">
      <dgm:prSet/>
      <dgm:spPr/>
      <dgm:t>
        <a:bodyPr/>
        <a:lstStyle/>
        <a:p>
          <a:endParaRPr lang="en-GB">
            <a:solidFill>
              <a:schemeClr val="bg1"/>
            </a:solidFill>
          </a:endParaRPr>
        </a:p>
      </dgm:t>
    </dgm:pt>
    <dgm:pt modelId="{BAFB3587-1376-4C4F-A82D-2FEA15C27E5C}">
      <dgm:prSet custT="1">
        <dgm:style>
          <a:lnRef idx="0">
            <a:schemeClr val="dk1"/>
          </a:lnRef>
          <a:fillRef idx="3">
            <a:schemeClr val="dk1"/>
          </a:fillRef>
          <a:effectRef idx="3">
            <a:schemeClr val="dk1"/>
          </a:effectRef>
          <a:fontRef idx="minor">
            <a:schemeClr val="lt1"/>
          </a:fontRef>
        </dgm:style>
      </dgm:prSet>
      <dgm:spPr>
        <a:xfrm rot="16200000">
          <a:off x="695191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ctr">
            <a:buNone/>
          </a:pPr>
          <a:r>
            <a:rPr lang="en-GB" sz="1400" b="1" dirty="0">
              <a:solidFill>
                <a:srgbClr val="FFFFFF"/>
              </a:solidFill>
              <a:latin typeface="Arial Nova" panose="020B0504020202020204" pitchFamily="34" charset="0"/>
              <a:ea typeface="+mn-ea"/>
              <a:cs typeface="+mn-cs"/>
            </a:rPr>
            <a:t>Theme 5 </a:t>
          </a:r>
        </a:p>
        <a:p>
          <a:pPr algn="ctr">
            <a:buNone/>
          </a:pPr>
          <a:r>
            <a:rPr lang="en-GB" sz="1400" b="1" dirty="0">
              <a:solidFill>
                <a:srgbClr val="FFFFFF"/>
              </a:solidFill>
              <a:latin typeface="Arial Nova" panose="020B0504020202020204" pitchFamily="34" charset="0"/>
              <a:ea typeface="+mn-ea"/>
              <a:cs typeface="+mn-cs"/>
            </a:rPr>
            <a:t>Supporting a Sustainable Future</a:t>
          </a:r>
        </a:p>
        <a:p>
          <a:pPr algn="ctr">
            <a:buNone/>
          </a:pPr>
          <a:endParaRPr lang="en-GB" sz="1400" b="1" dirty="0">
            <a:solidFill>
              <a:srgbClr val="FFFFFF"/>
            </a:solidFill>
            <a:latin typeface="Arial Nova" panose="020B0504020202020204" pitchFamily="34" charset="0"/>
            <a:ea typeface="+mn-ea"/>
            <a:cs typeface="+mn-cs"/>
          </a:endParaRPr>
        </a:p>
        <a:p>
          <a:pPr algn="ctr">
            <a:buNone/>
          </a:pPr>
          <a:r>
            <a:rPr lang="en-GB" sz="1400" b="1" dirty="0">
              <a:solidFill>
                <a:srgbClr val="FFFFFF"/>
              </a:solidFill>
              <a:latin typeface="Arial Nova" panose="020B0504020202020204" pitchFamily="34" charset="0"/>
              <a:ea typeface="+mn-ea"/>
              <a:cs typeface="+mn-cs"/>
            </a:rPr>
            <a:t>€303m</a:t>
          </a:r>
        </a:p>
      </dgm:t>
    </dgm:pt>
    <dgm:pt modelId="{784EFB23-B4C3-4D73-BC50-9A00CA41718E}" type="parTrans" cxnId="{BBE2F28D-2B20-4D38-8561-0F75DF7E940C}">
      <dgm:prSet/>
      <dgm:spPr/>
      <dgm:t>
        <a:bodyPr/>
        <a:lstStyle/>
        <a:p>
          <a:endParaRPr lang="en-GB">
            <a:solidFill>
              <a:schemeClr val="bg1"/>
            </a:solidFill>
          </a:endParaRPr>
        </a:p>
      </dgm:t>
    </dgm:pt>
    <dgm:pt modelId="{D3FD9101-D736-4264-9E43-679ED76D4F47}" type="sibTrans" cxnId="{BBE2F28D-2B20-4D38-8561-0F75DF7E940C}">
      <dgm:prSet/>
      <dgm:spPr/>
      <dgm:t>
        <a:bodyPr/>
        <a:lstStyle/>
        <a:p>
          <a:endParaRPr lang="en-GB">
            <a:solidFill>
              <a:schemeClr val="bg1"/>
            </a:solidFill>
          </a:endParaRPr>
        </a:p>
      </dgm:t>
    </dgm:pt>
    <dgm:pt modelId="{41B1F45F-A0E6-4826-A7F2-F6DC2944DCEA}">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ctr">
            <a:lnSpc>
              <a:spcPct val="90000"/>
            </a:lnSpc>
            <a:buNone/>
          </a:pPr>
          <a:r>
            <a:rPr lang="en-GB" sz="1400" b="1" dirty="0">
              <a:solidFill>
                <a:srgbClr val="FFFFFF"/>
              </a:solidFill>
              <a:latin typeface="Arial Nova" panose="020B0504020202020204" pitchFamily="34" charset="0"/>
              <a:ea typeface="+mn-ea"/>
              <a:cs typeface="+mn-cs"/>
            </a:rPr>
            <a:t>Theme 6</a:t>
          </a:r>
        </a:p>
        <a:p>
          <a:pPr algn="ctr">
            <a:lnSpc>
              <a:spcPct val="90000"/>
            </a:lnSpc>
            <a:buNone/>
          </a:pPr>
          <a:r>
            <a:rPr lang="en-GB" sz="1400" b="1" dirty="0">
              <a:solidFill>
                <a:srgbClr val="FFFFFF"/>
              </a:solidFill>
              <a:latin typeface="Arial Nova" panose="020B0504020202020204" pitchFamily="34" charset="0"/>
              <a:ea typeface="+mn-ea"/>
              <a:cs typeface="+mn-cs"/>
            </a:rPr>
            <a:t>Building and Embedding Partnership and Collaboration</a:t>
          </a:r>
        </a:p>
        <a:p>
          <a:pPr algn="ctr">
            <a:lnSpc>
              <a:spcPct val="150000"/>
            </a:lnSpc>
            <a:buNone/>
          </a:pPr>
          <a:r>
            <a:rPr lang="en-GB" sz="1400" b="1" dirty="0">
              <a:solidFill>
                <a:srgbClr val="FFFFFF"/>
              </a:solidFill>
              <a:latin typeface="Arial Nova" panose="020B0504020202020204" pitchFamily="34" charset="0"/>
              <a:ea typeface="+mn-ea"/>
              <a:cs typeface="+mn-cs"/>
            </a:rPr>
            <a:t>€52m </a:t>
          </a:r>
        </a:p>
      </dgm:t>
    </dgm:pt>
    <dgm:pt modelId="{68A2623A-739B-4159-8D26-3BE4A70C44E5}" type="parTrans" cxnId="{6C08F398-CEED-4D0B-8B47-453795AD1F12}">
      <dgm:prSet/>
      <dgm:spPr/>
      <dgm:t>
        <a:bodyPr/>
        <a:lstStyle/>
        <a:p>
          <a:endParaRPr lang="en-GB">
            <a:solidFill>
              <a:schemeClr val="bg1"/>
            </a:solidFill>
          </a:endParaRPr>
        </a:p>
      </dgm:t>
    </dgm:pt>
    <dgm:pt modelId="{67B05FB1-8A97-4594-A797-51B87B8CD99D}" type="sibTrans" cxnId="{6C08F398-CEED-4D0B-8B47-453795AD1F12}">
      <dgm:prSet/>
      <dgm:spPr/>
      <dgm:t>
        <a:bodyPr/>
        <a:lstStyle/>
        <a:p>
          <a:endParaRPr lang="en-GB">
            <a:solidFill>
              <a:schemeClr val="bg1"/>
            </a:solidFill>
          </a:endParaRPr>
        </a:p>
      </dgm:t>
    </dgm:pt>
    <dgm:pt modelId="{2BC15C70-4622-40E2-8E94-A29A52535ED9}">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gradFill rotWithShape="0">
          <a:gsLst>
            <a:gs pos="100000">
              <a:srgbClr val="6A70AE"/>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marL="114300" lvl="1"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gm:t>
    </dgm:pt>
    <dgm:pt modelId="{43BF5D5D-91D0-41B1-A2F9-52DF225CA5BA}" type="parTrans" cxnId="{1905A961-1FE0-46D7-89ED-CBE4C01889AE}">
      <dgm:prSet/>
      <dgm:spPr/>
      <dgm:t>
        <a:bodyPr/>
        <a:lstStyle/>
        <a:p>
          <a:endParaRPr lang="en-GB">
            <a:solidFill>
              <a:schemeClr val="bg1"/>
            </a:solidFill>
          </a:endParaRPr>
        </a:p>
      </dgm:t>
    </dgm:pt>
    <dgm:pt modelId="{66FBA60A-3B4E-4D65-9974-B3F6B565D9DA}" type="sibTrans" cxnId="{1905A961-1FE0-46D7-89ED-CBE4C01889AE}">
      <dgm:prSet/>
      <dgm:spPr/>
      <dgm:t>
        <a:bodyPr/>
        <a:lstStyle/>
        <a:p>
          <a:endParaRPr lang="en-GB">
            <a:solidFill>
              <a:schemeClr val="bg1"/>
            </a:solidFill>
          </a:endParaRPr>
        </a:p>
      </dgm:t>
    </dgm:pt>
    <dgm:pt modelId="{57C526E8-CE39-49D2-9D20-8CF92AA23AE9}">
      <dgm:prSet custT="1">
        <dgm:style>
          <a:lnRef idx="0">
            <a:schemeClr val="dk1"/>
          </a:lnRef>
          <a:fillRef idx="3">
            <a:schemeClr val="dk1"/>
          </a:fillRef>
          <a:effectRef idx="3">
            <a:schemeClr val="dk1"/>
          </a:effectRef>
          <a:fontRef idx="minor">
            <a:schemeClr val="lt1"/>
          </a:fontRef>
        </dgm:style>
      </dgm:prSet>
      <dgm:spPr>
        <a:xfrm rot="16200000">
          <a:off x="695191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l">
            <a:buChar char="•"/>
          </a:pPr>
          <a:endParaRPr lang="en-GB" sz="1400" dirty="0">
            <a:solidFill>
              <a:srgbClr val="FFFFFF"/>
            </a:solidFill>
            <a:latin typeface="Arial Nova" panose="020B0504020202020204" pitchFamily="34" charset="0"/>
            <a:ea typeface="+mn-ea"/>
            <a:cs typeface="+mn-cs"/>
          </a:endParaRPr>
        </a:p>
      </dgm:t>
    </dgm:pt>
    <dgm:pt modelId="{7DE3E94B-703B-437C-8F69-EFE819B21DEF}" type="parTrans" cxnId="{8791FF36-50AA-4E3F-BB29-9A8FE8A43FF1}">
      <dgm:prSet/>
      <dgm:spPr/>
      <dgm:t>
        <a:bodyPr/>
        <a:lstStyle/>
        <a:p>
          <a:endParaRPr lang="en-GB">
            <a:solidFill>
              <a:schemeClr val="bg1"/>
            </a:solidFill>
          </a:endParaRPr>
        </a:p>
      </dgm:t>
    </dgm:pt>
    <dgm:pt modelId="{03A9541B-F7A8-4D4F-9FE5-D87B54A701C1}" type="sibTrans" cxnId="{8791FF36-50AA-4E3F-BB29-9A8FE8A43FF1}">
      <dgm:prSet/>
      <dgm:spPr/>
      <dgm:t>
        <a:bodyPr/>
        <a:lstStyle/>
        <a:p>
          <a:endParaRPr lang="en-GB">
            <a:solidFill>
              <a:schemeClr val="bg1"/>
            </a:solidFill>
          </a:endParaRPr>
        </a:p>
      </dgm:t>
    </dgm:pt>
    <dgm:pt modelId="{91BCA23C-EE64-41C4-AB79-CF7D24DDCF96}">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l">
            <a:lnSpc>
              <a:spcPct val="90000"/>
            </a:lnSpc>
            <a:buChar char="•"/>
          </a:pPr>
          <a:endParaRPr lang="en-GB" sz="1400" dirty="0">
            <a:solidFill>
              <a:srgbClr val="FFFFFF"/>
            </a:solidFill>
            <a:latin typeface="Arial Nova" panose="020B0504020202020204" pitchFamily="34" charset="0"/>
            <a:ea typeface="+mn-ea"/>
            <a:cs typeface="+mn-cs"/>
          </a:endParaRPr>
        </a:p>
      </dgm:t>
    </dgm:pt>
    <dgm:pt modelId="{3241A7CA-B422-4BA6-A8F8-8B801414EEA8}" type="parTrans" cxnId="{FD2BD279-94FC-49EA-919F-F611591908FD}">
      <dgm:prSet/>
      <dgm:spPr/>
      <dgm:t>
        <a:bodyPr/>
        <a:lstStyle/>
        <a:p>
          <a:endParaRPr lang="en-GB">
            <a:solidFill>
              <a:schemeClr val="bg1"/>
            </a:solidFill>
          </a:endParaRPr>
        </a:p>
      </dgm:t>
    </dgm:pt>
    <dgm:pt modelId="{C05F943A-0A9F-4DFB-8DF9-0D4BF07730DE}" type="sibTrans" cxnId="{FD2BD279-94FC-49EA-919F-F611591908FD}">
      <dgm:prSet/>
      <dgm:spPr/>
      <dgm:t>
        <a:bodyPr/>
        <a:lstStyle/>
        <a:p>
          <a:endParaRPr lang="en-GB">
            <a:solidFill>
              <a:schemeClr val="bg1"/>
            </a:solidFill>
          </a:endParaRPr>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2000000" custLinFactX="-9200" custLinFactNeighborX="-100000">
        <dgm:presLayoutVars>
          <dgm:bulletEnabled val="1"/>
        </dgm:presLayoutVars>
      </dgm:prSet>
      <dgm:spPr>
        <a:xfrm rot="16200000">
          <a:off x="128380" y="-128380"/>
          <a:ext cx="1545843" cy="1802604"/>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2000000">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2000000">
        <dgm:presLayoutVars>
          <dgm:bulletEnabled val="1"/>
        </dgm:presLayoutVars>
      </dgm:prSet>
      <dgm:spPr>
        <a:xfrm rot="16200000">
          <a:off x="3751418" y="-128380"/>
          <a:ext cx="1545843" cy="1802604"/>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2000000">
        <dgm:presLayoutVars>
          <dgm:bulletEnabled val="1"/>
        </dgm:presLayoutVars>
      </dgm:prSet>
      <dgm:spPr>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2000000">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2000000">
        <dgm:presLayoutVars>
          <dgm:bulletEnabled val="1"/>
        </dgm:presLayoutVars>
      </dgm:prSet>
      <dgm:spPr>
        <a:prstGeom prst="roundRect">
          <a:avLst/>
        </a:prstGeom>
      </dgm:spPr>
    </dgm:pt>
  </dgm:ptLst>
  <dgm:cxnLst>
    <dgm:cxn modelId="{A2AAE025-9C39-474B-BA38-577A572652F1}" type="presOf" srcId="{91BCA23C-EE64-41C4-AB79-CF7D24DDCF96}" destId="{59823D60-23F0-4C03-BE13-FD3B217EC9EA}" srcOrd="0" destOrd="1" presId="urn:microsoft.com/office/officeart/2005/8/layout/hList6"/>
    <dgm:cxn modelId="{00211229-5F55-45FE-8BE2-43320CD81057}" type="presOf" srcId="{6A38D1C2-DA48-477C-A404-CC34C722E2E4}" destId="{371FEF1E-DC97-44C5-A3EB-D27D203A2C33}" srcOrd="0" destOrd="0" presId="urn:microsoft.com/office/officeart/2005/8/layout/hList6"/>
    <dgm:cxn modelId="{8791FF36-50AA-4E3F-BB29-9A8FE8A43FF1}" srcId="{BAFB3587-1376-4C4F-A82D-2FEA15C27E5C}" destId="{57C526E8-CE39-49D2-9D20-8CF92AA23AE9}" srcOrd="0" destOrd="0" parTransId="{7DE3E94B-703B-437C-8F69-EFE819B21DEF}" sibTransId="{03A9541B-F7A8-4D4F-9FE5-D87B54A701C1}"/>
    <dgm:cxn modelId="{75AD1F5C-D012-4725-800A-1D3209CE9D05}" srcId="{B0A1222F-FFC6-40D2-9933-A2DFCC113D60}" destId="{6A38D1C2-DA48-477C-A404-CC34C722E2E4}" srcOrd="0" destOrd="0" parTransId="{342001FF-7B22-4F10-BB2F-8CBABC0CABC2}" sibTransId="{A9CAD659-A4E5-4D5D-9445-8D6374A72856}"/>
    <dgm:cxn modelId="{1905A961-1FE0-46D7-89ED-CBE4C01889AE}" srcId="{55E2CA4B-DC04-4B50-BFC2-368A0DC8F4D2}" destId="{2BC15C70-4622-40E2-8E94-A29A52535ED9}" srcOrd="0" destOrd="0" parTransId="{43BF5D5D-91D0-41B1-A2F9-52DF225CA5BA}" sibTransId="{66FBA60A-3B4E-4D65-9974-B3F6B565D9DA}"/>
    <dgm:cxn modelId="{0B046063-D2DD-4D35-AC55-E58397FC625C}" srcId="{B0A1222F-FFC6-40D2-9933-A2DFCC113D60}" destId="{0220D621-D385-495B-B97E-C1A1E472DEF4}" srcOrd="2" destOrd="0" parTransId="{BAF24426-D353-4A1D-936B-F33955872A79}" sibTransId="{0B5ACB09-BE4C-48A6-8EE9-2A023835AE9D}"/>
    <dgm:cxn modelId="{58153366-B633-4272-BA5D-0D34FA3614B3}" type="presOf" srcId="{55E2CA4B-DC04-4B50-BFC2-368A0DC8F4D2}" destId="{5096A1B6-7851-49CE-B5A0-E01C398B0303}" srcOrd="0" destOrd="0" presId="urn:microsoft.com/office/officeart/2005/8/layout/hList6"/>
    <dgm:cxn modelId="{9E8DE249-7B24-4DFE-80BE-979C37A845D5}" type="presOf" srcId="{0220D621-D385-495B-B97E-C1A1E472DEF4}" destId="{0DC863C4-3284-40CC-9EA3-72E33848D2FD}" srcOrd="0" destOrd="0" presId="urn:microsoft.com/office/officeart/2005/8/layout/hList6"/>
    <dgm:cxn modelId="{B5731C57-3711-45B7-B922-BE9F6506E3B0}" type="presOf" srcId="{BAFB3587-1376-4C4F-A82D-2FEA15C27E5C}" destId="{632A4198-5AED-4D09-B244-94E22E15D13D}" srcOrd="0" destOrd="0" presId="urn:microsoft.com/office/officeart/2005/8/layout/hList6"/>
    <dgm:cxn modelId="{72CE2479-0C33-4148-978F-3AB42C30BCFC}" type="presOf" srcId="{41B1F45F-A0E6-4826-A7F2-F6DC2944DCEA}" destId="{59823D60-23F0-4C03-BE13-FD3B217EC9EA}" srcOrd="0" destOrd="0" presId="urn:microsoft.com/office/officeart/2005/8/layout/hList6"/>
    <dgm:cxn modelId="{FD2BD279-94FC-49EA-919F-F611591908FD}" srcId="{41B1F45F-A0E6-4826-A7F2-F6DC2944DCEA}" destId="{91BCA23C-EE64-41C4-AB79-CF7D24DDCF96}" srcOrd="0" destOrd="0" parTransId="{3241A7CA-B422-4BA6-A8F8-8B801414EEA8}" sibTransId="{C05F943A-0A9F-4DFB-8DF9-0D4BF07730DE}"/>
    <dgm:cxn modelId="{BBE2F28D-2B20-4D38-8561-0F75DF7E940C}" srcId="{B0A1222F-FFC6-40D2-9933-A2DFCC113D60}" destId="{BAFB3587-1376-4C4F-A82D-2FEA15C27E5C}" srcOrd="4" destOrd="0" parTransId="{784EFB23-B4C3-4D73-BC50-9A00CA41718E}" sibTransId="{D3FD9101-D736-4264-9E43-679ED76D4F47}"/>
    <dgm:cxn modelId="{6C08F398-CEED-4D0B-8B47-453795AD1F12}" srcId="{B0A1222F-FFC6-40D2-9933-A2DFCC113D60}" destId="{41B1F45F-A0E6-4826-A7F2-F6DC2944DCEA}" srcOrd="5" destOrd="0" parTransId="{68A2623A-739B-4159-8D26-3BE4A70C44E5}" sibTransId="{67B05FB1-8A97-4594-A797-51B87B8CD99D}"/>
    <dgm:cxn modelId="{1BB1699D-5BAF-468B-9FAF-1B7A0FF7426F}" type="presOf" srcId="{2BC15C70-4622-40E2-8E94-A29A52535ED9}" destId="{5096A1B6-7851-49CE-B5A0-E01C398B0303}" srcOrd="0" destOrd="1" presId="urn:microsoft.com/office/officeart/2005/8/layout/hList6"/>
    <dgm:cxn modelId="{DDE606A6-0D6D-478F-9CC7-61E663ABA63B}" type="presOf" srcId="{57C526E8-CE39-49D2-9D20-8CF92AA23AE9}" destId="{632A4198-5AED-4D09-B244-94E22E15D13D}" srcOrd="0" destOrd="1" presId="urn:microsoft.com/office/officeart/2005/8/layout/hList6"/>
    <dgm:cxn modelId="{B46419ED-D6E1-4AF6-859F-70F5492B9D8B}" type="presOf" srcId="{0771CB28-B207-468D-845D-6AF7352E40B3}" destId="{E2F5859C-771A-4614-BE5E-BA8F90B68A9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2A93ACDD-4149-4DF3-A1CF-D89314B349A7}" type="presOf" srcId="{B0A1222F-FFC6-40D2-9933-A2DFCC113D60}" destId="{C862EE6D-7B03-49F8-A034-3A4613BD2311}" srcOrd="0" destOrd="0" presId="urn:microsoft.com/office/officeart/2005/8/layout/hList6"/>
    <dgm:cxn modelId="{001A1316-B2E7-4201-9A01-E4D485DC2122}" type="presParOf" srcId="{C862EE6D-7B03-49F8-A034-3A4613BD2311}" destId="{371FEF1E-DC97-44C5-A3EB-D27D203A2C33}" srcOrd="0" destOrd="0" presId="urn:microsoft.com/office/officeart/2005/8/layout/hList6"/>
    <dgm:cxn modelId="{43136C12-B8DF-40DF-A05B-0FC4950996C3}" type="presParOf" srcId="{C862EE6D-7B03-49F8-A034-3A4613BD2311}" destId="{EF764C87-0CB6-4281-A6E0-A54355725AAD}" srcOrd="1" destOrd="0" presId="urn:microsoft.com/office/officeart/2005/8/layout/hList6"/>
    <dgm:cxn modelId="{92A73307-6325-4DF8-A43F-3969F004FF2F}" type="presParOf" srcId="{C862EE6D-7B03-49F8-A034-3A4613BD2311}" destId="{E2F5859C-771A-4614-BE5E-BA8F90B68A91}" srcOrd="2" destOrd="0" presId="urn:microsoft.com/office/officeart/2005/8/layout/hList6"/>
    <dgm:cxn modelId="{1C325259-9B03-4D3D-AC8E-032DB1247D7E}" type="presParOf" srcId="{C862EE6D-7B03-49F8-A034-3A4613BD2311}" destId="{D80590F2-C9B7-4C16-8583-FE81A5E07635}" srcOrd="3" destOrd="0" presId="urn:microsoft.com/office/officeart/2005/8/layout/hList6"/>
    <dgm:cxn modelId="{E0D1D729-3E55-492E-8FA8-D58BCCD2386B}" type="presParOf" srcId="{C862EE6D-7B03-49F8-A034-3A4613BD2311}" destId="{0DC863C4-3284-40CC-9EA3-72E33848D2FD}" srcOrd="4" destOrd="0" presId="urn:microsoft.com/office/officeart/2005/8/layout/hList6"/>
    <dgm:cxn modelId="{A5EB26F1-62DF-4431-97DE-3F16E3D5DDE1}" type="presParOf" srcId="{C862EE6D-7B03-49F8-A034-3A4613BD2311}" destId="{7272221A-23D7-424E-9D9C-B016CE23DF7E}" srcOrd="5" destOrd="0" presId="urn:microsoft.com/office/officeart/2005/8/layout/hList6"/>
    <dgm:cxn modelId="{57473D9B-C300-46E6-B1A3-40C54C199C71}" type="presParOf" srcId="{C862EE6D-7B03-49F8-A034-3A4613BD2311}" destId="{5096A1B6-7851-49CE-B5A0-E01C398B0303}" srcOrd="6" destOrd="0" presId="urn:microsoft.com/office/officeart/2005/8/layout/hList6"/>
    <dgm:cxn modelId="{DC7D27C6-DD98-4A47-90F6-8CF417D2F519}" type="presParOf" srcId="{C862EE6D-7B03-49F8-A034-3A4613BD2311}" destId="{4F55E9B4-664C-4274-A1C9-7D7FEE395EF0}" srcOrd="7" destOrd="0" presId="urn:microsoft.com/office/officeart/2005/8/layout/hList6"/>
    <dgm:cxn modelId="{AE8757CE-FBFC-47C9-999D-04E9D946EF7A}" type="presParOf" srcId="{C862EE6D-7B03-49F8-A034-3A4613BD2311}" destId="{632A4198-5AED-4D09-B244-94E22E15D13D}" srcOrd="8" destOrd="0" presId="urn:microsoft.com/office/officeart/2005/8/layout/hList6"/>
    <dgm:cxn modelId="{B696F735-FC29-4417-B505-E23D8FC22662}" type="presParOf" srcId="{C862EE6D-7B03-49F8-A034-3A4613BD2311}" destId="{1B27071F-7F4E-4499-A4B9-46DFAADEF0A3}" srcOrd="9" destOrd="0" presId="urn:microsoft.com/office/officeart/2005/8/layout/hList6"/>
    <dgm:cxn modelId="{EF89533E-3194-41FF-B93D-7A8BA3310DED}"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1">
            <a:schemeClr val="dk1"/>
          </a:lnRef>
          <a:fillRef idx="2">
            <a:schemeClr val="dk1"/>
          </a:fillRef>
          <a:effectRef idx="1">
            <a:schemeClr val="dk1"/>
          </a:effectRef>
          <a:fontRef idx="minor">
            <a:schemeClr val="dk1"/>
          </a:fontRef>
        </dgm:style>
      </dgm:prSet>
      <dgm:spPr>
        <a:xfrm rot="16200000">
          <a:off x="-926342" y="926342"/>
          <a:ext cx="3571654" cy="1718969"/>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spcFirstLastPara="0" vert="horz" wrap="square" lIns="0" tIns="0" rIns="0" bIns="0" numCol="1" spcCol="1270" anchor="t" anchorCtr="0"/>
        <a:lstStyle/>
        <a:p>
          <a:pPr algn="ctr">
            <a:buNone/>
          </a:pPr>
          <a:r>
            <a:rPr lang="en-GB" sz="1300" b="1" kern="1200" dirty="0">
              <a:solidFill>
                <a:srgbClr val="FFFFFF"/>
              </a:solidFill>
              <a:latin typeface="Arial Nova" panose="020B0504020202020204" pitchFamily="34" charset="0"/>
              <a:ea typeface="+mn-ea"/>
              <a:cs typeface="+mn-cs"/>
            </a:rPr>
            <a:t>1.1 Co-designed Local Community Peace Action Plans</a:t>
          </a:r>
        </a:p>
        <a:p>
          <a:pPr algn="ctr">
            <a:buNone/>
          </a:pPr>
          <a:endParaRPr lang="en-GB" sz="1300" b="1" kern="1200" dirty="0">
            <a:solidFill>
              <a:srgbClr val="FFFFFF"/>
            </a:solidFill>
            <a:latin typeface="Arial Nova" panose="020B0504020202020204" pitchFamily="34" charset="0"/>
            <a:ea typeface="+mn-ea"/>
            <a:cs typeface="+mn-cs"/>
          </a:endParaRPr>
        </a:p>
        <a:p>
          <a:pPr algn="ctr">
            <a:buNone/>
          </a:pPr>
          <a:r>
            <a:rPr lang="en-GB" sz="1300" b="1" kern="1200" dirty="0">
              <a:solidFill>
                <a:srgbClr val="FFFFFF"/>
              </a:solidFill>
              <a:latin typeface="Arial Nova" panose="020B0504020202020204" pitchFamily="34" charset="0"/>
              <a:ea typeface="+mn-ea"/>
              <a:cs typeface="+mn-cs"/>
            </a:rPr>
            <a:t>1.2 Empowering Communities</a:t>
          </a:r>
        </a:p>
        <a:p>
          <a:pPr algn="ctr">
            <a:buNone/>
          </a:pPr>
          <a:endParaRPr lang="en-GB" sz="1300" b="1" kern="1200" dirty="0">
            <a:solidFill>
              <a:srgbClr val="FFFFFF"/>
            </a:solidFill>
            <a:latin typeface="Arial Nova" panose="020B0504020202020204" pitchFamily="34" charset="0"/>
            <a:ea typeface="+mn-ea"/>
            <a:cs typeface="+mn-cs"/>
          </a:endParaRPr>
        </a:p>
        <a:p>
          <a:pPr algn="ctr">
            <a:buNone/>
          </a:pPr>
          <a:r>
            <a:rPr lang="en-GB" sz="1300" b="1" kern="1200" dirty="0">
              <a:solidFill>
                <a:srgbClr val="FFFFFF"/>
              </a:solidFill>
              <a:latin typeface="Arial Nova" panose="020B0504020202020204" pitchFamily="34" charset="0"/>
              <a:ea typeface="+mn-ea"/>
              <a:cs typeface="+mn-cs"/>
            </a:rPr>
            <a:t>1.3 Building Positive Relations</a:t>
          </a:r>
        </a:p>
        <a:p>
          <a:pPr algn="ctr">
            <a:buNone/>
          </a:pPr>
          <a:endParaRPr lang="en-GB" sz="1300" b="1" kern="1200" dirty="0">
            <a:solidFill>
              <a:srgbClr val="FFFFFF"/>
            </a:solidFill>
            <a:latin typeface="Arial Nova" panose="020B0504020202020204" pitchFamily="34" charset="0"/>
            <a:ea typeface="+mn-ea"/>
            <a:cs typeface="+mn-cs"/>
          </a:endParaRPr>
        </a:p>
        <a:p>
          <a:pPr algn="ctr">
            <a:buNone/>
          </a:pPr>
          <a:r>
            <a:rPr lang="en-GB" sz="1300" b="1" kern="1200" dirty="0">
              <a:solidFill>
                <a:srgbClr val="FFFFFF"/>
              </a:solidFill>
              <a:latin typeface="Arial Nova" panose="020B0504020202020204" pitchFamily="34" charset="0"/>
              <a:ea typeface="+mn-ea"/>
              <a:cs typeface="+mn-cs"/>
            </a:rPr>
            <a:t>1.4 Reimaging Communities</a:t>
          </a:r>
        </a:p>
      </dgm:t>
    </dgm:pt>
    <dgm:pt modelId="{342001FF-7B22-4F10-BB2F-8CBABC0CABC2}" type="parTrans" cxnId="{75AD1F5C-D012-4725-800A-1D3209CE9D05}">
      <dgm:prSet/>
      <dgm:spPr/>
      <dgm:t>
        <a:bodyPr/>
        <a:lstStyle/>
        <a:p>
          <a:pPr algn="l"/>
          <a:endParaRPr lang="en-GB" sz="1000"/>
        </a:p>
      </dgm:t>
    </dgm:pt>
    <dgm:pt modelId="{A9CAD659-A4E5-4D5D-9445-8D6374A72856}" type="sibTrans" cxnId="{75AD1F5C-D012-4725-800A-1D3209CE9D05}">
      <dgm:prSet/>
      <dgm:spPr/>
      <dgm:t>
        <a:bodyPr/>
        <a:lstStyle/>
        <a:p>
          <a:pPr algn="l"/>
          <a:endParaRPr lang="en-GB" sz="1000"/>
        </a:p>
      </dgm:t>
    </dgm:pt>
    <dgm:pt modelId="{0771CB28-B207-468D-845D-6AF7352E40B3}">
      <dgm:prSet phldrT="[Text]" custT="1">
        <dgm:style>
          <a:lnRef idx="1">
            <a:schemeClr val="dk1"/>
          </a:lnRef>
          <a:fillRef idx="2">
            <a:schemeClr val="dk1"/>
          </a:fillRef>
          <a:effectRef idx="1">
            <a:schemeClr val="dk1"/>
          </a:effectRef>
          <a:fontRef idx="minor">
            <a:schemeClr val="dk1"/>
          </a:fontRef>
        </dgm:style>
      </dgm:prSet>
      <dgm:spPr>
        <a:xfrm rot="16200000">
          <a:off x="813953" y="926342"/>
          <a:ext cx="3571654" cy="1718969"/>
        </a:xfrm>
        <a:prstGeom prst="roundRect">
          <a:avLst/>
        </a:prstGeom>
        <a:gradFill rotWithShape="1">
          <a:gsLst>
            <a:gs pos="100000">
              <a:srgbClr val="FFDD9C"/>
            </a:gs>
            <a:gs pos="10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lIns="0" rIns="0"/>
        <a:lstStyle/>
        <a:p>
          <a:pPr marL="0" lvl="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2.1 Programme Area SME Development and Transition</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2.2 Programme Area Innovation Challenge Fund</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2.3 Programme Area Skills Programme</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2.4 Smart Towns and Villages</a:t>
          </a:r>
        </a:p>
      </dgm:t>
    </dgm:pt>
    <dgm:pt modelId="{5338960D-71AA-45B9-8147-8F08861648A1}" type="parTrans" cxnId="{4051A1F3-FA82-4EE3-83AF-562A72718807}">
      <dgm:prSet/>
      <dgm:spPr/>
      <dgm:t>
        <a:bodyPr/>
        <a:lstStyle/>
        <a:p>
          <a:pPr algn="l"/>
          <a:endParaRPr lang="en-GB" sz="1000"/>
        </a:p>
      </dgm:t>
    </dgm:pt>
    <dgm:pt modelId="{614A9F6A-2852-4C52-A288-CB6485551563}" type="sibTrans" cxnId="{4051A1F3-FA82-4EE3-83AF-562A72718807}">
      <dgm:prSet/>
      <dgm:spPr/>
      <dgm:t>
        <a:bodyPr/>
        <a:lstStyle/>
        <a:p>
          <a:pPr algn="l"/>
          <a:endParaRPr lang="en-GB" sz="1000"/>
        </a:p>
      </dgm:t>
    </dgm:pt>
    <dgm:pt modelId="{0220D621-D385-495B-B97E-C1A1E472DEF4}">
      <dgm:prSet phldrT="[Text]" custT="1">
        <dgm:style>
          <a:lnRef idx="1">
            <a:schemeClr val="dk1"/>
          </a:lnRef>
          <a:fillRef idx="2">
            <a:schemeClr val="dk1"/>
          </a:fillRef>
          <a:effectRef idx="1">
            <a:schemeClr val="dk1"/>
          </a:effectRef>
          <a:fontRef idx="minor">
            <a:schemeClr val="dk1"/>
          </a:fontRef>
        </dgm:style>
      </dgm:prSet>
      <dgm:spPr>
        <a:xfrm rot="16200000">
          <a:off x="2568935" y="926342"/>
          <a:ext cx="3571654" cy="1718969"/>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spcFirstLastPara="0" vert="horz" wrap="square" lIns="0" tIns="0" rIns="0" bIns="0" numCol="1" spcCol="1270" anchor="t" anchorCtr="0"/>
        <a:lstStyle/>
        <a:p>
          <a:pPr marL="0" lvl="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3.1 Shared Learning Together Education Programme</a:t>
          </a:r>
        </a:p>
        <a:p>
          <a:pPr marL="0" lvl="0" algn="ctr"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3.2 PEACEPLUS Youth Programme</a:t>
          </a:r>
        </a:p>
        <a:p>
          <a:pPr marL="0" lvl="0" algn="ctr"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3.3 Youth Mental Health</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gm:t>
    </dgm:pt>
    <dgm:pt modelId="{BAF24426-D353-4A1D-936B-F33955872A79}" type="parTrans" cxnId="{0B046063-D2DD-4D35-AC55-E58397FC625C}">
      <dgm:prSet/>
      <dgm:spPr/>
      <dgm:t>
        <a:bodyPr/>
        <a:lstStyle/>
        <a:p>
          <a:pPr algn="l"/>
          <a:endParaRPr lang="en-GB" sz="1000"/>
        </a:p>
      </dgm:t>
    </dgm:pt>
    <dgm:pt modelId="{0B5ACB09-BE4C-48A6-8EE9-2A023835AE9D}" type="sibTrans" cxnId="{0B046063-D2DD-4D35-AC55-E58397FC625C}">
      <dgm:prSet/>
      <dgm:spPr/>
      <dgm:t>
        <a:bodyPr/>
        <a:lstStyle/>
        <a:p>
          <a:pPr algn="l"/>
          <a:endParaRPr lang="en-GB" sz="1000"/>
        </a:p>
      </dgm:t>
    </dgm:pt>
    <dgm:pt modelId="{55E2CA4B-DC04-4B50-BFC2-368A0DC8F4D2}">
      <dgm:prSet phldrT="[Text]" custT="1">
        <dgm:style>
          <a:lnRef idx="1">
            <a:schemeClr val="accent4"/>
          </a:lnRef>
          <a:fillRef idx="2">
            <a:schemeClr val="accent4"/>
          </a:fillRef>
          <a:effectRef idx="1">
            <a:schemeClr val="accent4"/>
          </a:effectRef>
          <a:fontRef idx="minor">
            <a:schemeClr val="dk1"/>
          </a:fontRef>
        </dgm:style>
      </dgm:prSet>
      <dgm:spPr>
        <a:xfrm rot="16200000">
          <a:off x="4294537" y="926342"/>
          <a:ext cx="3571654" cy="1718969"/>
        </a:xfrm>
        <a:prstGeom prst="roundRect">
          <a:avLst/>
        </a:prstGeom>
        <a:gradFill flip="none" rotWithShape="1">
          <a:gsLst>
            <a:gs pos="100000">
              <a:srgbClr val="ABAECE"/>
            </a:gs>
            <a:gs pos="100000">
              <a:srgbClr val="ABAECE"/>
            </a:gs>
            <a:gs pos="100000">
              <a:srgbClr val="FFC000">
                <a:lumMod val="105000"/>
                <a:satMod val="109000"/>
                <a:tint val="81000"/>
              </a:srgbClr>
            </a:gs>
          </a:gsLst>
          <a:lin ang="5400000" scaled="0"/>
          <a:tileRect/>
        </a:gradFill>
        <a:ln w="6350" cap="flat" cmpd="sng" algn="ctr">
          <a:solidFill>
            <a:srgbClr val="ABAECE"/>
          </a:solidFill>
          <a:prstDash val="solid"/>
          <a:miter lim="800000"/>
        </a:ln>
        <a:effectLst/>
      </dgm:spPr>
      <dgm:t>
        <a:bodyPr spcFirstLastPara="0" vert="horz" wrap="square" lIns="0" tIns="0" rIns="0" bIns="0" numCol="1" spcCol="1270" anchor="t" anchorCtr="0"/>
        <a:lstStyle/>
        <a:p>
          <a:pPr marL="0" lvl="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4.1 Collaborative Health and Social Care</a:t>
          </a:r>
        </a:p>
        <a:p>
          <a:pPr marL="0" lvl="0" algn="ctr"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4.2 Rural Regeneration and Social Inclusion</a:t>
          </a:r>
        </a:p>
        <a:p>
          <a:pPr marL="0" lvl="0" algn="ctr"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4.3 Victims and </a:t>
          </a:r>
          <a:r>
            <a:rPr lang="en-GB" sz="1200" b="1" kern="1200" dirty="0">
              <a:solidFill>
                <a:sysClr val="window" lastClr="FFFFFF"/>
              </a:solidFill>
              <a:latin typeface="Arial Nova" panose="020B0504020202020204" pitchFamily="34" charset="0"/>
              <a:ea typeface="+mn-ea"/>
              <a:cs typeface="+mn-cs"/>
            </a:rPr>
            <a:t>Survivors</a:t>
          </a:r>
        </a:p>
      </dgm:t>
    </dgm:pt>
    <dgm:pt modelId="{F2A25DE6-6676-4805-A972-2356303C68F9}" type="parTrans" cxnId="{EFD898D8-F8E7-4572-9734-FE39DE5A0300}">
      <dgm:prSet/>
      <dgm:spPr/>
      <dgm:t>
        <a:bodyPr/>
        <a:lstStyle/>
        <a:p>
          <a:pPr algn="l"/>
          <a:endParaRPr lang="en-GB" sz="1000"/>
        </a:p>
      </dgm:t>
    </dgm:pt>
    <dgm:pt modelId="{87906D4F-40E7-4F1A-AD4C-CCA7B174A2A0}" type="sibTrans" cxnId="{EFD898D8-F8E7-4572-9734-FE39DE5A0300}">
      <dgm:prSet/>
      <dgm:spPr/>
      <dgm:t>
        <a:bodyPr/>
        <a:lstStyle/>
        <a:p>
          <a:pPr algn="l"/>
          <a:endParaRPr lang="en-GB" sz="1000"/>
        </a:p>
      </dgm:t>
    </dgm:pt>
    <dgm:pt modelId="{BAFB3587-1376-4C4F-A82D-2FEA15C27E5C}">
      <dgm:prSet custT="1">
        <dgm:style>
          <a:lnRef idx="1">
            <a:schemeClr val="dk1"/>
          </a:lnRef>
          <a:fillRef idx="2">
            <a:schemeClr val="dk1"/>
          </a:fillRef>
          <a:effectRef idx="1">
            <a:schemeClr val="dk1"/>
          </a:effectRef>
          <a:fontRef idx="minor">
            <a:schemeClr val="dk1"/>
          </a:fontRef>
        </dgm:style>
      </dgm:prSet>
      <dgm:spPr>
        <a:xfrm rot="16200000">
          <a:off x="6034829" y="926342"/>
          <a:ext cx="3571654" cy="1718969"/>
        </a:xfrm>
        <a:prstGeom prst="roundRect">
          <a:avLst/>
        </a:prstGeom>
        <a:gradFill rotWithShape="1">
          <a:gsLst>
            <a:gs pos="0">
              <a:srgbClr val="545CA3">
                <a:lumMod val="110000"/>
                <a:satMod val="105000"/>
                <a:tint val="67000"/>
              </a:srgbClr>
            </a:gs>
            <a:gs pos="4000">
              <a:srgbClr val="545CA3">
                <a:lumMod val="105000"/>
                <a:satMod val="103000"/>
                <a:tint val="73000"/>
              </a:srgbClr>
            </a:gs>
            <a:gs pos="0">
              <a:srgbClr val="9094C1"/>
            </a:gs>
            <a:gs pos="100000">
              <a:srgbClr val="545CA3">
                <a:lumMod val="105000"/>
                <a:satMod val="103000"/>
                <a:tint val="73000"/>
              </a:srgbClr>
            </a:gs>
            <a:gs pos="4000">
              <a:srgbClr val="545CA3">
                <a:lumMod val="105000"/>
                <a:satMod val="109000"/>
                <a:tint val="81000"/>
              </a:srgbClr>
            </a:gs>
          </a:gsLst>
          <a:lin ang="5400000" scaled="0"/>
        </a:gradFill>
        <a:ln w="6350" cap="flat" cmpd="sng" algn="ctr">
          <a:solidFill>
            <a:srgbClr val="545CA3"/>
          </a:solidFill>
          <a:prstDash val="solid"/>
          <a:miter lim="800000"/>
        </a:ln>
        <a:effectLst/>
      </dgm:spPr>
      <dgm:t>
        <a:bodyPr lIns="0" rIns="0" anchor="t"/>
        <a:lstStyle/>
        <a:p>
          <a:pPr marL="0" lvl="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5.1 Biodiversity, Nature Recovery and Resilience</a:t>
          </a:r>
        </a:p>
        <a:p>
          <a:pPr marL="0" lvl="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5.2Marine and Coastal Management</a:t>
          </a:r>
        </a:p>
        <a:p>
          <a:pPr marL="0" lvl="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5.3 Water Quality and Catchment Management</a:t>
          </a:r>
        </a:p>
        <a:p>
          <a:pPr marL="0" lvl="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5.4 Water Quality Improvement Programme</a:t>
          </a:r>
        </a:p>
        <a:p>
          <a:pPr marL="0" lvl="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5.5 Geothermal</a:t>
          </a:r>
        </a:p>
        <a:p>
          <a:pPr marL="0" lvl="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5.6 Transport</a:t>
          </a:r>
        </a:p>
      </dgm:t>
    </dgm:pt>
    <dgm:pt modelId="{784EFB23-B4C3-4D73-BC50-9A00CA41718E}" type="parTrans" cxnId="{BBE2F28D-2B20-4D38-8561-0F75DF7E940C}">
      <dgm:prSet/>
      <dgm:spPr/>
      <dgm:t>
        <a:bodyPr/>
        <a:lstStyle/>
        <a:p>
          <a:pPr algn="l"/>
          <a:endParaRPr lang="en-GB" sz="1000"/>
        </a:p>
      </dgm:t>
    </dgm:pt>
    <dgm:pt modelId="{D3FD9101-D736-4264-9E43-679ED76D4F47}" type="sibTrans" cxnId="{BBE2F28D-2B20-4D38-8561-0F75DF7E940C}">
      <dgm:prSet/>
      <dgm:spPr/>
      <dgm:t>
        <a:bodyPr/>
        <a:lstStyle/>
        <a:p>
          <a:pPr algn="l"/>
          <a:endParaRPr lang="en-GB" sz="1000"/>
        </a:p>
      </dgm:t>
    </dgm:pt>
    <dgm:pt modelId="{41B1F45F-A0E6-4826-A7F2-F6DC2944DCEA}">
      <dgm:prSet custT="1">
        <dgm:style>
          <a:lnRef idx="1">
            <a:schemeClr val="dk1"/>
          </a:lnRef>
          <a:fillRef idx="2">
            <a:schemeClr val="dk1"/>
          </a:fillRef>
          <a:effectRef idx="1">
            <a:schemeClr val="dk1"/>
          </a:effectRef>
          <a:fontRef idx="minor">
            <a:schemeClr val="dk1"/>
          </a:fontRef>
        </dgm:style>
      </dgm:prSet>
      <dgm:spPr>
        <a:xfrm rot="16200000">
          <a:off x="7775121" y="926342"/>
          <a:ext cx="3571654" cy="1718969"/>
        </a:xfrm>
        <a:prstGeom prst="roundRect">
          <a:avLst/>
        </a:prstGeom>
        <a:gradFill rotWithShape="1">
          <a:gsLst>
            <a:gs pos="100000">
              <a:srgbClr val="545CA3">
                <a:lumMod val="110000"/>
                <a:satMod val="105000"/>
                <a:tint val="67000"/>
              </a:srgbClr>
            </a:gs>
            <a:gs pos="100000">
              <a:srgbClr val="9295C2"/>
            </a:gs>
            <a:gs pos="100000">
              <a:srgbClr val="9699C3"/>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anchor="t"/>
        <a:lstStyle/>
        <a:p>
          <a:pPr marL="0" lvl="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6.1 Strategic Planning</a:t>
          </a:r>
        </a:p>
        <a:p>
          <a:pPr marL="0" lvl="0" algn="ctr"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6.2 Maintaining and Forging Relationships between Citizens</a:t>
          </a:r>
        </a:p>
      </dgm:t>
    </dgm:pt>
    <dgm:pt modelId="{68A2623A-739B-4159-8D26-3BE4A70C44E5}" type="parTrans" cxnId="{6C08F398-CEED-4D0B-8B47-453795AD1F12}">
      <dgm:prSet/>
      <dgm:spPr/>
      <dgm:t>
        <a:bodyPr/>
        <a:lstStyle/>
        <a:p>
          <a:pPr algn="l"/>
          <a:endParaRPr lang="en-GB" sz="1000"/>
        </a:p>
      </dgm:t>
    </dgm:pt>
    <dgm:pt modelId="{67B05FB1-8A97-4594-A797-51B87B8CD99D}" type="sibTrans" cxnId="{6C08F398-CEED-4D0B-8B47-453795AD1F12}">
      <dgm:prSet/>
      <dgm:spPr/>
      <dgm:t>
        <a:bodyPr/>
        <a:lstStyle/>
        <a:p>
          <a:pPr algn="l"/>
          <a:endParaRPr lang="en-GB" sz="1000"/>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604637" custLinFactX="-157082" custLinFactNeighborX="-200000" custLinFactNeighborY="-41770">
        <dgm:presLayoutVars>
          <dgm:bulletEnabled val="1"/>
        </dgm:presLayoutVars>
      </dgm:prSet>
      <dgm:spPr>
        <a:xfrm rot="16200000">
          <a:off x="-1010639" y="1010639"/>
          <a:ext cx="3812438" cy="1791158"/>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604637">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604637" custLinFactNeighborX="68896" custLinFactNeighborY="119">
        <dgm:presLayoutVars>
          <dgm:bulletEnabled val="1"/>
        </dgm:presLayoutVars>
      </dgm:prSet>
      <dgm:spPr>
        <a:xfrm rot="16200000">
          <a:off x="2568935" y="926342"/>
          <a:ext cx="3571654" cy="1718969"/>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604637" custLinFactNeighborX="-15495" custLinFactNeighborY="-10537">
        <dgm:presLayoutVars>
          <dgm:bulletEnabled val="1"/>
        </dgm:presLayoutVars>
      </dgm:prSet>
      <dgm:spPr>
        <a:xfrm rot="16200000">
          <a:off x="4294537" y="926342"/>
          <a:ext cx="3571654" cy="1718969"/>
        </a:xfrm>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604637">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604637" custLinFactNeighborX="1">
        <dgm:presLayoutVars>
          <dgm:bulletEnabled val="1"/>
        </dgm:presLayoutVars>
      </dgm:prSet>
      <dgm:spPr>
        <a:prstGeom prst="roundRect">
          <a:avLst/>
        </a:prstGeom>
      </dgm:spPr>
    </dgm:pt>
  </dgm:ptLst>
  <dgm:cxnLst>
    <dgm:cxn modelId="{75AD1F5C-D012-4725-800A-1D3209CE9D05}" srcId="{B0A1222F-FFC6-40D2-9933-A2DFCC113D60}" destId="{6A38D1C2-DA48-477C-A404-CC34C722E2E4}" srcOrd="0" destOrd="0" parTransId="{342001FF-7B22-4F10-BB2F-8CBABC0CABC2}" sibTransId="{A9CAD659-A4E5-4D5D-9445-8D6374A72856}"/>
    <dgm:cxn modelId="{0B046063-D2DD-4D35-AC55-E58397FC625C}" srcId="{B0A1222F-FFC6-40D2-9933-A2DFCC113D60}" destId="{0220D621-D385-495B-B97E-C1A1E472DEF4}" srcOrd="2" destOrd="0" parTransId="{BAF24426-D353-4A1D-936B-F33955872A79}" sibTransId="{0B5ACB09-BE4C-48A6-8EE9-2A023835AE9D}"/>
    <dgm:cxn modelId="{D7463378-3624-474C-BC42-EEBD02EA86E3}" type="presOf" srcId="{6A38D1C2-DA48-477C-A404-CC34C722E2E4}" destId="{371FEF1E-DC97-44C5-A3EB-D27D203A2C33}" srcOrd="0" destOrd="0" presId="urn:microsoft.com/office/officeart/2005/8/layout/hList6"/>
    <dgm:cxn modelId="{BBE2F28D-2B20-4D38-8561-0F75DF7E940C}" srcId="{B0A1222F-FFC6-40D2-9933-A2DFCC113D60}" destId="{BAFB3587-1376-4C4F-A82D-2FEA15C27E5C}" srcOrd="4" destOrd="0" parTransId="{784EFB23-B4C3-4D73-BC50-9A00CA41718E}" sibTransId="{D3FD9101-D736-4264-9E43-679ED76D4F47}"/>
    <dgm:cxn modelId="{BB40B094-EE87-4710-803D-2FDBFF676754}" type="presOf" srcId="{41B1F45F-A0E6-4826-A7F2-F6DC2944DCEA}" destId="{59823D60-23F0-4C03-BE13-FD3B217EC9EA}" srcOrd="0" destOrd="0" presId="urn:microsoft.com/office/officeart/2005/8/layout/hList6"/>
    <dgm:cxn modelId="{6C08F398-CEED-4D0B-8B47-453795AD1F12}" srcId="{B0A1222F-FFC6-40D2-9933-A2DFCC113D60}" destId="{41B1F45F-A0E6-4826-A7F2-F6DC2944DCEA}" srcOrd="5" destOrd="0" parTransId="{68A2623A-739B-4159-8D26-3BE4A70C44E5}" sibTransId="{67B05FB1-8A97-4594-A797-51B87B8CD99D}"/>
    <dgm:cxn modelId="{97A28D9E-11B0-4E72-94F6-81636B6AFF0E}" type="presOf" srcId="{0220D621-D385-495B-B97E-C1A1E472DEF4}" destId="{0DC863C4-3284-40CC-9EA3-72E33848D2FD}" srcOrd="0" destOrd="0" presId="urn:microsoft.com/office/officeart/2005/8/layout/hList6"/>
    <dgm:cxn modelId="{0804999E-3DE6-41E3-91E4-ACACACD6B32A}" type="presOf" srcId="{BAFB3587-1376-4C4F-A82D-2FEA15C27E5C}" destId="{632A4198-5AED-4D09-B244-94E22E15D13D}" srcOrd="0" destOrd="0" presId="urn:microsoft.com/office/officeart/2005/8/layout/hList6"/>
    <dgm:cxn modelId="{6504C4A1-12F3-45D8-8329-6BD8182DF44C}" type="presOf" srcId="{0771CB28-B207-468D-845D-6AF7352E40B3}" destId="{E2F5859C-771A-4614-BE5E-BA8F90B68A91}" srcOrd="0" destOrd="0" presId="urn:microsoft.com/office/officeart/2005/8/layout/hList6"/>
    <dgm:cxn modelId="{084F01C9-EDAB-481C-9C5B-0DCD29E14BC1}" type="presOf" srcId="{55E2CA4B-DC04-4B50-BFC2-368A0DC8F4D2}" destId="{5096A1B6-7851-49CE-B5A0-E01C398B0303}" srcOrd="0" destOrd="0" presId="urn:microsoft.com/office/officeart/2005/8/layout/hList6"/>
    <dgm:cxn modelId="{ED7E05F3-F8C2-4915-B74B-3DB4D309F12B}" type="presOf" srcId="{B0A1222F-FFC6-40D2-9933-A2DFCC113D60}" destId="{C862EE6D-7B03-49F8-A034-3A4613BD231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8592FC59-611D-4543-9FD1-D420669015EC}" type="presParOf" srcId="{C862EE6D-7B03-49F8-A034-3A4613BD2311}" destId="{371FEF1E-DC97-44C5-A3EB-D27D203A2C33}" srcOrd="0" destOrd="0" presId="urn:microsoft.com/office/officeart/2005/8/layout/hList6"/>
    <dgm:cxn modelId="{6D0C65E0-3B7E-4504-A65B-3CEFDBEC752B}" type="presParOf" srcId="{C862EE6D-7B03-49F8-A034-3A4613BD2311}" destId="{EF764C87-0CB6-4281-A6E0-A54355725AAD}" srcOrd="1" destOrd="0" presId="urn:microsoft.com/office/officeart/2005/8/layout/hList6"/>
    <dgm:cxn modelId="{E2264FFD-27F1-4C87-A814-2345C5383A12}" type="presParOf" srcId="{C862EE6D-7B03-49F8-A034-3A4613BD2311}" destId="{E2F5859C-771A-4614-BE5E-BA8F90B68A91}" srcOrd="2" destOrd="0" presId="urn:microsoft.com/office/officeart/2005/8/layout/hList6"/>
    <dgm:cxn modelId="{F89F4F85-BD42-46D0-9824-F0B13D3C429A}" type="presParOf" srcId="{C862EE6D-7B03-49F8-A034-3A4613BD2311}" destId="{D80590F2-C9B7-4C16-8583-FE81A5E07635}" srcOrd="3" destOrd="0" presId="urn:microsoft.com/office/officeart/2005/8/layout/hList6"/>
    <dgm:cxn modelId="{5DF9DF7B-1B5C-467E-AFBE-7F8BDC30AAEB}" type="presParOf" srcId="{C862EE6D-7B03-49F8-A034-3A4613BD2311}" destId="{0DC863C4-3284-40CC-9EA3-72E33848D2FD}" srcOrd="4" destOrd="0" presId="urn:microsoft.com/office/officeart/2005/8/layout/hList6"/>
    <dgm:cxn modelId="{21142825-D40A-463B-B2EF-E75E77FCA856}" type="presParOf" srcId="{C862EE6D-7B03-49F8-A034-3A4613BD2311}" destId="{7272221A-23D7-424E-9D9C-B016CE23DF7E}" srcOrd="5" destOrd="0" presId="urn:microsoft.com/office/officeart/2005/8/layout/hList6"/>
    <dgm:cxn modelId="{E7D274BD-9E59-4809-A90E-3A10AA61A16F}" type="presParOf" srcId="{C862EE6D-7B03-49F8-A034-3A4613BD2311}" destId="{5096A1B6-7851-49CE-B5A0-E01C398B0303}" srcOrd="6" destOrd="0" presId="urn:microsoft.com/office/officeart/2005/8/layout/hList6"/>
    <dgm:cxn modelId="{B4213F5F-FAC8-4D46-BA67-249F535B5442}" type="presParOf" srcId="{C862EE6D-7B03-49F8-A034-3A4613BD2311}" destId="{4F55E9B4-664C-4274-A1C9-7D7FEE395EF0}" srcOrd="7" destOrd="0" presId="urn:microsoft.com/office/officeart/2005/8/layout/hList6"/>
    <dgm:cxn modelId="{816F2A46-D7C4-4151-BCED-351E4490E122}" type="presParOf" srcId="{C862EE6D-7B03-49F8-A034-3A4613BD2311}" destId="{632A4198-5AED-4D09-B244-94E22E15D13D}" srcOrd="8" destOrd="0" presId="urn:microsoft.com/office/officeart/2005/8/layout/hList6"/>
    <dgm:cxn modelId="{51DBD83F-D20A-4934-B8AB-9F9082BA931D}" type="presParOf" srcId="{C862EE6D-7B03-49F8-A034-3A4613BD2311}" destId="{1B27071F-7F4E-4499-A4B9-46DFAADEF0A3}" srcOrd="9" destOrd="0" presId="urn:microsoft.com/office/officeart/2005/8/layout/hList6"/>
    <dgm:cxn modelId="{2EBD1EB3-3528-458B-87A2-E8E8C21B8D98}"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B9CE5-FF69-4653-8AEE-D614FD31FDCB}">
      <dsp:nvSpPr>
        <dsp:cNvPr id="0" name=""/>
        <dsp:cNvSpPr/>
      </dsp:nvSpPr>
      <dsp:spPr>
        <a:xfrm>
          <a:off x="161477" y="104604"/>
          <a:ext cx="4553711" cy="4553711"/>
        </a:xfrm>
        <a:prstGeom prst="ellipse">
          <a:avLst/>
        </a:prstGeom>
        <a:solidFill>
          <a:srgbClr val="8E93C4">
            <a:alpha val="5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Peace</a:t>
          </a:r>
        </a:p>
      </dsp:txBody>
      <dsp:txXfrm>
        <a:off x="1181860" y="1151182"/>
        <a:ext cx="1856553" cy="2460554"/>
      </dsp:txXfrm>
    </dsp:sp>
    <dsp:sp modelId="{EC0F37A4-EEAB-4A2B-A4F4-44E09A7AE279}">
      <dsp:nvSpPr>
        <dsp:cNvPr id="0" name=""/>
        <dsp:cNvSpPr/>
      </dsp:nvSpPr>
      <dsp:spPr>
        <a:xfrm>
          <a:off x="3466564" y="139349"/>
          <a:ext cx="4553711" cy="4553711"/>
        </a:xfrm>
        <a:prstGeom prst="ellipse">
          <a:avLst/>
        </a:prstGeom>
        <a:solidFill>
          <a:srgbClr val="FFCC00">
            <a:alpha val="38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Prosperity</a:t>
          </a:r>
        </a:p>
      </dsp:txBody>
      <dsp:txXfrm>
        <a:off x="5143338" y="1185927"/>
        <a:ext cx="1856553" cy="2460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83397" y="-83397"/>
          <a:ext cx="1651359" cy="1818153"/>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1</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Building Peaceful and Thriving Communities</a:t>
          </a:r>
        </a:p>
        <a:p>
          <a:pPr marL="0" lvl="0" indent="0" algn="ctr" defTabSz="622300">
            <a:lnSpc>
              <a:spcPct val="90000"/>
            </a:lnSpc>
            <a:spcBef>
              <a:spcPct val="0"/>
            </a:spcBef>
            <a:spcAft>
              <a:spcPct val="35000"/>
            </a:spcAft>
            <a:buNone/>
          </a:pPr>
          <a:endParaRPr lang="en-GB" sz="1500" b="1"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€250m </a:t>
          </a:r>
        </a:p>
      </dsp:txBody>
      <dsp:txXfrm rot="5400000">
        <a:off x="80613" y="80613"/>
        <a:ext cx="1656927" cy="1490133"/>
      </dsp:txXfrm>
    </dsp:sp>
    <dsp:sp modelId="{E2F5859C-771A-4614-BE5E-BA8F90B68A91}">
      <dsp:nvSpPr>
        <dsp:cNvPr id="0" name=""/>
        <dsp:cNvSpPr/>
      </dsp:nvSpPr>
      <dsp:spPr>
        <a:xfrm rot="16200000">
          <a:off x="1912713" y="-83397"/>
          <a:ext cx="1651359" cy="1818153"/>
        </a:xfrm>
        <a:prstGeom prst="roundRect">
          <a:avLst/>
        </a:prstGeom>
        <a:gradFill rotWithShape="1">
          <a:gsLst>
            <a:gs pos="100000">
              <a:srgbClr val="FFC746"/>
            </a:gs>
            <a:gs pos="10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Theme 2</a:t>
          </a:r>
        </a:p>
        <a:p>
          <a:pPr marL="0" lvl="0" indent="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Delivering Socio- Economic Regeneration &amp; Transformation</a:t>
          </a:r>
        </a:p>
        <a:p>
          <a:pPr marL="0" lvl="0" indent="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€170m </a:t>
          </a:r>
        </a:p>
      </dsp:txBody>
      <dsp:txXfrm rot="5400000">
        <a:off x="1909929" y="80613"/>
        <a:ext cx="1656927" cy="1490133"/>
      </dsp:txXfrm>
    </dsp:sp>
    <dsp:sp modelId="{0DC863C4-3284-40CC-9EA3-72E33848D2FD}">
      <dsp:nvSpPr>
        <dsp:cNvPr id="0" name=""/>
        <dsp:cNvSpPr/>
      </dsp:nvSpPr>
      <dsp:spPr>
        <a:xfrm rot="16200000">
          <a:off x="3737684" y="-83397"/>
          <a:ext cx="1651359" cy="1818153"/>
        </a:xfrm>
        <a:prstGeom prst="roundRect">
          <a:avLst/>
        </a:prstGeom>
        <a:gradFill rotWithShape="0">
          <a:gsLst>
            <a:gs pos="100000">
              <a:srgbClr val="6A70AE">
                <a:alpha val="98000"/>
                <a:lumMod val="95000"/>
                <a:lumOff val="5000"/>
              </a:srgbClr>
            </a:gs>
            <a:gs pos="100000">
              <a:srgbClr val="FFC000">
                <a:satMod val="110000"/>
                <a:lumMod val="100000"/>
                <a:shade val="100000"/>
              </a:srgbClr>
            </a:gs>
            <a:gs pos="100000">
              <a:srgbClr val="6A70AE">
                <a:lumMod val="99000"/>
              </a:srgb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3 </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Empowering and Investing in Our Young People</a:t>
          </a:r>
        </a:p>
        <a:p>
          <a:pPr marL="0" lvl="0" indent="0" algn="ctr" defTabSz="6223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€123m </a:t>
          </a:r>
        </a:p>
      </dsp:txBody>
      <dsp:txXfrm rot="5400000">
        <a:off x="3734900" y="80613"/>
        <a:ext cx="1656927" cy="1490133"/>
      </dsp:txXfrm>
    </dsp:sp>
    <dsp:sp modelId="{5096A1B6-7851-49CE-B5A0-E01C398B0303}">
      <dsp:nvSpPr>
        <dsp:cNvPr id="0" name=""/>
        <dsp:cNvSpPr/>
      </dsp:nvSpPr>
      <dsp:spPr>
        <a:xfrm rot="16200000">
          <a:off x="5562656" y="-83397"/>
          <a:ext cx="1651359" cy="1818153"/>
        </a:xfrm>
        <a:prstGeom prst="roundRect">
          <a:avLst/>
        </a:prstGeom>
        <a:gradFill rotWithShape="0">
          <a:gsLst>
            <a:gs pos="100000">
              <a:srgbClr val="6A70AE"/>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4</a:t>
          </a: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Healthy and Inclusive Communities</a:t>
          </a:r>
        </a:p>
        <a:p>
          <a:pPr marL="0" lvl="0" indent="0" algn="ctr" defTabSz="5334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€172m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5559872" y="80613"/>
        <a:ext cx="1656927" cy="1490133"/>
      </dsp:txXfrm>
    </dsp:sp>
    <dsp:sp modelId="{632A4198-5AED-4D09-B244-94E22E15D13D}">
      <dsp:nvSpPr>
        <dsp:cNvPr id="0" name=""/>
        <dsp:cNvSpPr/>
      </dsp:nvSpPr>
      <dsp:spPr>
        <a:xfrm rot="16200000">
          <a:off x="7387627" y="-83397"/>
          <a:ext cx="1651359" cy="1818153"/>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5 </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Supporting a Sustainable Future</a:t>
          </a:r>
        </a:p>
        <a:p>
          <a:pPr marL="0" lvl="0" indent="0" algn="ctr" defTabSz="6223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€303m</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7384843" y="80613"/>
        <a:ext cx="1656927" cy="1490133"/>
      </dsp:txXfrm>
    </dsp:sp>
    <dsp:sp modelId="{59823D60-23F0-4C03-BE13-FD3B217EC9EA}">
      <dsp:nvSpPr>
        <dsp:cNvPr id="0" name=""/>
        <dsp:cNvSpPr/>
      </dsp:nvSpPr>
      <dsp:spPr>
        <a:xfrm rot="16200000">
          <a:off x="9212598" y="-83397"/>
          <a:ext cx="1651359" cy="1818153"/>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6</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Building and Embedding Partnership and Collaboration</a:t>
          </a:r>
        </a:p>
        <a:p>
          <a:pPr marL="0" lvl="0" indent="0" algn="ctr" defTabSz="622300">
            <a:lnSpc>
              <a:spcPct val="15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€52m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9209814" y="80613"/>
        <a:ext cx="1656927" cy="1490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1015318" y="1015318"/>
          <a:ext cx="3860439" cy="1829801"/>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GB" sz="1300" b="1" kern="1200" dirty="0">
              <a:solidFill>
                <a:srgbClr val="FFFFFF"/>
              </a:solidFill>
              <a:latin typeface="Arial Nova" panose="020B0504020202020204" pitchFamily="34" charset="0"/>
              <a:ea typeface="+mn-ea"/>
              <a:cs typeface="+mn-cs"/>
            </a:rPr>
            <a:t>1.1 Co-designed Local Community Peace Action Plans</a:t>
          </a:r>
        </a:p>
        <a:p>
          <a:pPr marL="0" lvl="0" indent="0" algn="ctr" defTabSz="577850">
            <a:lnSpc>
              <a:spcPct val="90000"/>
            </a:lnSpc>
            <a:spcBef>
              <a:spcPct val="0"/>
            </a:spcBef>
            <a:spcAft>
              <a:spcPct val="35000"/>
            </a:spcAft>
            <a:buNone/>
          </a:pPr>
          <a:endParaRPr lang="en-GB" sz="1300" b="1" kern="1200" dirty="0">
            <a:solidFill>
              <a:srgbClr val="FFFFFF"/>
            </a:solidFill>
            <a:latin typeface="Arial Nova" panose="020B0504020202020204" pitchFamily="34" charset="0"/>
            <a:ea typeface="+mn-ea"/>
            <a:cs typeface="+mn-cs"/>
          </a:endParaRPr>
        </a:p>
        <a:p>
          <a:pPr marL="0" lvl="0" indent="0" algn="ctr" defTabSz="577850">
            <a:lnSpc>
              <a:spcPct val="90000"/>
            </a:lnSpc>
            <a:spcBef>
              <a:spcPct val="0"/>
            </a:spcBef>
            <a:spcAft>
              <a:spcPct val="35000"/>
            </a:spcAft>
            <a:buNone/>
          </a:pPr>
          <a:r>
            <a:rPr lang="en-GB" sz="1300" b="1" kern="1200" dirty="0">
              <a:solidFill>
                <a:srgbClr val="FFFFFF"/>
              </a:solidFill>
              <a:latin typeface="Arial Nova" panose="020B0504020202020204" pitchFamily="34" charset="0"/>
              <a:ea typeface="+mn-ea"/>
              <a:cs typeface="+mn-cs"/>
            </a:rPr>
            <a:t>1.2 Empowering Communities</a:t>
          </a:r>
        </a:p>
        <a:p>
          <a:pPr marL="0" lvl="0" indent="0" algn="ctr" defTabSz="577850">
            <a:lnSpc>
              <a:spcPct val="90000"/>
            </a:lnSpc>
            <a:spcBef>
              <a:spcPct val="0"/>
            </a:spcBef>
            <a:spcAft>
              <a:spcPct val="35000"/>
            </a:spcAft>
            <a:buNone/>
          </a:pPr>
          <a:endParaRPr lang="en-GB" sz="1300" b="1" kern="1200" dirty="0">
            <a:solidFill>
              <a:srgbClr val="FFFFFF"/>
            </a:solidFill>
            <a:latin typeface="Arial Nova" panose="020B0504020202020204" pitchFamily="34" charset="0"/>
            <a:ea typeface="+mn-ea"/>
            <a:cs typeface="+mn-cs"/>
          </a:endParaRPr>
        </a:p>
        <a:p>
          <a:pPr marL="0" lvl="0" indent="0" algn="ctr" defTabSz="577850">
            <a:lnSpc>
              <a:spcPct val="90000"/>
            </a:lnSpc>
            <a:spcBef>
              <a:spcPct val="0"/>
            </a:spcBef>
            <a:spcAft>
              <a:spcPct val="35000"/>
            </a:spcAft>
            <a:buNone/>
          </a:pPr>
          <a:r>
            <a:rPr lang="en-GB" sz="1300" b="1" kern="1200" dirty="0">
              <a:solidFill>
                <a:srgbClr val="FFFFFF"/>
              </a:solidFill>
              <a:latin typeface="Arial Nova" panose="020B0504020202020204" pitchFamily="34" charset="0"/>
              <a:ea typeface="+mn-ea"/>
              <a:cs typeface="+mn-cs"/>
            </a:rPr>
            <a:t>1.3 Building Positive Relations</a:t>
          </a:r>
        </a:p>
        <a:p>
          <a:pPr marL="0" lvl="0" indent="0" algn="ctr" defTabSz="577850">
            <a:lnSpc>
              <a:spcPct val="90000"/>
            </a:lnSpc>
            <a:spcBef>
              <a:spcPct val="0"/>
            </a:spcBef>
            <a:spcAft>
              <a:spcPct val="35000"/>
            </a:spcAft>
            <a:buNone/>
          </a:pPr>
          <a:endParaRPr lang="en-GB" sz="1300" b="1" kern="1200" dirty="0">
            <a:solidFill>
              <a:srgbClr val="FFFFFF"/>
            </a:solidFill>
            <a:latin typeface="Arial Nova" panose="020B0504020202020204" pitchFamily="34" charset="0"/>
            <a:ea typeface="+mn-ea"/>
            <a:cs typeface="+mn-cs"/>
          </a:endParaRPr>
        </a:p>
        <a:p>
          <a:pPr marL="0" lvl="0" indent="0" algn="ctr" defTabSz="577850">
            <a:lnSpc>
              <a:spcPct val="90000"/>
            </a:lnSpc>
            <a:spcBef>
              <a:spcPct val="0"/>
            </a:spcBef>
            <a:spcAft>
              <a:spcPct val="35000"/>
            </a:spcAft>
            <a:buNone/>
          </a:pPr>
          <a:r>
            <a:rPr lang="en-GB" sz="1300" b="1" kern="1200" dirty="0">
              <a:solidFill>
                <a:srgbClr val="FFFFFF"/>
              </a:solidFill>
              <a:latin typeface="Arial Nova" panose="020B0504020202020204" pitchFamily="34" charset="0"/>
              <a:ea typeface="+mn-ea"/>
              <a:cs typeface="+mn-cs"/>
            </a:rPr>
            <a:t>1.4 Reimaging Communities</a:t>
          </a:r>
        </a:p>
      </dsp:txBody>
      <dsp:txXfrm rot="5400000">
        <a:off x="89325" y="89323"/>
        <a:ext cx="1651153" cy="3681791"/>
      </dsp:txXfrm>
    </dsp:sp>
    <dsp:sp modelId="{E2F5859C-771A-4614-BE5E-BA8F90B68A91}">
      <dsp:nvSpPr>
        <dsp:cNvPr id="0" name=""/>
        <dsp:cNvSpPr/>
      </dsp:nvSpPr>
      <dsp:spPr>
        <a:xfrm rot="16200000">
          <a:off x="837183" y="1015318"/>
          <a:ext cx="3860439" cy="1829801"/>
        </a:xfrm>
        <a:prstGeom prst="roundRect">
          <a:avLst/>
        </a:prstGeom>
        <a:gradFill rotWithShape="1">
          <a:gsLst>
            <a:gs pos="100000">
              <a:srgbClr val="FFDD9C"/>
            </a:gs>
            <a:gs pos="10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marL="0" lvl="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2.1 Programme Area SME Development and Transition</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2.2 Programme Area Innovation Challenge Fund</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2.3 Programme Area Skills Programme</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2.4 Smart Towns and Villages</a:t>
          </a:r>
        </a:p>
      </dsp:txBody>
      <dsp:txXfrm rot="5400000">
        <a:off x="1941826" y="89323"/>
        <a:ext cx="1651153" cy="3681791"/>
      </dsp:txXfrm>
    </dsp:sp>
    <dsp:sp modelId="{0DC863C4-3284-40CC-9EA3-72E33848D2FD}">
      <dsp:nvSpPr>
        <dsp:cNvPr id="0" name=""/>
        <dsp:cNvSpPr/>
      </dsp:nvSpPr>
      <dsp:spPr>
        <a:xfrm rot="16200000">
          <a:off x="2705319" y="1015318"/>
          <a:ext cx="3860439" cy="1829801"/>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3.1 Shared Learning Together Education Programme</a:t>
          </a:r>
        </a:p>
        <a:p>
          <a:pPr marL="0" lvl="0" indent="0" algn="ctr"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3.2 PEACEPLUS Youth Programme</a:t>
          </a:r>
        </a:p>
        <a:p>
          <a:pPr marL="0" lvl="0" indent="0" algn="ctr"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3.3 Youth Mental Health</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sp:txBody>
      <dsp:txXfrm rot="5400000">
        <a:off x="3809962" y="89323"/>
        <a:ext cx="1651153" cy="3681791"/>
      </dsp:txXfrm>
    </dsp:sp>
    <dsp:sp modelId="{5096A1B6-7851-49CE-B5A0-E01C398B0303}">
      <dsp:nvSpPr>
        <dsp:cNvPr id="0" name=""/>
        <dsp:cNvSpPr/>
      </dsp:nvSpPr>
      <dsp:spPr>
        <a:xfrm rot="16200000">
          <a:off x="4538663" y="1015318"/>
          <a:ext cx="3860439" cy="1829801"/>
        </a:xfrm>
        <a:prstGeom prst="roundRect">
          <a:avLst/>
        </a:prstGeom>
        <a:gradFill flip="none" rotWithShape="1">
          <a:gsLst>
            <a:gs pos="100000">
              <a:srgbClr val="ABAECE"/>
            </a:gs>
            <a:gs pos="100000">
              <a:srgbClr val="ABAECE"/>
            </a:gs>
            <a:gs pos="100000">
              <a:srgbClr val="FFC000">
                <a:lumMod val="105000"/>
                <a:satMod val="109000"/>
                <a:tint val="81000"/>
              </a:srgbClr>
            </a:gs>
          </a:gsLst>
          <a:lin ang="5400000" scaled="0"/>
          <a:tileRect/>
        </a:gradFill>
        <a:ln w="6350" cap="flat" cmpd="sng" algn="ctr">
          <a:solidFill>
            <a:srgbClr val="ABAECE"/>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4.1 Collaborative Health and Social Care</a:t>
          </a:r>
        </a:p>
        <a:p>
          <a:pPr marL="0" lvl="0" indent="0" algn="ctr"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4.2 Rural Regeneration and Social Inclusion</a:t>
          </a:r>
        </a:p>
        <a:p>
          <a:pPr marL="0" lvl="0" indent="0" algn="ctr"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4.3 Victims and </a:t>
          </a:r>
          <a:r>
            <a:rPr lang="en-GB" sz="1200" b="1" kern="1200" dirty="0">
              <a:solidFill>
                <a:sysClr val="window" lastClr="FFFFFF"/>
              </a:solidFill>
              <a:latin typeface="Arial Nova" panose="020B0504020202020204" pitchFamily="34" charset="0"/>
              <a:ea typeface="+mn-ea"/>
              <a:cs typeface="+mn-cs"/>
            </a:rPr>
            <a:t>Survivors</a:t>
          </a:r>
        </a:p>
      </dsp:txBody>
      <dsp:txXfrm rot="5400000">
        <a:off x="5643306" y="89323"/>
        <a:ext cx="1651153" cy="3681791"/>
      </dsp:txXfrm>
    </dsp:sp>
    <dsp:sp modelId="{632A4198-5AED-4D09-B244-94E22E15D13D}">
      <dsp:nvSpPr>
        <dsp:cNvPr id="0" name=""/>
        <dsp:cNvSpPr/>
      </dsp:nvSpPr>
      <dsp:spPr>
        <a:xfrm rot="16200000">
          <a:off x="6394679" y="1015318"/>
          <a:ext cx="3860439" cy="1829801"/>
        </a:xfrm>
        <a:prstGeom prst="roundRect">
          <a:avLst/>
        </a:prstGeom>
        <a:gradFill rotWithShape="1">
          <a:gsLst>
            <a:gs pos="0">
              <a:srgbClr val="545CA3">
                <a:lumMod val="110000"/>
                <a:satMod val="105000"/>
                <a:tint val="67000"/>
              </a:srgbClr>
            </a:gs>
            <a:gs pos="4000">
              <a:srgbClr val="545CA3">
                <a:lumMod val="105000"/>
                <a:satMod val="103000"/>
                <a:tint val="73000"/>
              </a:srgbClr>
            </a:gs>
            <a:gs pos="0">
              <a:srgbClr val="9094C1"/>
            </a:gs>
            <a:gs pos="100000">
              <a:srgbClr val="545CA3">
                <a:lumMod val="105000"/>
                <a:satMod val="103000"/>
                <a:tint val="73000"/>
              </a:srgbClr>
            </a:gs>
            <a:gs pos="4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5.1 Biodiversity, Nature Recovery and Resilience</a:t>
          </a:r>
        </a:p>
        <a:p>
          <a:pPr marL="0" lvl="0" indent="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5.2Marine and Coastal Management</a:t>
          </a:r>
        </a:p>
        <a:p>
          <a:pPr marL="0" lvl="0" indent="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5.3 Water Quality and Catchment Management</a:t>
          </a:r>
        </a:p>
        <a:p>
          <a:pPr marL="0" lvl="0" indent="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5.4 Water Quality Improvement Programme</a:t>
          </a:r>
        </a:p>
        <a:p>
          <a:pPr marL="0" lvl="0" indent="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5.5 Geothermal</a:t>
          </a:r>
        </a:p>
        <a:p>
          <a:pPr marL="0" lvl="0" indent="0" algn="ctr" defTabSz="533400">
            <a:lnSpc>
              <a:spcPct val="100000"/>
            </a:lnSpc>
            <a:spcBef>
              <a:spcPct val="0"/>
            </a:spcBef>
            <a:spcAft>
              <a:spcPts val="1200"/>
            </a:spcAft>
            <a:buNone/>
          </a:pPr>
          <a:r>
            <a:rPr lang="en-GB" sz="1300" b="1" kern="1200" dirty="0">
              <a:solidFill>
                <a:sysClr val="window" lastClr="FFFFFF"/>
              </a:solidFill>
              <a:latin typeface="Arial Nova" panose="020B0504020202020204" pitchFamily="34" charset="0"/>
              <a:ea typeface="+mn-ea"/>
              <a:cs typeface="+mn-cs"/>
            </a:rPr>
            <a:t>5.6 Transport</a:t>
          </a:r>
        </a:p>
      </dsp:txBody>
      <dsp:txXfrm rot="5400000">
        <a:off x="7499322" y="89323"/>
        <a:ext cx="1651153" cy="3681791"/>
      </dsp:txXfrm>
    </dsp:sp>
    <dsp:sp modelId="{59823D60-23F0-4C03-BE13-FD3B217EC9EA}">
      <dsp:nvSpPr>
        <dsp:cNvPr id="0" name=""/>
        <dsp:cNvSpPr/>
      </dsp:nvSpPr>
      <dsp:spPr>
        <a:xfrm rot="16200000">
          <a:off x="8247178" y="1015318"/>
          <a:ext cx="3860439" cy="1829801"/>
        </a:xfrm>
        <a:prstGeom prst="roundRect">
          <a:avLst/>
        </a:prstGeom>
        <a:gradFill rotWithShape="1">
          <a:gsLst>
            <a:gs pos="100000">
              <a:srgbClr val="545CA3">
                <a:lumMod val="110000"/>
                <a:satMod val="105000"/>
                <a:tint val="67000"/>
              </a:srgbClr>
            </a:gs>
            <a:gs pos="100000">
              <a:srgbClr val="9295C2"/>
            </a:gs>
            <a:gs pos="100000">
              <a:srgbClr val="9699C3"/>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2550" tIns="0" rIns="82550" bIns="0" numCol="1" spcCol="1270" anchor="t" anchorCtr="0">
          <a:noAutofit/>
        </a:bodyPr>
        <a:lstStyle/>
        <a:p>
          <a:pPr marL="0" lvl="0" indent="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6.1 Strategic Planning</a:t>
          </a:r>
        </a:p>
        <a:p>
          <a:pPr marL="0" lvl="0" indent="0" algn="ctr"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6.2 Maintaining and Forging Relationships between Citizens</a:t>
          </a:r>
        </a:p>
      </dsp:txBody>
      <dsp:txXfrm rot="5400000">
        <a:off x="9351821" y="89323"/>
        <a:ext cx="1651153" cy="368179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87775-D7BF-49CB-A05E-D6DE3E2D4EF8}" type="datetimeFigureOut">
              <a:rPr lang="en-GB" smtClean="0"/>
              <a:t>21/03/2023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C8F983-1A1C-460C-AF94-9F6C77E76E55}" type="slidenum">
              <a:rPr lang="en-GB" smtClean="0"/>
              <a:t>‹#›</a:t>
            </a:fld>
            <a:endParaRPr lang="en-GB"/>
          </a:p>
        </p:txBody>
      </p:sp>
    </p:spTree>
    <p:extLst>
      <p:ext uri="{BB962C8B-B14F-4D97-AF65-F5344CB8AC3E}">
        <p14:creationId xmlns:p14="http://schemas.microsoft.com/office/powerpoint/2010/main" val="583251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fiona.rooney@pinnaclegrowth.group"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C8F983-1A1C-460C-AF94-9F6C77E76E55}" type="slidenum">
              <a:rPr lang="en-GB" smtClean="0"/>
              <a:t>1</a:t>
            </a:fld>
            <a:endParaRPr lang="en-GB"/>
          </a:p>
        </p:txBody>
      </p:sp>
    </p:spTree>
    <p:extLst>
      <p:ext uri="{BB962C8B-B14F-4D97-AF65-F5344CB8AC3E}">
        <p14:creationId xmlns:p14="http://schemas.microsoft.com/office/powerpoint/2010/main" val="3211473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993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C8F983-1A1C-460C-AF94-9F6C77E76E55}" type="slidenum">
              <a:rPr lang="en-GB" smtClean="0"/>
              <a:t>20</a:t>
            </a:fld>
            <a:endParaRPr lang="en-GB"/>
          </a:p>
        </p:txBody>
      </p:sp>
    </p:spTree>
    <p:extLst>
      <p:ext uri="{BB962C8B-B14F-4D97-AF65-F5344CB8AC3E}">
        <p14:creationId xmlns:p14="http://schemas.microsoft.com/office/powerpoint/2010/main" val="869353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27D285-1BE1-4D69-82E2-675D5BC95F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130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27D285-1BE1-4D69-82E2-675D5BC95F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508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27D285-1BE1-4D69-82E2-675D5BC95F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331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27D285-1BE1-4D69-82E2-675D5BC95F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727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27D285-1BE1-4D69-82E2-675D5BC95F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733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27D285-1BE1-4D69-82E2-675D5BC95F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5572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27D285-1BE1-4D69-82E2-675D5BC95F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683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27D285-1BE1-4D69-82E2-675D5BC95F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8401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**HOLDING SLIDE -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Good morning and thank you for joining us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are delighted to welcome you to our twelfth pre-application workshop for the PEACEPLUS Programme – Area 2.1 SME Development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Similar support will continue be offered for the other areas of the Programme in the following weeks and months. Keep a look at our website and social channels for all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Before we get into the main content of today’s workshops, I’ll take you briefly take you through the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Then I will move onto providing an overview of Area 2.1, the SME Development and Transition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Fiona Rooney will take you through the steps in building a strong proposal, and provide some broad parameters as to how things might roll out over the next six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There will also be an opportunity to ask questions at the end of the presentations and todays session, so please keep hold of your questions until the Q&amp;A section. All answers will be added to the FAQs on our website.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039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GEM provides international benchmark data for entrepreneurial activity in Northern Ireland, on a comparable basis.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27D285-1BE1-4D69-82E2-675D5BC95F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6841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028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3131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F497D"/>
                </a:solidFill>
                <a:effectLst/>
                <a:uLnTx/>
                <a:uFillTx/>
                <a:latin typeface="Calibri"/>
                <a:ea typeface="+mn-ea"/>
                <a:cs typeface="+mn-cs"/>
              </a:rPr>
              <a:t>Taking you straight in to the specific objective of Area 2.1</a:t>
            </a:r>
            <a:r>
              <a:rPr kumimoji="0" lang="en-GB" sz="1200" b="1"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a:ln>
                  <a:noFill/>
                </a:ln>
                <a:solidFill>
                  <a:prstClr val="black"/>
                </a:solidFill>
                <a:effectLst/>
                <a:uLnTx/>
                <a:uFillTx/>
                <a:latin typeface="Calibri"/>
                <a:ea typeface="+mn-ea"/>
                <a:cs typeface="+mn-cs"/>
              </a:rPr>
              <a:t>This </a:t>
            </a:r>
            <a:r>
              <a:rPr kumimoji="0" lang="en-GB" sz="1200" b="1" i="0" u="none" strike="noStrike" kern="1200" cap="none" spc="0" normalizeH="0" baseline="0" noProof="0" dirty="0">
                <a:ln>
                  <a:noFill/>
                </a:ln>
                <a:solidFill>
                  <a:prstClr val="black"/>
                </a:solidFill>
                <a:effectLst/>
                <a:uLnTx/>
                <a:uFillTx/>
                <a:latin typeface="Calibri"/>
                <a:ea typeface="+mn-ea"/>
                <a:cs typeface="+mn-cs"/>
              </a:rPr>
              <a:t>objective is to </a:t>
            </a:r>
            <a:r>
              <a:rPr kumimoji="0" lang="en-GB" sz="1200" b="0" i="1"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enhance growth and competitiveness of SMEs and increase job creation</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3131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3131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It will </a:t>
            </a:r>
            <a:r>
              <a:rPr kumimoji="0" lang="en-GB" sz="1200" b="1" i="0" u="none" strike="noStrike" kern="1200" cap="none" spc="0" normalizeH="0" baseline="0" noProof="0" dirty="0">
                <a:ln>
                  <a:noFill/>
                </a:ln>
                <a:solidFill>
                  <a:prstClr val="black"/>
                </a:solidFill>
                <a:effectLst/>
                <a:uLnTx/>
                <a:uFillTx/>
                <a:latin typeface="Calibri"/>
                <a:ea typeface="+mn-ea"/>
                <a:cs typeface="+mn-cs"/>
              </a:rPr>
              <a:t>result </a:t>
            </a:r>
            <a:r>
              <a:rPr kumimoji="0" lang="en-GB" sz="1200" b="0" i="0" u="none" strike="noStrike" kern="1200" cap="none" spc="0" normalizeH="0" baseline="0" noProof="0" dirty="0">
                <a:ln>
                  <a:noFill/>
                </a:ln>
                <a:solidFill>
                  <a:prstClr val="black"/>
                </a:solidFill>
                <a:effectLst/>
                <a:uLnTx/>
                <a:uFillTx/>
                <a:latin typeface="Calibri"/>
                <a:ea typeface="+mn-ea"/>
                <a:cs typeface="+mn-cs"/>
              </a:rPr>
              <a:t>in </a:t>
            </a:r>
            <a:r>
              <a:rPr kumimoji="0" lang="en-GB" sz="1200" b="0" i="1"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the development of a stronger, more innovative and collaborative Programme Area SME base, delivering higher levels of productivity, exports and sustainable employment.</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3131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3131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This should be achieved in line with the EU specific objectives:  Enhancing sustainable growth and competitiveness of SMEs and job creation in SMEs, including by productive investments.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890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investment area will build upon existing investment to support SMEs to operate at scale through cross-border collaboration; engage in commercially led innovation; effectively transition to engage in the low carbon, circular economy; support SMEs to deliver productivity improvements or transition to the latest digital tools; and strengthen the Programme Area SME base for maximum engagement in a post COVID-19 economic landscape and where the increasing cost of doing business is a significant challenge for companies.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SME Development Transition Programme will include a focus upon those sectors most impacted by the COVID-19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pandemic.It</a:t>
            </a:r>
            <a:r>
              <a:rPr kumimoji="0" lang="en-GB" sz="1200" b="0" i="0" u="none" strike="noStrike" kern="1200" cap="none" spc="0" normalizeH="0" baseline="0" noProof="0" dirty="0">
                <a:ln>
                  <a:noFill/>
                </a:ln>
                <a:solidFill>
                  <a:prstClr val="black"/>
                </a:solidFill>
                <a:effectLst/>
                <a:uLnTx/>
                <a:uFillTx/>
                <a:latin typeface="Calibri"/>
                <a:ea typeface="+mn-ea"/>
                <a:cs typeface="+mn-cs"/>
              </a:rPr>
              <a:t> will ensure complementarity with other regional initiatives including existing statutory support programmes and cluster initiatives.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590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316"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HelveticaNeueLT Std Lt"/>
                <a:ea typeface="Calibri" panose="020F0502020204030204" pitchFamily="34" charset="0"/>
                <a:cs typeface="HelveticaNeueLT Std Lt"/>
              </a:rPr>
              <a:t>There are great opportunities for SMEs in the Programme Area to develop partnerships which result in a stronger, more innovative and collaborative ecosystem.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Through cross-border collaboration and engagement in commercially led innovation, SMEs will </a:t>
            </a:r>
            <a:r>
              <a:rPr kumimoji="0" lang="en-GB" sz="1800" b="0" i="0" u="none" strike="noStrike" kern="1200" cap="none" spc="0" normalizeH="0" baseline="0" noProof="0" dirty="0">
                <a:ln>
                  <a:noFill/>
                </a:ln>
                <a:solidFill>
                  <a:prstClr val="black"/>
                </a:solidFill>
                <a:effectLst/>
                <a:uLnTx/>
                <a:uFillTx/>
                <a:latin typeface="HelveticaNeueLT Std Lt"/>
                <a:ea typeface="Calibri" panose="020F0502020204030204" pitchFamily="34" charset="0"/>
                <a:cs typeface="HelveticaNeueLT Std Lt"/>
              </a:rPr>
              <a:t>deliver higher levels of productivity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and boost the transition to engage in the low carbon, circular economy. The support provided to facilitate such collaboration to SMEs will deliver productivity improvements, exports and sustainable employment, strengthening the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Programme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Area.</a:t>
            </a:r>
            <a:endParaRPr kumimoji="0" lang="en-GB" sz="1800" b="0" i="0" u="none" strike="noStrike" kern="1200" cap="none" spc="0" normalizeH="0" baseline="0" noProof="0" dirty="0">
              <a:ln>
                <a:noFill/>
              </a:ln>
              <a:solidFill>
                <a:prstClr val="black"/>
              </a:solidFill>
              <a:effectLst/>
              <a:uLnTx/>
              <a:uFillTx/>
              <a:latin typeface="HelveticaNeueLT Std Lt"/>
              <a:ea typeface="Calibri" panose="020F0502020204030204" pitchFamily="34" charset="0"/>
              <a:cs typeface="HelveticaNeueLT Std Lt"/>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520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The Programme will fund the following types of actions:</a:t>
            </a: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SME support: Detailed SME capability assessment and mentoring programming to increase capacity in target areas, including sustainable development practices; new product and or process development; digitisation; and post COVID-19 recovery and adaption planning;</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Research and Innovation (R&amp;I) for product and/or process development: Cross-border collaborative research and innovation projects centred around core areas, including sustainable manufacturing, to develop new products and/or processes designed to increase competitiveness;</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Clusters: Creation and management of innovative focused collaborative, cross-border clusters;</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Academic-industry collaboration: Cross-border academic and industry collaborative projects; and </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Scaling networks: Creation and management of support for scaling networks in key growth sectors.  </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420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The Programme will fund the following types of actions:</a:t>
            </a: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SME support: Detailed SME capability assessment and mentoring programming to increase capacity in target areas, including sustainable development practices; new product and or process development; digitisation; and post COVID-19 recovery and adaption planning;</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Research and Innovation (R&amp;I) for product and/or process development: Cross-border collaborative research and innovation projects centred around core areas, including sustainable manufacturing, to develop new products and/or processes designed to increase competitiveness;</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Clusters: Creation and management of innovative focused collaborative, cross-border clusters;</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Academic-industry collaboration: Cross-border academic and industry collaborative projects; and </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Scaling networks: Creation and management of support for scaling networks in key growth sectors.  </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637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Projects are encouraged to encompass all actions and </a:t>
            </a:r>
            <a:r>
              <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demonstrate a regional based partnership, ensuring delivery across the entire Programme Area, and which has the competence to engage with all target growth sectors and deliver a significant proportion of output indicators sought within this call. </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It is envisaged that proposals will also look to technological improvements on a cross border basis and address local issues of strategic importance to the region. </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061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443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Action 1 will provide monetary support in the form of grants to </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enterprises</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with a focus on: </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Support for SMEs (including where appropriate micro-businesses and start-ups) to operate at scale through the development and management of collaborative networks operating on a local, national and international basis, including industry clusters;</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Support for SMEs to engage in commercially led innovation, which will result in the development of new products and or more efficient processes; </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Support for SMEs to transition to a low carbon and circular economy through the development and introduction of sustainable manufacturing practices through education awareness and incentive programmes; </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Support to help SMEs deliver LEAN / productivity improvements or transition to / utilise the latest digitisation and Industry 4.0 tools to enable increased levels of productivity and competitiveness, while driving continuous economic improvement and performance, and access to global markets; and </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Support for SMEs to meet challenges, adapt and thrive within a post COVID-19 economy   and in response to the increasing cost of doing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The focus throughout the document on the post-COVID economy appears to be outdated. While still recovering from the pandemic, there is a renewed focus now on helping companies respond to the cost of living crisis and consequential impact on the cost of doing business. That should be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focussed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on more so than the post-COVID economy,</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Agree we could extend it to cost of living also. </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4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025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373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0035" marR="0" lvl="1" indent="0" algn="l" defTabSz="940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Pre-development support includes:</a:t>
            </a:r>
            <a:endParaRPr kumimoji="0" lang="en-US" sz="1400" b="0" i="0" u="none" strike="noStrike" kern="1200" cap="none" spc="0" normalizeH="0" baseline="0" noProof="0" dirty="0">
              <a:ln>
                <a:noFill/>
              </a:ln>
              <a:solidFill>
                <a:srgbClr val="1F497D"/>
              </a:solidFill>
              <a:effectLst/>
              <a:uLnTx/>
              <a:uFillTx/>
              <a:latin typeface="Calibri"/>
              <a:ea typeface="+mn-ea"/>
              <a:cs typeface="+mn-cs"/>
            </a:endParaRP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This is the chance to tell us about your idea and receive feedback;</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Receive advice on how your outline idea might be strengthened;</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Find out if this is the right investment area for you;</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Learn, early on, if Area 2.1 is or is not for you, and be signposted elsewhere;</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For those with strong concept notes, we will have one-to-ones to discuss how the project can be further developed.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738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The Concept Note is available from today.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If the idea shows promise you will be offered further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My contact email is on the Concept Note.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The Concept Note: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200" b="0" i="0" u="none" strike="noStrike" kern="1200" cap="none" spc="0" normalizeH="0" baseline="0" noProof="0" dirty="0">
                <a:ln>
                  <a:noFill/>
                </a:ln>
                <a:solidFill>
                  <a:srgbClr val="1F497D"/>
                </a:solidFill>
                <a:effectLst/>
                <a:uLnTx/>
                <a:uFillTx/>
                <a:latin typeface="Calibri"/>
                <a:ea typeface="+mn-ea"/>
                <a:cs typeface="+mn-cs"/>
              </a:rPr>
              <a:t> covers some (but not all) of the questions that will be in the application-proper</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200" b="0" i="0" u="none" strike="noStrike" kern="1200" cap="none" spc="0" normalizeH="0" baseline="0" noProof="0" dirty="0">
                <a:ln>
                  <a:noFill/>
                </a:ln>
                <a:solidFill>
                  <a:srgbClr val="1F497D"/>
                </a:solidFill>
                <a:effectLst/>
                <a:uLnTx/>
                <a:uFillTx/>
                <a:latin typeface="Calibri"/>
                <a:ea typeface="+mn-ea"/>
                <a:cs typeface="+mn-cs"/>
              </a:rPr>
              <a:t> will help you put in place the foundations of your project so you are better prepared when the call opens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200" b="0" i="0" u="none" strike="noStrike" kern="1200" cap="none" spc="0" normalizeH="0" baseline="0" noProof="0" dirty="0">
                <a:ln>
                  <a:noFill/>
                </a:ln>
                <a:solidFill>
                  <a:srgbClr val="1F497D"/>
                </a:solidFill>
                <a:effectLst/>
                <a:uLnTx/>
                <a:uFillTx/>
                <a:latin typeface="Calibri"/>
                <a:ea typeface="+mn-ea"/>
                <a:cs typeface="+mn-cs"/>
              </a:rPr>
              <a:t> is </a:t>
            </a:r>
            <a:r>
              <a:rPr kumimoji="0" lang="en-US" sz="1200" b="0" i="0" u="sng" strike="noStrike" kern="1200" cap="none" spc="0" normalizeH="0" baseline="0" noProof="0" dirty="0">
                <a:ln>
                  <a:noFill/>
                </a:ln>
                <a:solidFill>
                  <a:srgbClr val="1F497D"/>
                </a:solidFill>
                <a:effectLst/>
                <a:uLnTx/>
                <a:uFillTx/>
                <a:latin typeface="Calibri"/>
                <a:ea typeface="+mn-ea"/>
                <a:cs typeface="+mn-cs"/>
              </a:rPr>
              <a:t>not</a:t>
            </a:r>
            <a:r>
              <a:rPr kumimoji="0" lang="en-US" sz="1200" b="0" i="0" u="none" strike="noStrike" kern="1200" cap="none" spc="0" normalizeH="0" baseline="0" noProof="0" dirty="0">
                <a:ln>
                  <a:noFill/>
                </a:ln>
                <a:solidFill>
                  <a:srgbClr val="1F497D"/>
                </a:solidFill>
                <a:effectLst/>
                <a:uLnTx/>
                <a:uFillTx/>
                <a:latin typeface="Calibri"/>
                <a:ea typeface="+mn-ea"/>
                <a:cs typeface="+mn-cs"/>
              </a:rPr>
              <a:t> a formal application and so is not scored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18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For the next ten slides or so, I will focus on the concept note and some of the key questions it asks.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As I said earlier, the concept note does constitute part of the formal application process, although we do envisage that this should be a valuable step in making an application, and – should you choose to proceed – the work you put in at this stage will make for stronger, more robust project built on sound foundations.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270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The uncompleted form is short, 4 pages, with three pages of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You are invited to provide high level project details and answer 7 questions in up to 500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Advice is available pre- and post-completion.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Please complete and return it no later than DATE to </a:t>
            </a:r>
            <a:r>
              <a:rPr kumimoji="0" lang="en-GB" sz="1800" b="0" i="0" u="sng" strike="noStrike" kern="1200" cap="none" spc="0" normalizeH="0" baseline="0" noProof="0" dirty="0" err="1">
                <a:ln>
                  <a:noFill/>
                </a:ln>
                <a:solidFill>
                  <a:srgbClr val="0563C1"/>
                </a:solidFill>
                <a:effectLst/>
                <a:uLnTx/>
                <a:uFillTx/>
                <a:latin typeface="Arial" panose="020B0604020202020204" pitchFamily="34" charset="0"/>
                <a:ea typeface="Times New Roman" panose="02020603050405020304" pitchFamily="18" charset="0"/>
                <a:cs typeface="+mn-cs"/>
                <a:hlinkClick r:id="rId3"/>
              </a:rPr>
              <a:t>fiona.rooney@pinnaclegrowth.group</a:t>
            </a:r>
            <a:r>
              <a:rPr kumimoji="0" lang="en-GB" sz="1800" b="0" i="0" u="sng" strike="noStrike" kern="1200" cap="none" spc="0" normalizeH="0" baseline="0" noProof="0" dirty="0">
                <a:ln>
                  <a:noFill/>
                </a:ln>
                <a:solidFill>
                  <a:srgbClr val="0563C1"/>
                </a:solidFill>
                <a:effectLst/>
                <a:uLnTx/>
                <a:uFillTx/>
                <a:latin typeface="Arial" panose="020B0604020202020204" pitchFamily="34" charset="0"/>
                <a:ea typeface="Times New Roman" panose="02020603050405020304" pitchFamily="18" charset="0"/>
                <a:cs typeface="+mn-cs"/>
              </a:rPr>
              <a:t>.</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My role is to review, respond, and follow up (online meetings) with those that are strong.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I’ll work closely with [Name] and respond to everyone. The sooner you can send me your note the better.</a:t>
            </a:r>
            <a:endParaRPr kumimoji="0" lang="en-US" sz="1200" b="0" i="0" u="none" strike="noStrike" kern="1200" cap="none" spc="0" normalizeH="0" baseline="0" noProof="0" dirty="0">
              <a:ln>
                <a:noFill/>
              </a:ln>
              <a:solidFill>
                <a:srgbClr val="1F497D"/>
              </a:solidFill>
              <a:effectLst/>
              <a:uLnTx/>
              <a:uFillTx/>
              <a:latin typeface="Calibri"/>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355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382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374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761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234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549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have reached this point through a detailed process of collaboration with the Northern Ireland Executive, the Government of Ireland, the UK government, and the 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Together, we have drafted a new Programme that will contribute to a more peaceful, prosperous and stable society in Northern Ireland and the border region of Ireland. We believe it will leave a significant and lasting legacy.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is an exciting programme which builds on the legacy of all previous PEACE and INTERREG programmes.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PEACEPLUS funding is </a:t>
            </a:r>
            <a:r>
              <a:rPr kumimoji="0" lang="en-GB" sz="1200" b="0" i="0" u="sng" strike="noStrike" kern="1200" cap="none" spc="0" normalizeH="0" baseline="0" noProof="0" dirty="0">
                <a:ln>
                  <a:noFill/>
                </a:ln>
                <a:solidFill>
                  <a:prstClr val="black"/>
                </a:solidFill>
                <a:effectLst/>
                <a:uLnTx/>
                <a:uFillTx/>
                <a:latin typeface="Calibri" panose="020F0502020204030204"/>
                <a:ea typeface="+mn-ea"/>
                <a:cs typeface="+mn-cs"/>
              </a:rPr>
              <a:t>distinct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It will fund activities that promote peace and reconciliation and contribute to cross-border economic and territorial development.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46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a:ea typeface="+mn-ea"/>
                <a:cs typeface="+mn-cs"/>
              </a:rPr>
              <a:t>Question 6 is all about </a:t>
            </a:r>
            <a:r>
              <a:rPr kumimoji="0" lang="en-GB" sz="1400" b="0" i="1" u="none" strike="noStrike" kern="1200" cap="none" spc="0" normalizeH="0" baseline="0" noProof="0" dirty="0" err="1">
                <a:ln>
                  <a:noFill/>
                </a:ln>
                <a:solidFill>
                  <a:prstClr val="black"/>
                </a:solidFill>
                <a:effectLst/>
                <a:uLnTx/>
                <a:uFillTx/>
                <a:latin typeface="Calibri"/>
                <a:ea typeface="+mn-ea"/>
                <a:cs typeface="+mn-cs"/>
              </a:rPr>
              <a:t>VfM</a:t>
            </a:r>
            <a:endParaRPr kumimoji="0" lang="en-GB" sz="14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CN asks you to provide a high-level budget.</a:t>
            </a: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 We will assess the </a:t>
            </a:r>
            <a:r>
              <a:rPr kumimoji="0" lang="en-GB" sz="1400" b="0" i="0" u="none" strike="noStrike" kern="1200" cap="none" spc="0" normalizeH="0" baseline="0" noProof="0" dirty="0">
                <a:ln>
                  <a:noFill/>
                </a:ln>
                <a:solidFill>
                  <a:prstClr val="black"/>
                </a:solidFill>
                <a:effectLst/>
                <a:uLnTx/>
                <a:uFillTx/>
                <a:latin typeface="Calibri"/>
                <a:ea typeface="+mn-ea"/>
                <a:cs typeface="+mn-cs"/>
              </a:rPr>
              <a:t>extent to which it is coherent and proportionate? </a:t>
            </a: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 By time of application, financial allocation per budget line must be in line with the work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458"/>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Consider and describe your project’s:</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458"/>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Economy Measures:</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Show the project is appropriately costed, for example, staff positions advertised at the appropriate grade, competitive tendering processes applied, etc. Please use this section to provide detail on the budget requested, the assumptions applied, and how it demonstrates economical use of public resources.</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458"/>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Efficiency and Effectiveness Measures</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Use this section to rationalise the inputs for your project in terms of how well they will deliver the stated outputs, results and overall objective of the project.</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458"/>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Exit Strategy:</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Provide detail on the exit strategy for this project, including evidence of the durability of the outputs and results of the project (i.e., the long-lasting effect of the achievements beyond the duration of the project activity). Please outline the strategy proposed to secure the long-term impact of the project (e.g., mainstreaming / sustaining the project / rolling out of results).</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715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Open projects are characterised by the following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Key partnership and a budgetary framework with place-holders; i.e., future sub partners (beneficiaries) not decided at the application stage. The Partners agrees on eligible types of future sub-partners, and the key partnership select the most promising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selected sub-partners join at a later stage and become fully-fledged project partners (beneficiaries), but with one major advantage: the key partnership ensures that most of the administrative load linked to application and reporting is removed from the shoulders of the sub-partners.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Lead Partner and Project Partners submit the application and oversee the overall project management.  The application has to clearly describe in which work packages or for which activities this will be applied.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Approval of the project is conditional, which means the initial partnership commits itself to setting up clear rules and cooperation agreements for sub-partners and presenting these documents to the Joint Secretariat for approval. Upon approval of the documents, the initial partnership is allowed to select and admit SMEs as sub 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These SMEs join the partnership and become beneficiaries, albeit with significantly reduced obligations in terms of administration.  SME as beneficiary signs the partnership agreement only with the Lead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Assistance can be made available during the call opening and closing to assist you with the development of this model.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716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Open projects are characterised by the following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Key partnership and a budgetary framework with place-holders; i.e., future sub partners (beneficiaries) not decided at the application stage. The Partners agrees on eligible types of future sub-partners, and the key partnership select the most promising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selected sub-partners join at a later stage and become fully-fledged project partners (beneficiaries), but with one major advantage: the key partnership ensures that most of the administrative load linked to application and reporting is removed from the shoulders of the sub-partners.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Lead Partner and Project Partners submit the application and oversee the overall project management.  The application has to clearly describe in which work packages or for which activities this will be applied.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Approval of the project is conditional, which means the initial partnership commits itself to setting up clear rules and cooperation agreements for sub-partners and presenting these documents to the Joint Secretariat for approval. Upon approval of the documents, the initial partnership is allowed to select and admit SMEs as sub 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These SMEs join the partnership and become beneficiaries, albeit with significantly reduced obligations in terms of administration.  SME as beneficiary signs the partnership agreement only with the Lead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Assistance can be made available during the call opening and closing to assist you with the development of this model.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606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Open projects are characterised by the following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Key partnership and a budgetary framework with place-holders; i.e., future sub partners (beneficiaries) not decided at the application stage. The Partners agrees on eligible types of future sub-partners, and the key partnership select the most promising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selected sub-partners join at a later stage and become fully-fledged project partners (beneficiaries), but with one major advantage: the key partnership ensures that most of the administrative load linked to application and reporting is removed from the shoulders of the sub-partners.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Lead Partner and Project Partners submit the application and oversee the overall project management.  The application has to clearly describe in which work packages or for which activities this will be applied.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Approval of the project is conditional, which means the initial partnership commits itself to setting up clear rules and cooperation agreements for sub-partners and presenting these documents to the Joint Secretariat for approval. Upon approval of the documents, the initial partnership is allowed to select and admit SMEs as sub 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These SMEs join the partnership and become beneficiaries, albeit with significantly reduced obligations in terms of administration.  SME as beneficiary signs the partnership agreement only with the Lead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Assistance can be made available during the call opening and closing to assist you with the development of this model.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799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Open projects are characterised by the following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Key partnership and a budgetary framework with place-holders; i.e., future sub partners (beneficiaries) not decided at the application stage. The Partners agrees on eligible types of future sub-partners, and the key partnership select the most promising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selected sub-partners join at a later stage and become fully-fledged project partners (beneficiaries), but with one major advantage: the key partnership ensures that most of the administrative load linked to application and reporting is removed from the shoulders of the sub-partners.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Lead Partner and Project Partners submit the application and oversee the overall project management.  The application has to clearly describe in which work packages or for which activities this will be applied.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Approval of the project is conditional, which means the initial partnership commits itself to setting up clear rules and cooperation agreements for sub-partners and presenting these documents to the Joint Secretariat for approval. Upon approval of the documents, the initial partnership is allowed to select and admit SMEs as sub 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These SMEs join the partnership and become beneficiaries, albeit with significantly reduced obligations in terms of administration.  SME as beneficiary signs the partnership agreement only with the Lead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Assistance can be made available during the call opening and closing to assist you with the development of this model.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016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Open projects are characterised by the following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Key partnership and a budgetary framework with place-holders; i.e., future sub partners (beneficiaries) not decided at the application stage. The Partners agrees on eligible types of future sub-partners, and the key partnership select the most promising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selected sub-partners join at a later stage and become fully-fledged project partners (beneficiaries), but with one major advantage: the key partnership ensures that most of the administrative load linked to application and reporting is removed from the shoulders of the sub-partners.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Lead Partner and Project Partners submit the application and oversee the overall project management.  The application has to clearly describe in which work packages or for which activities this will be applied.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Approval of the project is conditional, which means the initial partnership commits itself to setting up clear rules and cooperation agreements for sub-partners and presenting these documents to the Joint Secretariat for approval. Upon approval of the documents, the initial partnership is allowed to select and admit SMEs as sub 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These SMEs join the partnership and become beneficiaries, albeit with significantly reduced obligations in terms of administration.  SME as beneficiary signs the partnership agreement only with the Lead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Assistance can be made available during the call opening and closing to assist you with the development of this model.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245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 want to take a moment to underline the extent of the Lead Partner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 Lead Partner will be an organisation who can handle the governance associated with a project of this size and value and can manage the outputs and results for the beneficiaries concerned.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 order to do that, they will be responsible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Coordination</a:t>
            </a:r>
            <a:r>
              <a:rPr kumimoji="0" lang="en-GB" sz="1200" b="0" i="0" u="none" strike="noStrike" kern="1200" cap="none" spc="0" normalizeH="0" baseline="0" noProof="0" dirty="0">
                <a:ln>
                  <a:noFill/>
                </a:ln>
                <a:solidFill>
                  <a:prstClr val="black"/>
                </a:solidFill>
                <a:effectLst/>
                <a:uLnTx/>
                <a:uFillTx/>
                <a:latin typeface="Calibri"/>
                <a:ea typeface="+mn-ea"/>
                <a:cs typeface="+mn-cs"/>
              </a:rPr>
              <a:t> – submit application; assume responsibility for smooth implementation of entire project; coordinate all partners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Financial management</a:t>
            </a:r>
            <a:r>
              <a:rPr kumimoji="0" lang="en-GB" sz="1200" b="0" i="0" u="none" strike="noStrike" kern="1200" cap="none" spc="0" normalizeH="0" baseline="0" noProof="0" dirty="0">
                <a:ln>
                  <a:noFill/>
                </a:ln>
                <a:solidFill>
                  <a:prstClr val="black"/>
                </a:solidFill>
                <a:effectLst/>
                <a:uLnTx/>
                <a:uFillTx/>
                <a:latin typeface="Calibri"/>
                <a:ea typeface="+mn-ea"/>
                <a:cs typeface="+mn-cs"/>
              </a:rPr>
              <a:t> – ensures budget control, eligible and timely claims, sufficient cashflow, fund allocation to partners, accepts risk in the event of ineligibility and/or failure to meet targets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Reporting</a:t>
            </a:r>
            <a:r>
              <a:rPr kumimoji="0" lang="en-GB" sz="1200" b="0" i="0" u="none" strike="noStrike" kern="1200" cap="none" spc="0" normalizeH="0" baseline="0" noProof="0" dirty="0">
                <a:ln>
                  <a:noFill/>
                </a:ln>
                <a:solidFill>
                  <a:prstClr val="black"/>
                </a:solidFill>
                <a:effectLst/>
                <a:uLnTx/>
                <a:uFillTx/>
                <a:latin typeface="Calibri"/>
                <a:ea typeface="+mn-ea"/>
                <a:cs typeface="+mn-cs"/>
              </a:rPr>
              <a:t> – Coordinates record keeping, oversees monitoring and evaluation, maintains records, ensures timely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Communication</a:t>
            </a:r>
            <a:r>
              <a:rPr kumimoji="0" lang="en-GB" sz="1200" b="0" i="0" u="none" strike="noStrike" kern="1200" cap="none" spc="0" normalizeH="0" baseline="0" noProof="0" dirty="0">
                <a:ln>
                  <a:noFill/>
                </a:ln>
                <a:solidFill>
                  <a:prstClr val="black"/>
                </a:solidFill>
                <a:effectLst/>
                <a:uLnTx/>
                <a:uFillTx/>
                <a:latin typeface="Calibri"/>
                <a:ea typeface="+mn-ea"/>
                <a:cs typeface="+mn-cs"/>
              </a:rPr>
              <a:t> – with partners, point of contact with SEUPB and with any other support that is put in place during implementation (for example, liaising with consultant appointed to assist with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Training</a:t>
            </a:r>
            <a:r>
              <a:rPr kumimoji="0" lang="en-GB" sz="1200" b="0" i="0" u="none" strike="noStrike" kern="1200" cap="none" spc="0" normalizeH="0" baseline="0" noProof="0" dirty="0">
                <a:ln>
                  <a:noFill/>
                </a:ln>
                <a:solidFill>
                  <a:prstClr val="black"/>
                </a:solidFill>
                <a:effectLst/>
                <a:uLnTx/>
                <a:uFillTx/>
                <a:latin typeface="Calibri"/>
                <a:ea typeface="+mn-ea"/>
                <a:cs typeface="+mn-cs"/>
              </a:rPr>
              <a:t> – rolling out any training, be it technical or related to the programme being delivered.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Policies &amp; Procedures</a:t>
            </a:r>
            <a:r>
              <a:rPr kumimoji="0" lang="en-GB" sz="1200" b="0" i="0" u="none" strike="noStrike" kern="1200" cap="none" spc="0" normalizeH="0" baseline="0" noProof="0" dirty="0">
                <a:ln>
                  <a:noFill/>
                </a:ln>
                <a:solidFill>
                  <a:prstClr val="black"/>
                </a:solidFill>
                <a:effectLst/>
                <a:uLnTx/>
                <a:uFillTx/>
                <a:latin typeface="Calibri"/>
                <a:ea typeface="+mn-ea"/>
                <a:cs typeface="+mn-cs"/>
              </a:rPr>
              <a:t> – safeguarding, reliable systems, staff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Calibri"/>
                <a:ea typeface="+mn-ea"/>
                <a:cs typeface="+mn-cs"/>
              </a:rPr>
              <a:t>In short, the LP accepts overall responsibility for ensuring implementation of entire project, it is significant role.</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22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515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solidFill>
              </a:rPr>
              <a:t>Pre-Development Support: </a:t>
            </a:r>
            <a:r>
              <a:rPr lang="en-US" dirty="0">
                <a:solidFill>
                  <a:schemeClr val="tx2"/>
                </a:solidFill>
              </a:rPr>
              <a:t>Now available for Area 2.1, SME Development and Transition</a:t>
            </a:r>
          </a:p>
          <a:p>
            <a:r>
              <a:rPr lang="en-US" b="1" dirty="0">
                <a:solidFill>
                  <a:schemeClr val="tx2"/>
                </a:solidFill>
              </a:rPr>
              <a:t>Concept Note</a:t>
            </a:r>
            <a:r>
              <a:rPr lang="en-US" dirty="0">
                <a:solidFill>
                  <a:schemeClr val="tx2"/>
                </a:solidFill>
              </a:rPr>
              <a:t>: Downloadable from website – complete and return as soon as you can – please come in sooner if you can as you will get faster feedback.</a:t>
            </a:r>
          </a:p>
          <a:p>
            <a:r>
              <a:rPr lang="en-US" b="1" dirty="0">
                <a:solidFill>
                  <a:schemeClr val="tx2"/>
                </a:solidFill>
              </a:rPr>
              <a:t>Feedback: </a:t>
            </a:r>
            <a:r>
              <a:rPr lang="en-US" dirty="0">
                <a:solidFill>
                  <a:schemeClr val="tx2"/>
                </a:solidFill>
              </a:rPr>
              <a:t>You’ll receive comments within 15 working days.</a:t>
            </a:r>
          </a:p>
          <a:p>
            <a:r>
              <a:rPr lang="en-US" b="1" dirty="0">
                <a:solidFill>
                  <a:schemeClr val="tx2"/>
                </a:solidFill>
              </a:rPr>
              <a:t>Support: </a:t>
            </a:r>
            <a:r>
              <a:rPr lang="en-US" dirty="0">
                <a:solidFill>
                  <a:schemeClr val="tx2"/>
                </a:solidFill>
              </a:rPr>
              <a:t>Further support will depend upon both the fit and quality of what is outlined in the concept note</a:t>
            </a:r>
          </a:p>
          <a:p>
            <a:r>
              <a:rPr lang="en-US" b="1" dirty="0">
                <a:solidFill>
                  <a:schemeClr val="tx2"/>
                </a:solidFill>
              </a:rPr>
              <a:t>Any Questions</a:t>
            </a:r>
            <a:r>
              <a:rPr lang="en-US" dirty="0">
                <a:solidFill>
                  <a:schemeClr val="tx2"/>
                </a:solidFill>
              </a:rPr>
              <a:t>: drop me an email</a:t>
            </a:r>
            <a:endParaRPr lang="en-US" dirty="0">
              <a:solidFill>
                <a:schemeClr val="tx2"/>
              </a:solidFill>
              <a:highlight>
                <a:srgbClr val="FFFF00"/>
              </a:highligh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2C4C6D7-DCB9-4B30-8A1F-3835771343D9}" type="slidenum">
              <a:rPr kumimoji="0" lang="en-GB"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971081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 due course, call documents, programme rules, and a guide for applicants will all be made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These will be issued once the Cooperation Programme has been signed off. All should be consulted before completing the formal application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 the meantime, the Programme Overview is available on the SEUPB website.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3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So how was PEACEPLUS developed?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has been a long road in getting to this point, but, given the scale and scope of the Programme, it has been well worth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SEUPB commenced the PEACEPLUS development process in 2019. Since then, there has been considerable preparatory work, research, and stakeholder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has included: public events, survey submissions, public consultation, and ongoing bi-lateral meetings with Governments north-south.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547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128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74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Programme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continue to take the opportunities and address the needs arising from the peace process in order to boost economic growth and stimulate social and economic regeneration;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promote social inclusion, particularly for those at the margins of economic and social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value of the programme, over seven years, is </a:t>
            </a:r>
            <a:r>
              <a:rPr kumimoji="0" lang="it-IT" sz="1200" b="0" i="0" u="sng" strike="noStrike" kern="0" cap="none" spc="0" normalizeH="0" baseline="0" noProof="0" dirty="0">
                <a:ln>
                  <a:noFill/>
                </a:ln>
                <a:solidFill>
                  <a:srgbClr val="44546A"/>
                </a:solidFill>
                <a:effectLst/>
                <a:uLnTx/>
                <a:uFillTx/>
                <a:latin typeface="Calibri" panose="020F0502020204030204"/>
                <a:ea typeface="+mn-ea"/>
                <a:cs typeface="+mn-cs"/>
              </a:rPr>
              <a:t>€1.144bn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ERDF contribution (80%) has been matched by the UK and Irish governments. This means that applicants can apply for 100% of their project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is a wide-ranging Programme with six themes and 22 investment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Calibri" panose="020F0502020204030204"/>
                <a:ea typeface="+mn-ea"/>
                <a:cs typeface="+mn-cs"/>
              </a:rPr>
              <a:t>All investment areas have a sharp focus on the peace impacts and legacy they will leave.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Cross-community and cross-border collaboration is key to the programme, and all projects must have demonstrable peace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Commission rules allow for participation with partners outside the area of Northern Ireland and the Six Borders Counties. If you are considering partners from outside the region,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what matters is that the benefits of the project are significant for the Programme area.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62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954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576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811213"/>
            <a:ext cx="7202488" cy="4052887"/>
          </a:xfrm>
        </p:spPr>
      </p:sp>
      <p:sp>
        <p:nvSpPr>
          <p:cNvPr id="3" name="Notes Placeholder 2"/>
          <p:cNvSpPr>
            <a:spLocks noGrp="1"/>
          </p:cNvSpPr>
          <p:nvPr>
            <p:ph type="body" idx="1"/>
          </p:nvPr>
        </p:nvSpPr>
        <p:spPr/>
        <p:txBody>
          <a:bodyPr>
            <a:normAutofit/>
          </a:bodyPr>
          <a:lstStyle/>
          <a:p>
            <a:r>
              <a:rPr lang="en-GB" dirty="0"/>
              <a:t>Pink diamonds: Some key points where programme committees have a role in. </a:t>
            </a:r>
          </a:p>
          <a:p>
            <a:endParaRPr lang="en-GB" dirty="0"/>
          </a:p>
          <a:p>
            <a:endParaRPr lang="en-GB" dirty="0"/>
          </a:p>
          <a:p>
            <a:r>
              <a:rPr lang="en-GB" dirty="0"/>
              <a:t>All projects, regardless of the type (from previous slide) have the same project lifecycle</a:t>
            </a:r>
          </a:p>
          <a:p>
            <a:endParaRPr lang="en-GB" dirty="0"/>
          </a:p>
        </p:txBody>
      </p:sp>
      <p:sp>
        <p:nvSpPr>
          <p:cNvPr id="4" name="Slide Number Placeholder 3"/>
          <p:cNvSpPr>
            <a:spLocks noGrp="1"/>
          </p:cNvSpPr>
          <p:nvPr>
            <p:ph type="sldNum" sz="quarter" idx="10"/>
          </p:nvPr>
        </p:nvSpPr>
        <p:spPr/>
        <p:txBody>
          <a:bodyPr/>
          <a:lstStyle/>
          <a:p>
            <a:pPr marL="0" marR="0" lvl="0" indent="0" algn="r" defTabSz="465658" rtl="0" eaLnBrk="1" fontAlgn="base" latinLnBrk="0" hangingPunct="1">
              <a:lnSpc>
                <a:spcPct val="100000"/>
              </a:lnSpc>
              <a:spcBef>
                <a:spcPct val="0"/>
              </a:spcBef>
              <a:spcAft>
                <a:spcPct val="0"/>
              </a:spcAft>
              <a:buClrTx/>
              <a:buSzTx/>
              <a:buFontTx/>
              <a:buNone/>
              <a:tabLst/>
              <a:defRPr/>
            </a:pPr>
            <a:fld id="{F2C4C6D7-DCB9-4B30-8A1F-3835771343D9}" type="slidenum">
              <a:rPr kumimoji="0" lang="en-GB"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465658"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97718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90B7-EB7F-80F6-561E-A2A8457A7C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C5F542F-5C4B-51FF-0B00-54A4554C52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103A1E-F17E-D0E3-91C6-FD87CFEFFD6A}"/>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CC5EDD67-48DD-5BDB-D332-E4C931A4AF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74649E-8692-89B4-FA99-429A47B75C2F}"/>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550078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B3E3-E6D1-D887-5A2C-25624162CA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D1D933-917C-679C-0F40-8984B84306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932955-3531-CB5B-011E-F557D8614F09}"/>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A2512ABF-D75C-5A7D-446C-11D1A24698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BCEEFF-DC1C-EC73-EA25-B923B0AC89AF}"/>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2542586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B0AE23-CC82-1EB5-8C05-0C660AED96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578943-300E-3B9A-3EC4-80CC7C22B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24878-1339-18C0-7A38-E516D9706DA3}"/>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8F14A84B-1E41-4D7B-68B2-9E1AC97D1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EEEB47-0E84-DF00-48D2-EAFB2CAB0833}"/>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107706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4181"/>
            <a:ext cx="12227933" cy="3456000"/>
          </a:xfrm>
          <a:prstGeom prst="rect">
            <a:avLst/>
          </a:prstGeom>
        </p:spPr>
      </p:pic>
      <p:pic>
        <p:nvPicPr>
          <p:cNvPr id="9" name="Picture 8" descr="icon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172" y="4187056"/>
            <a:ext cx="10301656" cy="1360420"/>
          </a:xfrm>
          <a:prstGeom prst="rect">
            <a:avLst/>
          </a:prstGeom>
        </p:spPr>
      </p:pic>
      <p:pic>
        <p:nvPicPr>
          <p:cNvPr id="10" name="Picture 9" descr="seup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3447" y="5910055"/>
            <a:ext cx="2587956" cy="698183"/>
          </a:xfrm>
          <a:prstGeom prst="rect">
            <a:avLst/>
          </a:prstGeom>
        </p:spPr>
      </p:pic>
      <p:sp>
        <p:nvSpPr>
          <p:cNvPr id="2" name="Title 1"/>
          <p:cNvSpPr>
            <a:spLocks noGrp="1"/>
          </p:cNvSpPr>
          <p:nvPr userDrawn="1">
            <p:ph type="ctrTitle"/>
          </p:nvPr>
        </p:nvSpPr>
        <p:spPr>
          <a:xfrm>
            <a:off x="914400" y="1432596"/>
            <a:ext cx="10363200" cy="2033158"/>
          </a:xfrm>
        </p:spPr>
        <p:txBody>
          <a:bodyPr/>
          <a:lstStyle>
            <a:lvl1pPr algn="ctr">
              <a:defRPr sz="3400" b="1" i="0">
                <a:solidFill>
                  <a:schemeClr val="bg1"/>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19079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09600" y="1908041"/>
            <a:ext cx="10972800" cy="44792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ba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25" y="6595288"/>
            <a:ext cx="12278543" cy="317451"/>
          </a:xfrm>
          <a:prstGeom prst="rect">
            <a:avLst/>
          </a:prstGeom>
        </p:spPr>
      </p:pic>
      <p:pic>
        <p:nvPicPr>
          <p:cNvPr id="11" name="Picture 10" descr="inside icon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83980" y="591591"/>
            <a:ext cx="2385641" cy="397821"/>
          </a:xfrm>
          <a:prstGeom prst="rect">
            <a:avLst/>
          </a:prstGeom>
        </p:spPr>
      </p:pic>
      <p:pic>
        <p:nvPicPr>
          <p:cNvPr id="10" name="Picture 9" descr="newba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563808"/>
            <a:ext cx="12192000" cy="106680"/>
          </a:xfrm>
          <a:prstGeom prst="rect">
            <a:avLst/>
          </a:prstGeom>
        </p:spPr>
      </p:pic>
    </p:spTree>
    <p:extLst>
      <p:ext uri="{BB962C8B-B14F-4D97-AF65-F5344CB8AC3E}">
        <p14:creationId xmlns:p14="http://schemas.microsoft.com/office/powerpoint/2010/main" val="698200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439C31EE-DB05-4180-B21B-2A246E7D5E67}" type="datetimeFigureOut">
              <a:rPr lang="en-US"/>
              <a:pPr/>
              <a:t>3/21/2023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E3B3112D-A9F2-4AB3-9C10-9B0503019A6D}" type="slidenum">
              <a:rPr lang="en-US"/>
              <a:pPr/>
              <a:t>‹#›</a:t>
            </a:fld>
            <a:endParaRPr lang="en-US" dirty="0"/>
          </a:p>
        </p:txBody>
      </p:sp>
    </p:spTree>
    <p:extLst>
      <p:ext uri="{BB962C8B-B14F-4D97-AF65-F5344CB8AC3E}">
        <p14:creationId xmlns:p14="http://schemas.microsoft.com/office/powerpoint/2010/main" val="4100313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10D0285F-B82F-4F19-BBCF-3CEC72A0F76B}" type="datetimeFigureOut">
              <a:rPr lang="en-US"/>
              <a:pPr/>
              <a:t>3/21/2023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B0CAE67-4219-4C73-9F6B-08D547B9D208}" type="slidenum">
              <a:rPr lang="en-US"/>
              <a:pPr/>
              <a:t>‹#›</a:t>
            </a:fld>
            <a:endParaRPr lang="en-US" dirty="0"/>
          </a:p>
        </p:txBody>
      </p:sp>
    </p:spTree>
    <p:extLst>
      <p:ext uri="{BB962C8B-B14F-4D97-AF65-F5344CB8AC3E}">
        <p14:creationId xmlns:p14="http://schemas.microsoft.com/office/powerpoint/2010/main" val="1535160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A037BE0A-E232-4D6D-A219-602A8DB1D858}" type="datetimeFigureOut">
              <a:rPr lang="en-US"/>
              <a:pPr/>
              <a:t>3/21/2023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3AF522C1-8003-4A42-9542-D8A668AB3D98}" type="slidenum">
              <a:rPr lang="en-US"/>
              <a:pPr/>
              <a:t>‹#›</a:t>
            </a:fld>
            <a:endParaRPr lang="en-US" dirty="0"/>
          </a:p>
        </p:txBody>
      </p:sp>
    </p:spTree>
    <p:extLst>
      <p:ext uri="{BB962C8B-B14F-4D97-AF65-F5344CB8AC3E}">
        <p14:creationId xmlns:p14="http://schemas.microsoft.com/office/powerpoint/2010/main" val="3685029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5EF3D81-CE90-443C-A1A7-AC77212DCC96}" type="datetimeFigureOut">
              <a:rPr lang="en-US"/>
              <a:pPr/>
              <a:t>3/21/2023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ED73C405-3F2D-4DC2-91CA-CC5102B8734F}" type="slidenum">
              <a:rPr lang="en-US"/>
              <a:pPr/>
              <a:t>‹#›</a:t>
            </a:fld>
            <a:endParaRPr lang="en-US" dirty="0"/>
          </a:p>
        </p:txBody>
      </p:sp>
    </p:spTree>
    <p:extLst>
      <p:ext uri="{BB962C8B-B14F-4D97-AF65-F5344CB8AC3E}">
        <p14:creationId xmlns:p14="http://schemas.microsoft.com/office/powerpoint/2010/main" val="559419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FA09294-A5E0-41F0-BC05-F7E37507FDFA}" type="datetimeFigureOut">
              <a:rPr lang="en-US"/>
              <a:pPr/>
              <a:t>3/21/2023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C672A632-46B8-41F7-BFF4-5A7BC67235AF}" type="slidenum">
              <a:rPr lang="en-US"/>
              <a:pPr/>
              <a:t>‹#›</a:t>
            </a:fld>
            <a:endParaRPr lang="en-US" dirty="0"/>
          </a:p>
        </p:txBody>
      </p:sp>
    </p:spTree>
    <p:extLst>
      <p:ext uri="{BB962C8B-B14F-4D97-AF65-F5344CB8AC3E}">
        <p14:creationId xmlns:p14="http://schemas.microsoft.com/office/powerpoint/2010/main" val="1631072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BC97260-9C8D-4E48-A5C4-3CA2F1056913}" type="datetimeFigureOut">
              <a:rPr lang="en-US"/>
              <a:pPr/>
              <a:t>3/21/2023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4F9D8CC-5227-48FE-B9DA-B2E24676AD51}" type="slidenum">
              <a:rPr lang="en-US"/>
              <a:pPr/>
              <a:t>‹#›</a:t>
            </a:fld>
            <a:endParaRPr lang="en-US" dirty="0"/>
          </a:p>
        </p:txBody>
      </p:sp>
    </p:spTree>
    <p:extLst>
      <p:ext uri="{BB962C8B-B14F-4D97-AF65-F5344CB8AC3E}">
        <p14:creationId xmlns:p14="http://schemas.microsoft.com/office/powerpoint/2010/main" val="274304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DCA3-9ECF-C679-3F52-8AF2DF77C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71AEED-D82E-42AC-6B06-1F2EFA902B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89763F-50C9-C84C-25A0-A1CCE3FBD009}"/>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CEFB2AB6-4F11-DA04-E327-83B9CE01C9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D7DC10-0B23-73CC-57C7-5D6358E18F9A}"/>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1647775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8EB9765-B570-4D43-9FE0-6D19F186405E}" type="datetimeFigureOut">
              <a:rPr lang="en-US"/>
              <a:pPr/>
              <a:t>3/21/2023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27FAEFB6-8DAF-4201-BFEF-D30C3F5E9D6F}" type="slidenum">
              <a:rPr lang="en-US"/>
              <a:pPr/>
              <a:t>‹#›</a:t>
            </a:fld>
            <a:endParaRPr lang="en-US" dirty="0"/>
          </a:p>
        </p:txBody>
      </p:sp>
    </p:spTree>
    <p:extLst>
      <p:ext uri="{BB962C8B-B14F-4D97-AF65-F5344CB8AC3E}">
        <p14:creationId xmlns:p14="http://schemas.microsoft.com/office/powerpoint/2010/main" val="1683596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A03C5E0E-E7E4-4D39-8D4D-61A4CFA5940B}" type="datetimeFigureOut">
              <a:rPr lang="en-US"/>
              <a:pPr/>
              <a:t>3/21/2023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D33836B-3DA2-4FAE-8B97-9944B1E4A0EE}" type="slidenum">
              <a:rPr lang="en-US"/>
              <a:pPr/>
              <a:t>‹#›</a:t>
            </a:fld>
            <a:endParaRPr lang="en-US" dirty="0"/>
          </a:p>
        </p:txBody>
      </p:sp>
    </p:spTree>
    <p:extLst>
      <p:ext uri="{BB962C8B-B14F-4D97-AF65-F5344CB8AC3E}">
        <p14:creationId xmlns:p14="http://schemas.microsoft.com/office/powerpoint/2010/main" val="555305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D0BDBEF4-75AD-4194-A051-4A2D622F9459}" type="datetimeFigureOut">
              <a:rPr lang="en-US"/>
              <a:pPr/>
              <a:t>3/21/2023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A1AAF47-CE58-4590-96C0-4F8A31C64F4D}" type="slidenum">
              <a:rPr lang="en-US"/>
              <a:pPr/>
              <a:t>‹#›</a:t>
            </a:fld>
            <a:endParaRPr lang="en-US" dirty="0"/>
          </a:p>
        </p:txBody>
      </p:sp>
    </p:spTree>
    <p:extLst>
      <p:ext uri="{BB962C8B-B14F-4D97-AF65-F5344CB8AC3E}">
        <p14:creationId xmlns:p14="http://schemas.microsoft.com/office/powerpoint/2010/main" val="605481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Text + Image 1">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870FAFB7-DC63-4BA0-B70C-E92629052CB5}"/>
              </a:ext>
            </a:extLst>
          </p:cNvPr>
          <p:cNvSpPr>
            <a:spLocks noGrp="1"/>
          </p:cNvSpPr>
          <p:nvPr>
            <p:ph sz="half" idx="2" hasCustomPrompt="1"/>
          </p:nvPr>
        </p:nvSpPr>
        <p:spPr>
          <a:xfrm>
            <a:off x="6177281" y="0"/>
            <a:ext cx="6014719" cy="68580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5"/>
            <a:ext cx="5498784" cy="4787899"/>
          </a:xfrm>
          <a:prstGeom prst="rect">
            <a:avLst/>
          </a:prstGeom>
        </p:spPr>
        <p:txBody>
          <a:bodyPr lIns="0" tIns="0" rIns="0" bIns="0"/>
          <a:lstStyle>
            <a:lvl1pPr>
              <a:lnSpc>
                <a:spcPct val="130000"/>
              </a:lnSpc>
              <a:defRPr lang="en-GB" sz="3200" b="0" i="0" smtClean="0">
                <a:solidFill>
                  <a:schemeClr val="accent3"/>
                </a:solidFill>
                <a:effectLst/>
                <a:latin typeface="Favorit" panose="02000006030000020004" pitchFamily="50" charset="0"/>
                <a:ea typeface="Favorit" panose="0200000603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5">
            <a:extLst>
              <a:ext uri="{FF2B5EF4-FFF2-40B4-BE49-F238E27FC236}">
                <a16:creationId xmlns:a16="http://schemas.microsoft.com/office/drawing/2014/main" id="{52CE6030-D1DA-44D7-82C9-4CB6916CEB17}"/>
              </a:ext>
            </a:extLst>
          </p:cNvPr>
          <p:cNvSpPr>
            <a:spLocks noGrp="1"/>
          </p:cNvSpPr>
          <p:nvPr>
            <p:ph type="body" sz="quarter" idx="10" hasCustomPrompt="1"/>
          </p:nvPr>
        </p:nvSpPr>
        <p:spPr>
          <a:xfrm>
            <a:off x="515937" y="549274"/>
            <a:ext cx="5508625"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2">
            <a:extLst>
              <a:ext uri="{FF2B5EF4-FFF2-40B4-BE49-F238E27FC236}">
                <a16:creationId xmlns:a16="http://schemas.microsoft.com/office/drawing/2014/main" id="{48CA2B7A-50F3-4055-B4D8-9CE55F9D80BB}"/>
              </a:ext>
            </a:extLst>
          </p:cNvPr>
          <p:cNvSpPr>
            <a:spLocks noGrp="1"/>
          </p:cNvSpPr>
          <p:nvPr>
            <p:ph type="body" sz="quarter" idx="14" hasCustomPrompt="1"/>
          </p:nvPr>
        </p:nvSpPr>
        <p:spPr>
          <a:xfrm>
            <a:off x="4295774"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3754104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arge Text + Image 1">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5"/>
            <a:ext cx="3635376" cy="4787899"/>
          </a:xfrm>
          <a:prstGeom prst="rect">
            <a:avLst/>
          </a:prstGeom>
        </p:spPr>
        <p:txBody>
          <a:bodyPr lIns="0" tIns="0" rIns="0" bIns="0"/>
          <a:lstStyle>
            <a:lvl1pPr>
              <a:lnSpc>
                <a:spcPct val="130000"/>
              </a:lnSpc>
              <a:defRPr lang="en-GB" sz="24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5">
            <a:extLst>
              <a:ext uri="{FF2B5EF4-FFF2-40B4-BE49-F238E27FC236}">
                <a16:creationId xmlns:a16="http://schemas.microsoft.com/office/drawing/2014/main" id="{52CE6030-D1DA-44D7-82C9-4CB6916CEB17}"/>
              </a:ext>
            </a:extLst>
          </p:cNvPr>
          <p:cNvSpPr>
            <a:spLocks noGrp="1"/>
          </p:cNvSpPr>
          <p:nvPr>
            <p:ph type="body" sz="quarter" idx="10" hasCustomPrompt="1"/>
          </p:nvPr>
        </p:nvSpPr>
        <p:spPr>
          <a:xfrm>
            <a:off x="515937" y="549274"/>
            <a:ext cx="5508625"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5">
            <a:extLst>
              <a:ext uri="{FF2B5EF4-FFF2-40B4-BE49-F238E27FC236}">
                <a16:creationId xmlns:a16="http://schemas.microsoft.com/office/drawing/2014/main" id="{0DEE4B80-353B-40EB-9BDC-3917A25FB772}"/>
              </a:ext>
            </a:extLst>
          </p:cNvPr>
          <p:cNvSpPr>
            <a:spLocks noGrp="1"/>
          </p:cNvSpPr>
          <p:nvPr>
            <p:ph type="body" sz="quarter" idx="13" hasCustomPrompt="1"/>
          </p:nvPr>
        </p:nvSpPr>
        <p:spPr>
          <a:xfrm>
            <a:off x="5232400" y="1520826"/>
            <a:ext cx="6408736" cy="4787898"/>
          </a:xfrm>
          <a:prstGeom prst="rect">
            <a:avLst/>
          </a:prstGeom>
        </p:spPr>
        <p:txBody>
          <a:bodyPr lIns="0" tIns="0" rIns="0" bIns="0"/>
          <a:lstStyle>
            <a:lvl1pPr marL="0" marR="0" indent="0" defTabSz="914400" eaLnBrk="1" fontAlgn="auto" latinLnBrk="0" hangingPunct="1">
              <a:lnSpc>
                <a:spcPct val="130000"/>
              </a:lnSpc>
              <a:spcBef>
                <a:spcPts val="0"/>
              </a:spcBef>
              <a:spcAft>
                <a:spcPts val="1200"/>
              </a:spcAft>
              <a:buClrTx/>
              <a:buSzTx/>
              <a:buFontTx/>
              <a:buNone/>
              <a:tabLs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a:p>
            <a:pPr lvl="0"/>
            <a:endParaRPr lang="en-GB"/>
          </a:p>
        </p:txBody>
      </p:sp>
      <p:sp>
        <p:nvSpPr>
          <p:cNvPr id="11" name="Text Placeholder 2">
            <a:extLst>
              <a:ext uri="{FF2B5EF4-FFF2-40B4-BE49-F238E27FC236}">
                <a16:creationId xmlns:a16="http://schemas.microsoft.com/office/drawing/2014/main" id="{D0458C13-79E2-43C3-B33A-7AE5C8EF5128}"/>
              </a:ext>
            </a:extLst>
          </p:cNvPr>
          <p:cNvSpPr>
            <a:spLocks noGrp="1"/>
          </p:cNvSpPr>
          <p:nvPr>
            <p:ph type="body" sz="quarter" idx="15"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007214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6"/>
            <a:ext cx="5508626" cy="828674"/>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7" y="2528889"/>
            <a:ext cx="5508625" cy="3779836"/>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a:t>
            </a:r>
            <a:endParaRPr lang="en-GB"/>
          </a:p>
        </p:txBody>
      </p:sp>
      <p:sp>
        <p:nvSpPr>
          <p:cNvPr id="10" name="Text Placeholder 5">
            <a:extLst>
              <a:ext uri="{FF2B5EF4-FFF2-40B4-BE49-F238E27FC236}">
                <a16:creationId xmlns:a16="http://schemas.microsoft.com/office/drawing/2014/main" id="{5D67564C-FBEB-4B99-94A4-103662AA569B}"/>
              </a:ext>
            </a:extLst>
          </p:cNvPr>
          <p:cNvSpPr>
            <a:spLocks noGrp="1"/>
          </p:cNvSpPr>
          <p:nvPr>
            <p:ph type="body" sz="quarter" idx="13" hasCustomPrompt="1"/>
          </p:nvPr>
        </p:nvSpPr>
        <p:spPr>
          <a:xfrm>
            <a:off x="6167438" y="1520826"/>
            <a:ext cx="5473698" cy="4787898"/>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a:t>
            </a:r>
            <a:endParaRPr lang="en-GB"/>
          </a:p>
        </p:txBody>
      </p:sp>
      <p:sp>
        <p:nvSpPr>
          <p:cNvPr id="16" name="Text Placeholder 5">
            <a:extLst>
              <a:ext uri="{FF2B5EF4-FFF2-40B4-BE49-F238E27FC236}">
                <a16:creationId xmlns:a16="http://schemas.microsoft.com/office/drawing/2014/main" id="{9D58CA61-6F98-42B7-8D11-8D7A45E9F351}"/>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2">
            <a:extLst>
              <a:ext uri="{FF2B5EF4-FFF2-40B4-BE49-F238E27FC236}">
                <a16:creationId xmlns:a16="http://schemas.microsoft.com/office/drawing/2014/main" id="{71E518BE-1309-46CF-B126-BB19D0556CDD}"/>
              </a:ext>
            </a:extLst>
          </p:cNvPr>
          <p:cNvSpPr>
            <a:spLocks noGrp="1"/>
          </p:cNvSpPr>
          <p:nvPr>
            <p:ph type="body" sz="quarter" idx="15"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865051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ext + Image 1">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D1A99683-B17B-4857-A395-06BE62B90BC3}"/>
              </a:ext>
            </a:extLst>
          </p:cNvPr>
          <p:cNvSpPr>
            <a:spLocks noGrp="1"/>
          </p:cNvSpPr>
          <p:nvPr>
            <p:ph sz="half" idx="2" hasCustomPrompt="1"/>
          </p:nvPr>
        </p:nvSpPr>
        <p:spPr>
          <a:xfrm>
            <a:off x="7104063" y="0"/>
            <a:ext cx="5087937" cy="68580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8" y="1520825"/>
            <a:ext cx="5508625"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8" y="2528888"/>
            <a:ext cx="5508625" cy="3779837"/>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a:t>
            </a:r>
            <a:endParaRPr lang="en-GB"/>
          </a:p>
        </p:txBody>
      </p:sp>
      <p:sp>
        <p:nvSpPr>
          <p:cNvPr id="16" name="Text Placeholder 5">
            <a:extLst>
              <a:ext uri="{FF2B5EF4-FFF2-40B4-BE49-F238E27FC236}">
                <a16:creationId xmlns:a16="http://schemas.microsoft.com/office/drawing/2014/main" id="{633BE0FA-196B-4C0D-9EAC-AB13AA7B36EB}"/>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2">
            <a:extLst>
              <a:ext uri="{FF2B5EF4-FFF2-40B4-BE49-F238E27FC236}">
                <a16:creationId xmlns:a16="http://schemas.microsoft.com/office/drawing/2014/main" id="{50ADA54F-7586-421D-8F4C-86368272D8B1}"/>
              </a:ext>
            </a:extLst>
          </p:cNvPr>
          <p:cNvSpPr>
            <a:spLocks noGrp="1"/>
          </p:cNvSpPr>
          <p:nvPr>
            <p:ph type="body" sz="quarter" idx="14" hasCustomPrompt="1"/>
          </p:nvPr>
        </p:nvSpPr>
        <p:spPr>
          <a:xfrm>
            <a:off x="523240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3085554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Image 2">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9" y="1520825"/>
            <a:ext cx="5508624"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9" y="2528889"/>
            <a:ext cx="5508624" cy="3779836"/>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endParaRPr lang="en-GB"/>
          </a:p>
        </p:txBody>
      </p:sp>
      <p:sp>
        <p:nvSpPr>
          <p:cNvPr id="12" name="Content Placeholder 3">
            <a:extLst>
              <a:ext uri="{FF2B5EF4-FFF2-40B4-BE49-F238E27FC236}">
                <a16:creationId xmlns:a16="http://schemas.microsoft.com/office/drawing/2014/main" id="{46B4985F-8713-4C12-8ABB-3F22E5B36109}"/>
              </a:ext>
            </a:extLst>
          </p:cNvPr>
          <p:cNvSpPr>
            <a:spLocks noGrp="1"/>
          </p:cNvSpPr>
          <p:nvPr>
            <p:ph sz="half" idx="2" hasCustomPrompt="1"/>
          </p:nvPr>
        </p:nvSpPr>
        <p:spPr>
          <a:xfrm>
            <a:off x="6167438" y="1520826"/>
            <a:ext cx="5473700"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16" name="Text Placeholder 5">
            <a:extLst>
              <a:ext uri="{FF2B5EF4-FFF2-40B4-BE49-F238E27FC236}">
                <a16:creationId xmlns:a16="http://schemas.microsoft.com/office/drawing/2014/main" id="{8CA81916-E5B3-4289-A097-0F3BCD212F4A}"/>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1" name="Text Placeholder 2">
            <a:extLst>
              <a:ext uri="{FF2B5EF4-FFF2-40B4-BE49-F238E27FC236}">
                <a16:creationId xmlns:a16="http://schemas.microsoft.com/office/drawing/2014/main" id="{A41AAB70-480C-48D2-AFE4-56B783E89B79}"/>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2967421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Image 3">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8" y="1520825"/>
            <a:ext cx="7380287"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8" y="2528889"/>
            <a:ext cx="7380287" cy="3779836"/>
          </a:xfrm>
          <a:prstGeom prst="rect">
            <a:avLst/>
          </a:prstGeom>
        </p:spPr>
        <p:txBody>
          <a:bodyPr lIns="0" tIns="0" rIns="0" bIns="0" numCol="2" spcCol="18000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lvl="0"/>
            <a:r>
              <a:rPr lang="en-US"/>
              <a:t>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p>
          <a:p>
            <a:pPr lvl="0"/>
            <a:r>
              <a:rPr lang="en-US"/>
              <a:t>Maecenas in </a:t>
            </a:r>
            <a:r>
              <a:rPr lang="en-US" err="1"/>
              <a:t>purus</a:t>
            </a:r>
            <a:r>
              <a:rPr lang="en-US"/>
              <a:t> id </a:t>
            </a:r>
            <a:r>
              <a:rPr lang="en-US" err="1"/>
              <a:t>turpis</a:t>
            </a:r>
            <a:r>
              <a:rPr lang="en-US"/>
              <a:t> </a:t>
            </a:r>
            <a:r>
              <a:rPr lang="en-US" err="1"/>
              <a:t>scelerisque</a:t>
            </a:r>
            <a:r>
              <a:rPr lang="en-US"/>
              <a:t> fermentum.]</a:t>
            </a:r>
            <a:endParaRPr lang="en-GB"/>
          </a:p>
        </p:txBody>
      </p:sp>
      <p:sp>
        <p:nvSpPr>
          <p:cNvPr id="12" name="Content Placeholder 3">
            <a:extLst>
              <a:ext uri="{FF2B5EF4-FFF2-40B4-BE49-F238E27FC236}">
                <a16:creationId xmlns:a16="http://schemas.microsoft.com/office/drawing/2014/main" id="{46B4985F-8713-4C12-8ABB-3F22E5B36109}"/>
              </a:ext>
            </a:extLst>
          </p:cNvPr>
          <p:cNvSpPr>
            <a:spLocks noGrp="1"/>
          </p:cNvSpPr>
          <p:nvPr>
            <p:ph sz="half" idx="2" hasCustomPrompt="1"/>
          </p:nvPr>
        </p:nvSpPr>
        <p:spPr>
          <a:xfrm>
            <a:off x="8040688" y="549274"/>
            <a:ext cx="3600450" cy="5759452"/>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16" name="Text Placeholder 5">
            <a:extLst>
              <a:ext uri="{FF2B5EF4-FFF2-40B4-BE49-F238E27FC236}">
                <a16:creationId xmlns:a16="http://schemas.microsoft.com/office/drawing/2014/main" id="{8CA81916-E5B3-4289-A097-0F3BCD212F4A}"/>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1" name="Text Placeholder 2">
            <a:extLst>
              <a:ext uri="{FF2B5EF4-FFF2-40B4-BE49-F238E27FC236}">
                <a16:creationId xmlns:a16="http://schemas.microsoft.com/office/drawing/2014/main" id="{BC6557B0-F406-4C53-9BD7-FAA4DB9D2845}"/>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4207874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Image 4">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5"/>
            <a:ext cx="3635376" cy="828675"/>
          </a:xfrm>
          <a:prstGeom prst="rect">
            <a:avLst/>
          </a:prstGeom>
        </p:spPr>
        <p:txBody>
          <a:bodyPr lIns="0" tIns="0" rIns="0" bIns="0"/>
          <a:lstStyle>
            <a:lvl1pPr>
              <a:lnSpc>
                <a:spcPct val="130000"/>
              </a:lnSpc>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a:t>
            </a:r>
            <a:endParaRPr lang="en-GB"/>
          </a:p>
        </p:txBody>
      </p:sp>
      <p:sp>
        <p:nvSpPr>
          <p:cNvPr id="15" name="Text Placeholder 5">
            <a:extLst>
              <a:ext uri="{FF2B5EF4-FFF2-40B4-BE49-F238E27FC236}">
                <a16:creationId xmlns:a16="http://schemas.microsoft.com/office/drawing/2014/main" id="{52CE6030-D1DA-44D7-82C9-4CB6916CEB17}"/>
              </a:ext>
            </a:extLst>
          </p:cNvPr>
          <p:cNvSpPr>
            <a:spLocks noGrp="1"/>
          </p:cNvSpPr>
          <p:nvPr>
            <p:ph type="body" sz="quarter" idx="10" hasCustomPrompt="1"/>
          </p:nvPr>
        </p:nvSpPr>
        <p:spPr>
          <a:xfrm>
            <a:off x="515938" y="549274"/>
            <a:ext cx="3635376"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5">
            <a:extLst>
              <a:ext uri="{FF2B5EF4-FFF2-40B4-BE49-F238E27FC236}">
                <a16:creationId xmlns:a16="http://schemas.microsoft.com/office/drawing/2014/main" id="{0DEE4B80-353B-40EB-9BDC-3917A25FB772}"/>
              </a:ext>
            </a:extLst>
          </p:cNvPr>
          <p:cNvSpPr>
            <a:spLocks noGrp="1"/>
          </p:cNvSpPr>
          <p:nvPr>
            <p:ph type="body" sz="quarter" idx="13" hasCustomPrompt="1"/>
          </p:nvPr>
        </p:nvSpPr>
        <p:spPr>
          <a:xfrm>
            <a:off x="515938" y="2528888"/>
            <a:ext cx="3635375" cy="3779836"/>
          </a:xfrm>
          <a:prstGeom prst="rect">
            <a:avLst/>
          </a:prstGeom>
        </p:spPr>
        <p:txBody>
          <a:bodyPr lIns="0" tIns="0" rIns="0" bIns="0"/>
          <a:lstStyle>
            <a:lvl1pPr marL="0" marR="0" indent="0" defTabSz="914400" eaLnBrk="1" fontAlgn="auto" latinLnBrk="0" hangingPunct="1">
              <a:lnSpc>
                <a:spcPct val="130000"/>
              </a:lnSpc>
              <a:spcBef>
                <a:spcPts val="0"/>
              </a:spcBef>
              <a:spcAft>
                <a:spcPts val="1200"/>
              </a:spcAft>
              <a:buClrTx/>
              <a:buSzTx/>
              <a:buFontTx/>
              <a:buNone/>
              <a:tabLs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p:txBody>
      </p:sp>
      <p:sp>
        <p:nvSpPr>
          <p:cNvPr id="9" name="Content Placeholder 3">
            <a:extLst>
              <a:ext uri="{FF2B5EF4-FFF2-40B4-BE49-F238E27FC236}">
                <a16:creationId xmlns:a16="http://schemas.microsoft.com/office/drawing/2014/main" id="{6F816BE7-524A-419C-BB57-1A64B315E954}"/>
              </a:ext>
            </a:extLst>
          </p:cNvPr>
          <p:cNvSpPr>
            <a:spLocks noGrp="1"/>
          </p:cNvSpPr>
          <p:nvPr>
            <p:ph sz="half" idx="2" hasCustomPrompt="1"/>
          </p:nvPr>
        </p:nvSpPr>
        <p:spPr>
          <a:xfrm>
            <a:off x="4295776" y="1520824"/>
            <a:ext cx="3600450" cy="4780801"/>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11" name="Text Placeholder 5">
            <a:extLst>
              <a:ext uri="{FF2B5EF4-FFF2-40B4-BE49-F238E27FC236}">
                <a16:creationId xmlns:a16="http://schemas.microsoft.com/office/drawing/2014/main" id="{EB75A6DD-2AF1-48C6-9D11-9319BE94531D}"/>
              </a:ext>
            </a:extLst>
          </p:cNvPr>
          <p:cNvSpPr>
            <a:spLocks noGrp="1"/>
          </p:cNvSpPr>
          <p:nvPr>
            <p:ph type="body" sz="quarter" idx="14" hasCustomPrompt="1"/>
          </p:nvPr>
        </p:nvSpPr>
        <p:spPr>
          <a:xfrm>
            <a:off x="8040689" y="1527924"/>
            <a:ext cx="3600450" cy="4780800"/>
          </a:xfrm>
          <a:prstGeom prst="rect">
            <a:avLst/>
          </a:prstGeom>
        </p:spPr>
        <p:txBody>
          <a:bodyPr lIns="0" tIns="0" rIns="0" bIns="0"/>
          <a:lstStyle>
            <a:lvl1pPr marL="285750" marR="0" indent="-285750" defTabSz="914400" eaLnBrk="1" fontAlgn="auto" latinLnBrk="0" hangingPunct="1">
              <a:lnSpc>
                <a:spcPct val="130000"/>
              </a:lnSpc>
              <a:spcBef>
                <a:spcPts val="0"/>
              </a:spcBef>
              <a:spcAft>
                <a:spcPts val="1200"/>
              </a:spcAft>
              <a:buClrTx/>
              <a:buSzTx/>
              <a:buFont typeface="Arial" panose="020B0604020202020204" pitchFamily="34" charset="0"/>
              <a:buChar char="•"/>
              <a:tabLst/>
              <a:defRPr lang="en-GB" sz="1800" b="0" i="0" smtClean="0">
                <a:solidFill>
                  <a:schemeClr val="tx1"/>
                </a:solidFill>
                <a:effectLst/>
                <a:latin typeface="FreightText Pro Book" panose="02000603060000020004" pitchFamily="50" charset="0"/>
              </a:defRPr>
            </a:lvl1pPr>
          </a:lstStyle>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7" name="Text Placeholder 2">
            <a:extLst>
              <a:ext uri="{FF2B5EF4-FFF2-40B4-BE49-F238E27FC236}">
                <a16:creationId xmlns:a16="http://schemas.microsoft.com/office/drawing/2014/main" id="{FCA52B58-3B87-4CB7-92BA-896DF5553312}"/>
              </a:ext>
            </a:extLst>
          </p:cNvPr>
          <p:cNvSpPr>
            <a:spLocks noGrp="1"/>
          </p:cNvSpPr>
          <p:nvPr>
            <p:ph type="body" sz="quarter" idx="16"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184513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163E-54C3-ADF5-2B9E-F6E04E26AA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C66873-C720-129C-F578-4611ACE546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932FF2-5FB4-D4C3-770E-509D94086FF2}"/>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139D9F54-6337-D401-EC09-71A38964CF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9211CF-F9EC-0E38-900F-58E0A2F6261C}"/>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211761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61BE3575-C39E-4D07-9351-76748100D8DF}"/>
              </a:ext>
            </a:extLst>
          </p:cNvPr>
          <p:cNvSpPr>
            <a:spLocks noGrp="1"/>
          </p:cNvSpPr>
          <p:nvPr>
            <p:ph sz="half" idx="2" hasCustomPrompt="1"/>
          </p:nvPr>
        </p:nvSpPr>
        <p:spPr>
          <a:xfrm>
            <a:off x="515938" y="1520826"/>
            <a:ext cx="11125200"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GRAPHIC HERE</a:t>
            </a:r>
          </a:p>
          <a:p>
            <a:pPr lvl="0"/>
            <a:endParaRPr lang="en-US"/>
          </a:p>
          <a:p>
            <a:pPr lvl="0"/>
            <a:endParaRPr lang="en-US"/>
          </a:p>
          <a:p>
            <a:pPr lvl="0"/>
            <a:endParaRPr lang="en-US"/>
          </a:p>
        </p:txBody>
      </p:sp>
      <p:sp>
        <p:nvSpPr>
          <p:cNvPr id="16" name="Text Placeholder 5">
            <a:extLst>
              <a:ext uri="{FF2B5EF4-FFF2-40B4-BE49-F238E27FC236}">
                <a16:creationId xmlns:a16="http://schemas.microsoft.com/office/drawing/2014/main" id="{A329288F-F7C9-4C33-9A46-FFB771BA0B14}"/>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8" name="Text Placeholder 2">
            <a:extLst>
              <a:ext uri="{FF2B5EF4-FFF2-40B4-BE49-F238E27FC236}">
                <a16:creationId xmlns:a16="http://schemas.microsoft.com/office/drawing/2014/main" id="{63631670-8A4B-4728-A30E-27EFA058E8AC}"/>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3042737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94D627A-21AA-45F0-A851-091054890D3D}"/>
              </a:ext>
            </a:extLst>
          </p:cNvPr>
          <p:cNvSpPr>
            <a:spLocks noGrp="1"/>
          </p:cNvSpPr>
          <p:nvPr>
            <p:ph type="body" sz="quarter" idx="10" hasCustomPrompt="1"/>
          </p:nvPr>
        </p:nvSpPr>
        <p:spPr>
          <a:xfrm>
            <a:off x="515938"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8" y="1520825"/>
            <a:ext cx="2663826"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8" y="2528888"/>
            <a:ext cx="2663825" cy="2808287"/>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endParaRPr lang="en-GB"/>
          </a:p>
        </p:txBody>
      </p:sp>
      <p:sp>
        <p:nvSpPr>
          <p:cNvPr id="12" name="Content Placeholder 3">
            <a:extLst>
              <a:ext uri="{FF2B5EF4-FFF2-40B4-BE49-F238E27FC236}">
                <a16:creationId xmlns:a16="http://schemas.microsoft.com/office/drawing/2014/main" id="{AA5BE935-D17E-4A42-A4FD-DA4685DF61CB}"/>
              </a:ext>
            </a:extLst>
          </p:cNvPr>
          <p:cNvSpPr>
            <a:spLocks noGrp="1"/>
          </p:cNvSpPr>
          <p:nvPr>
            <p:ph sz="half" idx="2" hasCustomPrompt="1"/>
          </p:nvPr>
        </p:nvSpPr>
        <p:spPr>
          <a:xfrm>
            <a:off x="3359151" y="1520826"/>
            <a:ext cx="8281988"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GRAPHIC HERE</a:t>
            </a:r>
          </a:p>
          <a:p>
            <a:pPr lvl="0"/>
            <a:endParaRPr lang="en-US"/>
          </a:p>
          <a:p>
            <a:pPr lvl="0"/>
            <a:endParaRPr lang="en-US"/>
          </a:p>
          <a:p>
            <a:pPr lvl="0"/>
            <a:endParaRPr lang="en-US"/>
          </a:p>
        </p:txBody>
      </p:sp>
      <p:sp>
        <p:nvSpPr>
          <p:cNvPr id="11" name="Text Placeholder 2">
            <a:extLst>
              <a:ext uri="{FF2B5EF4-FFF2-40B4-BE49-F238E27FC236}">
                <a16:creationId xmlns:a16="http://schemas.microsoft.com/office/drawing/2014/main" id="{AB81310F-F18A-4952-9586-F540AD8AE3D9}"/>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898237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94D627A-21AA-45F0-A851-091054890D3D}"/>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8040688" y="1520825"/>
            <a:ext cx="3600450"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8039100" y="2528889"/>
            <a:ext cx="3602038" cy="1800224"/>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endParaRPr lang="en-GB"/>
          </a:p>
        </p:txBody>
      </p:sp>
      <p:sp>
        <p:nvSpPr>
          <p:cNvPr id="12" name="Content Placeholder 3">
            <a:extLst>
              <a:ext uri="{FF2B5EF4-FFF2-40B4-BE49-F238E27FC236}">
                <a16:creationId xmlns:a16="http://schemas.microsoft.com/office/drawing/2014/main" id="{E29D7496-08AF-47FD-B9C5-A11216278C40}"/>
              </a:ext>
            </a:extLst>
          </p:cNvPr>
          <p:cNvSpPr>
            <a:spLocks noGrp="1"/>
          </p:cNvSpPr>
          <p:nvPr>
            <p:ph sz="half" idx="2" hasCustomPrompt="1"/>
          </p:nvPr>
        </p:nvSpPr>
        <p:spPr>
          <a:xfrm>
            <a:off x="515937" y="1520826"/>
            <a:ext cx="7380287"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GRAPHIC HERE</a:t>
            </a:r>
          </a:p>
          <a:p>
            <a:pPr lvl="0"/>
            <a:endParaRPr lang="en-US"/>
          </a:p>
          <a:p>
            <a:pPr lvl="0"/>
            <a:endParaRPr lang="en-US"/>
          </a:p>
          <a:p>
            <a:pPr lvl="0"/>
            <a:endParaRPr lang="en-US"/>
          </a:p>
        </p:txBody>
      </p:sp>
      <p:sp>
        <p:nvSpPr>
          <p:cNvPr id="11" name="Text Placeholder 2">
            <a:extLst>
              <a:ext uri="{FF2B5EF4-FFF2-40B4-BE49-F238E27FC236}">
                <a16:creationId xmlns:a16="http://schemas.microsoft.com/office/drawing/2014/main" id="{0A445EF8-5D31-4551-B4EC-40394A74CF74}"/>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2192843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amp; Subtitl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701800" y="4044950"/>
            <a:ext cx="10490200" cy="2813050"/>
          </a:xfrm>
          <a:prstGeom prst="rect">
            <a:avLst/>
          </a:prstGeom>
        </p:spPr>
      </p:pic>
      <p:pic>
        <p:nvPicPr>
          <p:cNvPr id="3" name="Picture 2"/>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000" y="3117850"/>
            <a:ext cx="0" cy="0"/>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4130" y="507131"/>
            <a:ext cx="4090793" cy="1572873"/>
          </a:xfrm>
          <a:prstGeom prst="rect">
            <a:avLst/>
          </a:prstGeom>
        </p:spPr>
      </p:pic>
    </p:spTree>
    <p:extLst>
      <p:ext uri="{BB962C8B-B14F-4D97-AF65-F5344CB8AC3E}">
        <p14:creationId xmlns:p14="http://schemas.microsoft.com/office/powerpoint/2010/main" val="62459798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 Whit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84" y="493081"/>
            <a:ext cx="4163875" cy="1600973"/>
          </a:xfrm>
          <a:prstGeom prst="rect">
            <a:avLst/>
          </a:prstGeom>
        </p:spPr>
      </p:pic>
      <p:pic>
        <p:nvPicPr>
          <p:cNvPr id="5" name="Picture 4"/>
          <p:cNvPicPr>
            <a:picLocks noChangeAspect="1"/>
          </p:cNvPicPr>
          <p:nvPr userDrawn="1"/>
        </p:nvPicPr>
        <p:blipFill>
          <a:blip r:embed="rId3"/>
          <a:stretch>
            <a:fillRect/>
          </a:stretch>
        </p:blipFill>
        <p:spPr>
          <a:xfrm>
            <a:off x="1701800" y="4044950"/>
            <a:ext cx="10490200" cy="2813050"/>
          </a:xfrm>
          <a:prstGeom prst="rect">
            <a:avLst/>
          </a:prstGeom>
        </p:spPr>
      </p:pic>
      <p:pic>
        <p:nvPicPr>
          <p:cNvPr id="6" name="Picture 5"/>
          <p:cNvPicPr>
            <a:picLocks noChangeAspect="1"/>
          </p:cNvPicPr>
          <p:nvPr userDrawn="1"/>
        </p:nvPicPr>
        <p:blipFill>
          <a:blip r:embed="rId4"/>
          <a:stretch>
            <a:fillRect/>
          </a:stretch>
        </p:blipFill>
        <p:spPr>
          <a:xfrm>
            <a:off x="0" y="5118100"/>
            <a:ext cx="6502400" cy="1739900"/>
          </a:xfrm>
          <a:prstGeom prst="rect">
            <a:avLst/>
          </a:prstGeom>
        </p:spPr>
      </p:pic>
      <p:sp>
        <p:nvSpPr>
          <p:cNvPr id="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65540477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hapter Slid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pic>
        <p:nvPicPr>
          <p:cNvPr id="14" name="Picture 13"/>
          <p:cNvPicPr>
            <a:picLocks noChangeAspect="1"/>
          </p:cNvPicPr>
          <p:nvPr userDrawn="1"/>
        </p:nvPicPr>
        <p:blipFill>
          <a:blip r:embed="rId3"/>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4"/>
          <a:stretch>
            <a:fillRect/>
          </a:stretch>
        </p:blipFill>
        <p:spPr>
          <a:xfrm>
            <a:off x="0" y="5118100"/>
            <a:ext cx="6502400" cy="1739900"/>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chemeClr val="bg1"/>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9" name="Rialtas na hÉireann | Government of Ireland"/>
          <p:cNvSpPr txBox="1"/>
          <p:nvPr userDrawn="1"/>
        </p:nvSpPr>
        <p:spPr>
          <a:xfrm>
            <a:off x="2961925" y="6305902"/>
            <a:ext cx="5089535"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bg1">
                    <a:alpha val="45000"/>
                  </a:schemeClr>
                </a:solidFill>
                <a:latin typeface="+mn-lt"/>
              </a:rPr>
              <a:t>An </a:t>
            </a:r>
            <a:r>
              <a:rPr lang="en-GB" sz="900" b="1" dirty="0" err="1">
                <a:solidFill>
                  <a:schemeClr val="bg1">
                    <a:alpha val="45000"/>
                  </a:schemeClr>
                </a:solidFill>
                <a:latin typeface="+mn-lt"/>
              </a:rPr>
              <a:t>Roinn</a:t>
            </a:r>
            <a:r>
              <a:rPr lang="en-GB" sz="900" b="1" dirty="0">
                <a:solidFill>
                  <a:schemeClr val="bg1">
                    <a:alpha val="45000"/>
                  </a:schemeClr>
                </a:solidFill>
                <a:latin typeface="+mn-lt"/>
              </a:rPr>
              <a:t> </a:t>
            </a:r>
            <a:r>
              <a:rPr lang="en-GB" sz="900" b="1" dirty="0" err="1">
                <a:solidFill>
                  <a:schemeClr val="bg1">
                    <a:alpha val="45000"/>
                  </a:schemeClr>
                </a:solidFill>
                <a:latin typeface="+mn-lt"/>
              </a:rPr>
              <a:t>Fiontar</a:t>
            </a:r>
            <a:r>
              <a:rPr lang="en-GB" sz="900" b="1" dirty="0">
                <a:solidFill>
                  <a:schemeClr val="bg1">
                    <a:alpha val="45000"/>
                  </a:schemeClr>
                </a:solidFill>
                <a:latin typeface="+mn-lt"/>
              </a:rPr>
              <a:t>, </a:t>
            </a:r>
            <a:r>
              <a:rPr lang="en-GB" sz="900" b="1" dirty="0" err="1">
                <a:solidFill>
                  <a:schemeClr val="bg1">
                    <a:alpha val="45000"/>
                  </a:schemeClr>
                </a:solidFill>
                <a:latin typeface="+mn-lt"/>
              </a:rPr>
              <a:t>Trádála</a:t>
            </a:r>
            <a:r>
              <a:rPr lang="en-GB" sz="900" b="1" dirty="0">
                <a:solidFill>
                  <a:schemeClr val="bg1">
                    <a:alpha val="45000"/>
                  </a:schemeClr>
                </a:solidFill>
                <a:latin typeface="+mn-lt"/>
              </a:rPr>
              <a:t> </a:t>
            </a:r>
            <a:r>
              <a:rPr lang="en-GB" sz="900" b="1" dirty="0" err="1">
                <a:solidFill>
                  <a:schemeClr val="bg1">
                    <a:alpha val="45000"/>
                  </a:schemeClr>
                </a:solidFill>
                <a:latin typeface="+mn-lt"/>
              </a:rPr>
              <a:t>agus</a:t>
            </a:r>
            <a:r>
              <a:rPr lang="en-GB" sz="900" b="1" dirty="0">
                <a:solidFill>
                  <a:schemeClr val="bg1">
                    <a:alpha val="45000"/>
                  </a:schemeClr>
                </a:solidFill>
                <a:latin typeface="+mn-lt"/>
              </a:rPr>
              <a:t> </a:t>
            </a:r>
            <a:r>
              <a:rPr lang="en-GB" sz="900" b="1" dirty="0" err="1">
                <a:solidFill>
                  <a:schemeClr val="bg1">
                    <a:alpha val="45000"/>
                  </a:schemeClr>
                </a:solidFill>
                <a:latin typeface="+mn-lt"/>
              </a:rPr>
              <a:t>Fostaíochta</a:t>
            </a:r>
            <a:r>
              <a:rPr lang="en-GB" sz="900" b="1" dirty="0">
                <a:solidFill>
                  <a:schemeClr val="bg1">
                    <a:alpha val="45000"/>
                  </a:schemeClr>
                </a:solidFill>
                <a:latin typeface="+mn-lt"/>
              </a:rPr>
              <a:t> </a:t>
            </a:r>
            <a:r>
              <a:rPr sz="900" dirty="0">
                <a:solidFill>
                  <a:schemeClr val="bg1">
                    <a:alpha val="45000"/>
                  </a:schemeClr>
                </a:solidFill>
                <a:latin typeface="+mn-lt"/>
              </a:rPr>
              <a:t>| </a:t>
            </a:r>
            <a:r>
              <a:rPr lang="en-US" sz="900" dirty="0">
                <a:solidFill>
                  <a:schemeClr val="bg1">
                    <a:alpha val="45000"/>
                  </a:schemeClr>
                </a:solidFill>
                <a:latin typeface="+mn-lt"/>
              </a:rPr>
              <a:t>Department of Enterprise,</a:t>
            </a:r>
            <a:r>
              <a:rPr lang="en-US" sz="900" baseline="0" dirty="0">
                <a:solidFill>
                  <a:schemeClr val="bg1">
                    <a:alpha val="45000"/>
                  </a:schemeClr>
                </a:solidFill>
                <a:latin typeface="+mn-lt"/>
              </a:rPr>
              <a:t> Trade and Employment</a:t>
            </a:r>
            <a:endParaRPr sz="900" dirty="0">
              <a:solidFill>
                <a:schemeClr val="bg1">
                  <a:alpha val="45000"/>
                </a:schemeClr>
              </a:solidFill>
              <a:latin typeface="+mn-lt"/>
            </a:endParaRPr>
          </a:p>
        </p:txBody>
      </p:sp>
    </p:spTree>
    <p:extLst>
      <p:ext uri="{BB962C8B-B14F-4D97-AF65-F5344CB8AC3E}">
        <p14:creationId xmlns:p14="http://schemas.microsoft.com/office/powerpoint/2010/main" val="399402664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Slide - Whit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701800" y="4044950"/>
            <a:ext cx="10490200" cy="2813050"/>
          </a:xfrm>
          <a:prstGeom prst="rect">
            <a:avLst/>
          </a:prstGeom>
        </p:spPr>
      </p:pic>
      <p:pic>
        <p:nvPicPr>
          <p:cNvPr id="11" name="Picture 10"/>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rgbClr val="004D44"/>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12" name="Rialtas na hÉireann | Government of Ireland"/>
          <p:cNvSpPr txBox="1"/>
          <p:nvPr userDrawn="1"/>
        </p:nvSpPr>
        <p:spPr>
          <a:xfrm>
            <a:off x="2961925" y="6305902"/>
            <a:ext cx="5089535"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latin typeface="+mn-lt"/>
              </a:rPr>
              <a:t>An </a:t>
            </a:r>
            <a:r>
              <a:rPr lang="en-GB" sz="900" b="1" dirty="0" err="1">
                <a:latin typeface="+mn-lt"/>
              </a:rPr>
              <a:t>Roinn</a:t>
            </a:r>
            <a:r>
              <a:rPr lang="en-GB" sz="900" b="1" baseline="0" dirty="0">
                <a:latin typeface="+mn-lt"/>
              </a:rPr>
              <a:t> </a:t>
            </a:r>
            <a:r>
              <a:rPr lang="en-GB" sz="900" b="1" baseline="0" dirty="0" err="1">
                <a:latin typeface="+mn-lt"/>
              </a:rPr>
              <a:t>Fiontar</a:t>
            </a:r>
            <a:r>
              <a:rPr lang="en-GB" sz="900" b="1" dirty="0">
                <a:latin typeface="+mn-lt"/>
              </a:rPr>
              <a:t>,</a:t>
            </a:r>
            <a:r>
              <a:rPr lang="en-GB" sz="900" b="1" baseline="0" dirty="0">
                <a:latin typeface="+mn-lt"/>
              </a:rPr>
              <a:t> </a:t>
            </a:r>
            <a:r>
              <a:rPr lang="en-GB" sz="900" b="1" baseline="0"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a:t>
            </a:r>
            <a:r>
              <a:rPr lang="en-US" sz="900" baseline="0" dirty="0">
                <a:latin typeface="+mn-lt"/>
              </a:rPr>
              <a:t> Trade and Employment</a:t>
            </a:r>
            <a:endParaRPr sz="900" dirty="0">
              <a:latin typeface="+mn-lt"/>
            </a:endParaRPr>
          </a:p>
        </p:txBody>
      </p:sp>
    </p:spTree>
    <p:extLst>
      <p:ext uri="{BB962C8B-B14F-4D97-AF65-F5344CB8AC3E}">
        <p14:creationId xmlns:p14="http://schemas.microsoft.com/office/powerpoint/2010/main" val="1422988828"/>
      </p:ext>
    </p:extLst>
  </p:cSld>
  <p:clrMapOvr>
    <a:overrideClrMapping bg1="lt1" tx1="dk1" bg2="lt2" tx2="dk2" accent1="accent1" accent2="accent2" accent3="accent3" accent4="accent4" accent5="accent5" accent6="accent6" hlink="hlink" folHlink="folHlink"/>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with Harp)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3"/>
          <a:stretch>
            <a:fillRect/>
          </a:stretch>
        </p:blipFill>
        <p:spPr>
          <a:xfrm>
            <a:off x="0" y="5118100"/>
            <a:ext cx="6502400" cy="1739900"/>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9"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chemeClr val="bg1"/>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sp>
        <p:nvSpPr>
          <p:cNvPr id="8"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solidFill>
                  <a:schemeClr val="bg1">
                    <a:alpha val="45000"/>
                  </a:schemeClr>
                </a:solidFill>
                <a:latin typeface="+mn-lt"/>
              </a:rPr>
              <a:t>‹#›</a:t>
            </a:fld>
            <a:r>
              <a:rPr lang="en-GB" sz="900" b="1" dirty="0">
                <a:solidFill>
                  <a:schemeClr val="bg1">
                    <a:alpha val="45000"/>
                  </a:schemeClr>
                </a:solidFill>
                <a:latin typeface="+mn-lt"/>
              </a:rPr>
              <a:t>  An </a:t>
            </a:r>
            <a:r>
              <a:rPr lang="en-GB" sz="900" b="1" dirty="0" err="1">
                <a:solidFill>
                  <a:schemeClr val="bg1">
                    <a:alpha val="45000"/>
                  </a:schemeClr>
                </a:solidFill>
                <a:latin typeface="+mn-lt"/>
              </a:rPr>
              <a:t>Roinn</a:t>
            </a:r>
            <a:r>
              <a:rPr lang="en-GB" sz="900" b="1" dirty="0">
                <a:solidFill>
                  <a:schemeClr val="bg1">
                    <a:alpha val="45000"/>
                  </a:schemeClr>
                </a:solidFill>
                <a:latin typeface="+mn-lt"/>
              </a:rPr>
              <a:t> </a:t>
            </a:r>
            <a:r>
              <a:rPr lang="en-GB" sz="900" b="1" dirty="0" err="1">
                <a:solidFill>
                  <a:schemeClr val="bg1">
                    <a:alpha val="45000"/>
                  </a:schemeClr>
                </a:solidFill>
                <a:latin typeface="+mn-lt"/>
              </a:rPr>
              <a:t>Fiontar</a:t>
            </a:r>
            <a:r>
              <a:rPr lang="en-GB" sz="900" b="1" dirty="0">
                <a:solidFill>
                  <a:schemeClr val="bg1">
                    <a:alpha val="45000"/>
                  </a:schemeClr>
                </a:solidFill>
                <a:latin typeface="+mn-lt"/>
              </a:rPr>
              <a:t>, </a:t>
            </a:r>
            <a:r>
              <a:rPr lang="en-GB" sz="900" b="1" dirty="0" err="1">
                <a:solidFill>
                  <a:schemeClr val="bg1">
                    <a:alpha val="45000"/>
                  </a:schemeClr>
                </a:solidFill>
                <a:latin typeface="+mn-lt"/>
              </a:rPr>
              <a:t>Trádála</a:t>
            </a:r>
            <a:r>
              <a:rPr lang="en-GB" sz="900" b="1" dirty="0">
                <a:solidFill>
                  <a:schemeClr val="bg1">
                    <a:alpha val="45000"/>
                  </a:schemeClr>
                </a:solidFill>
                <a:latin typeface="+mn-lt"/>
              </a:rPr>
              <a:t> </a:t>
            </a:r>
            <a:r>
              <a:rPr lang="en-GB" sz="900" b="1" dirty="0" err="1">
                <a:solidFill>
                  <a:schemeClr val="bg1">
                    <a:alpha val="45000"/>
                  </a:schemeClr>
                </a:solidFill>
                <a:latin typeface="+mn-lt"/>
              </a:rPr>
              <a:t>agus</a:t>
            </a:r>
            <a:r>
              <a:rPr lang="en-GB" sz="900" b="1" dirty="0">
                <a:solidFill>
                  <a:schemeClr val="bg1">
                    <a:alpha val="45000"/>
                  </a:schemeClr>
                </a:solidFill>
                <a:latin typeface="+mn-lt"/>
              </a:rPr>
              <a:t> </a:t>
            </a:r>
            <a:r>
              <a:rPr lang="en-GB" sz="900" b="1" dirty="0" err="1">
                <a:solidFill>
                  <a:schemeClr val="bg1">
                    <a:alpha val="45000"/>
                  </a:schemeClr>
                </a:solidFill>
                <a:latin typeface="+mn-lt"/>
              </a:rPr>
              <a:t>Fostaíochta</a:t>
            </a:r>
            <a:r>
              <a:rPr lang="en-GB" sz="900" b="1" dirty="0">
                <a:solidFill>
                  <a:schemeClr val="bg1">
                    <a:alpha val="45000"/>
                  </a:schemeClr>
                </a:solidFill>
                <a:latin typeface="+mn-lt"/>
              </a:rPr>
              <a:t> </a:t>
            </a:r>
            <a:r>
              <a:rPr sz="900" dirty="0">
                <a:solidFill>
                  <a:schemeClr val="bg1">
                    <a:alpha val="45000"/>
                  </a:schemeClr>
                </a:solidFill>
                <a:latin typeface="+mn-lt"/>
              </a:rPr>
              <a:t>| </a:t>
            </a:r>
            <a:r>
              <a:rPr lang="en-US" sz="900" dirty="0">
                <a:solidFill>
                  <a:schemeClr val="bg1">
                    <a:alpha val="45000"/>
                  </a:schemeClr>
                </a:solidFill>
                <a:latin typeface="+mn-lt"/>
              </a:rPr>
              <a:t>Department of</a:t>
            </a:r>
            <a:r>
              <a:rPr lang="en-US" sz="900" baseline="0" dirty="0">
                <a:solidFill>
                  <a:schemeClr val="bg1">
                    <a:alpha val="45000"/>
                  </a:schemeClr>
                </a:solidFill>
                <a:latin typeface="+mn-lt"/>
              </a:rPr>
              <a:t> Enterprise, Trade and Employment</a:t>
            </a:r>
            <a:endParaRPr sz="900" dirty="0">
              <a:solidFill>
                <a:schemeClr val="bg1">
                  <a:alpha val="45000"/>
                </a:schemeClr>
              </a:solidFill>
              <a:latin typeface="+mn-lt"/>
            </a:endParaRPr>
          </a:p>
        </p:txBody>
      </p:sp>
    </p:spTree>
    <p:extLst>
      <p:ext uri="{BB962C8B-B14F-4D97-AF65-F5344CB8AC3E}">
        <p14:creationId xmlns:p14="http://schemas.microsoft.com/office/powerpoint/2010/main" val="350408027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with Harp) - White">
    <p:bg>
      <p:bgPr>
        <a:solidFill>
          <a:srgbClr val="FFFFFF"/>
        </a:solidFill>
        <a:effectLst/>
      </p:bgPr>
    </p:bg>
    <p:spTree>
      <p:nvGrpSpPr>
        <p:cNvPr id="1" name=""/>
        <p:cNvGrpSpPr/>
        <p:nvPr/>
      </p:nvGrpSpPr>
      <p:grpSpPr>
        <a:xfrm>
          <a:off x="0" y="0"/>
          <a:ext cx="0" cy="0"/>
          <a:chOff x="0" y="0"/>
          <a:chExt cx="0" cy="0"/>
        </a:xfrm>
      </p:grpSpPr>
      <p:sp>
        <p:nvSpPr>
          <p:cNvPr id="10"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Fiontar</a:t>
            </a:r>
            <a:r>
              <a:rPr lang="en-GB" sz="900" b="1" dirty="0">
                <a:latin typeface="+mn-lt"/>
              </a:rPr>
              <a:t>, </a:t>
            </a:r>
            <a:r>
              <a:rPr lang="en-GB" sz="900" b="1"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 Trade and Employment</a:t>
            </a:r>
            <a:endParaRPr sz="900" dirty="0">
              <a:latin typeface="+mn-lt"/>
            </a:endParaRPr>
          </a:p>
        </p:txBody>
      </p:sp>
      <p:pic>
        <p:nvPicPr>
          <p:cNvPr id="6" name="Picture 5"/>
          <p:cNvPicPr>
            <a:picLocks noChangeAspect="1"/>
          </p:cNvPicPr>
          <p:nvPr userDrawn="1"/>
        </p:nvPicPr>
        <p:blipFill>
          <a:blip r:embed="rId2"/>
          <a:stretch>
            <a:fillRect/>
          </a:stretch>
        </p:blipFill>
        <p:spPr>
          <a:xfrm>
            <a:off x="1701800" y="4044950"/>
            <a:ext cx="10490200" cy="2813050"/>
          </a:xfrm>
          <a:prstGeom prst="rect">
            <a:avLst/>
          </a:prstGeom>
        </p:spPr>
      </p:pic>
      <p:pic>
        <p:nvPicPr>
          <p:cNvPr id="8" name="Picture 7"/>
          <p:cNvPicPr>
            <a:picLocks noChangeAspect="1"/>
          </p:cNvPicPr>
          <p:nvPr userDrawn="1"/>
        </p:nvPicPr>
        <p:blipFill>
          <a:blip r:embed="rId3"/>
          <a:stretch>
            <a:fillRect/>
          </a:stretch>
        </p:blipFill>
        <p:spPr>
          <a:xfrm>
            <a:off x="0" y="5118100"/>
            <a:ext cx="6502400" cy="1739900"/>
          </a:xfrm>
          <a:prstGeom prst="rect">
            <a:avLst/>
          </a:prstGeom>
        </p:spPr>
      </p:pic>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Tree>
    <p:extLst>
      <p:ext uri="{BB962C8B-B14F-4D97-AF65-F5344CB8AC3E}">
        <p14:creationId xmlns:p14="http://schemas.microsoft.com/office/powerpoint/2010/main" val="132034556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with Harp)">
    <p:bg>
      <p:bgPr>
        <a:solidFill>
          <a:srgbClr val="FFFFFF"/>
        </a:solidFill>
        <a:effectLst/>
      </p:bgPr>
    </p:bg>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5"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Fiontar</a:t>
            </a:r>
            <a:r>
              <a:rPr lang="en-GB" sz="900" b="1" dirty="0">
                <a:latin typeface="+mn-lt"/>
              </a:rPr>
              <a:t>, </a:t>
            </a:r>
            <a:r>
              <a:rPr lang="en-GB" sz="900" b="1"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a:t>
            </a:r>
            <a:r>
              <a:rPr lang="en-US" sz="900" baseline="0" dirty="0">
                <a:latin typeface="+mn-lt"/>
              </a:rPr>
              <a:t> Trade and Employment</a:t>
            </a:r>
            <a:endParaRPr sz="900" dirty="0">
              <a:latin typeface="+mn-lt"/>
            </a:endParaRPr>
          </a:p>
        </p:txBody>
      </p:sp>
    </p:spTree>
    <p:extLst>
      <p:ext uri="{BB962C8B-B14F-4D97-AF65-F5344CB8AC3E}">
        <p14:creationId xmlns:p14="http://schemas.microsoft.com/office/powerpoint/2010/main" val="288121069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0B8DD-EB71-1FD4-A7E2-D15983F87B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FC60CA-4E6F-5F79-624B-4C437F04A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1C0AB7-C62C-678B-B634-48A6FF552A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38D514-DF6F-D59A-CDF2-CFEDB327FCCC}"/>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6" name="Footer Placeholder 5">
            <a:extLst>
              <a:ext uri="{FF2B5EF4-FFF2-40B4-BE49-F238E27FC236}">
                <a16:creationId xmlns:a16="http://schemas.microsoft.com/office/drawing/2014/main" id="{00B93DEB-6A68-81DB-21E3-88E481A5D4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8153CF-BA52-FEED-5667-86FCC5896546}"/>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5166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 &amp; Image">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8000"/>
            <a:ext cx="5616575" cy="4322011"/>
          </a:xfrm>
          <a:prstGeom prst="rect">
            <a:avLst/>
          </a:prstGeom>
        </p:spPr>
        <p:txBody>
          <a:bodyPr/>
          <a:lstStyle>
            <a:lvl1pPr>
              <a:defRPr sz="3000">
                <a:latin typeface="+mn-lt"/>
              </a:defRPr>
            </a:lvl1pPr>
          </a:lstStyle>
          <a:p>
            <a:r>
              <a:rPr lang="en-US"/>
              <a:t>Click icon to add picture</a:t>
            </a:r>
            <a:endParaRPr lang="en-US" dirty="0"/>
          </a:p>
        </p:txBody>
      </p:sp>
      <p:sp>
        <p:nvSpPr>
          <p:cNvPr id="8" name="Text Placeholder 4"/>
          <p:cNvSpPr>
            <a:spLocks noGrp="1"/>
          </p:cNvSpPr>
          <p:nvPr>
            <p:ph type="body" sz="quarter" idx="12"/>
          </p:nvPr>
        </p:nvSpPr>
        <p:spPr>
          <a:xfrm>
            <a:off x="731149" y="1778000"/>
            <a:ext cx="4928394" cy="4322011"/>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Fiontar</a:t>
            </a:r>
            <a:r>
              <a:rPr lang="en-GB" sz="900" b="1" dirty="0">
                <a:latin typeface="+mn-lt"/>
              </a:rPr>
              <a:t>, </a:t>
            </a:r>
            <a:r>
              <a:rPr lang="en-GB" sz="900" b="1"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 Trade and Employment</a:t>
            </a:r>
            <a:endParaRPr sz="900" dirty="0">
              <a:latin typeface="+mn-lt"/>
            </a:endParaRPr>
          </a:p>
        </p:txBody>
      </p:sp>
    </p:spTree>
    <p:extLst>
      <p:ext uri="{BB962C8B-B14F-4D97-AF65-F5344CB8AC3E}">
        <p14:creationId xmlns:p14="http://schemas.microsoft.com/office/powerpoint/2010/main" val="424679349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 &amp; Image (Alt)">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1078556"/>
            <a:ext cx="4938670" cy="1450621"/>
          </a:xfrm>
          <a:prstGeom prst="rect">
            <a:avLst/>
          </a:prstGeom>
        </p:spPr>
        <p:txBody>
          <a:bodyPr anchor="t">
            <a:normAutofit/>
          </a:bodyPr>
          <a:lstStyle>
            <a:lvl1pPr algn="l">
              <a:lnSpc>
                <a:spcPct val="80000"/>
              </a:lnSpc>
              <a:defRPr sz="3500" b="1" cap="none" spc="0">
                <a:solidFill>
                  <a:srgbClr val="004E46"/>
                </a:solidFill>
                <a:latin typeface="+mn-lt"/>
                <a:ea typeface="Calibri" charset="0"/>
                <a:cs typeface="Calibri" charset="0"/>
              </a:defRPr>
            </a:lvl1pPr>
          </a:lstStyle>
          <a:p>
            <a:r>
              <a:rPr lang="en-US" dirty="0"/>
              <a:t>Title Text</a:t>
            </a:r>
            <a:endParaRPr dirty="0"/>
          </a:p>
        </p:txBody>
      </p:sp>
      <p:sp>
        <p:nvSpPr>
          <p:cNvPr id="6" name="Picture Placeholder 5"/>
          <p:cNvSpPr>
            <a:spLocks noGrp="1"/>
          </p:cNvSpPr>
          <p:nvPr>
            <p:ph type="pic" sz="quarter" idx="10"/>
          </p:nvPr>
        </p:nvSpPr>
        <p:spPr>
          <a:xfrm>
            <a:off x="6003925" y="417689"/>
            <a:ext cx="5821491" cy="5698949"/>
          </a:xfrm>
          <a:prstGeom prst="rect">
            <a:avLst/>
          </a:prstGeom>
        </p:spPr>
        <p:txBody>
          <a:bodyPr/>
          <a:lstStyle>
            <a:lvl1pPr>
              <a:defRPr sz="3000">
                <a:latin typeface="+mn-lt"/>
              </a:defRPr>
            </a:lvl1pPr>
          </a:lstStyle>
          <a:p>
            <a:r>
              <a:rPr lang="en-US"/>
              <a:t>Click icon to add picture</a:t>
            </a:r>
            <a:endParaRPr lang="en-US" dirty="0"/>
          </a:p>
        </p:txBody>
      </p:sp>
      <p:sp>
        <p:nvSpPr>
          <p:cNvPr id="3" name="Text Placeholder 2"/>
          <p:cNvSpPr>
            <a:spLocks noGrp="1"/>
          </p:cNvSpPr>
          <p:nvPr>
            <p:ph type="body" sz="quarter" idx="11"/>
          </p:nvPr>
        </p:nvSpPr>
        <p:spPr>
          <a:xfrm>
            <a:off x="720725" y="473075"/>
            <a:ext cx="4938629" cy="404255"/>
          </a:xfrm>
          <a:prstGeom prst="rect">
            <a:avLst/>
          </a:prstGeom>
        </p:spPr>
        <p:txBody>
          <a:bodyPr/>
          <a:lstStyle>
            <a:lvl1pPr algn="l">
              <a:defRPr sz="1750" b="1">
                <a:solidFill>
                  <a:srgbClr val="B3B6A7"/>
                </a:solidFill>
                <a:latin typeface="+mn-lt"/>
              </a:defRPr>
            </a:lvl1pPr>
            <a:lvl2pPr algn="l">
              <a:defRPr sz="1750" b="1">
                <a:latin typeface="+mn-lt"/>
              </a:defRPr>
            </a:lvl2pPr>
            <a:lvl3pPr algn="l">
              <a:defRPr sz="1750" b="1">
                <a:latin typeface="+mn-lt"/>
              </a:defRPr>
            </a:lvl3pPr>
            <a:lvl4pPr algn="l">
              <a:defRPr sz="1750" b="1">
                <a:latin typeface="+mn-lt"/>
              </a:defRPr>
            </a:lvl4pPr>
            <a:lvl5pPr algn="l">
              <a:defRPr sz="1750" b="1">
                <a:latin typeface="+mn-lt"/>
              </a:defRPr>
            </a:lvl5pPr>
          </a:lstStyle>
          <a:p>
            <a:pPr lvl="0"/>
            <a:r>
              <a:rPr lang="en-US"/>
              <a:t>Click to edit Master text styles</a:t>
            </a:r>
          </a:p>
        </p:txBody>
      </p:sp>
      <p:sp>
        <p:nvSpPr>
          <p:cNvPr id="5" name="Text Placeholder 4"/>
          <p:cNvSpPr>
            <a:spLocks noGrp="1"/>
          </p:cNvSpPr>
          <p:nvPr>
            <p:ph type="body" sz="quarter" idx="12"/>
          </p:nvPr>
        </p:nvSpPr>
        <p:spPr>
          <a:xfrm>
            <a:off x="731044" y="2681288"/>
            <a:ext cx="4928394" cy="3435350"/>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Fiontar</a:t>
            </a:r>
            <a:r>
              <a:rPr lang="en-GB" sz="900" b="1" dirty="0">
                <a:latin typeface="+mn-lt"/>
              </a:rPr>
              <a:t>, </a:t>
            </a:r>
            <a:r>
              <a:rPr lang="en-GB" sz="900" b="1"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a:t>
            </a:r>
            <a:r>
              <a:rPr lang="en-US" sz="900" baseline="0" dirty="0">
                <a:latin typeface="+mn-lt"/>
              </a:rPr>
              <a:t> Trade and Employment</a:t>
            </a:r>
            <a:endParaRPr sz="900" dirty="0">
              <a:latin typeface="+mn-lt"/>
            </a:endParaRPr>
          </a:p>
        </p:txBody>
      </p:sp>
    </p:spTree>
    <p:extLst>
      <p:ext uri="{BB962C8B-B14F-4D97-AF65-F5344CB8AC3E}">
        <p14:creationId xmlns:p14="http://schemas.microsoft.com/office/powerpoint/2010/main" val="222887594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ext &amp; Multiple Images">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7999"/>
            <a:ext cx="5616575" cy="2115822"/>
          </a:xfrm>
          <a:prstGeom prst="rect">
            <a:avLst/>
          </a:prstGeom>
        </p:spPr>
        <p:txBody>
          <a:bodyPr/>
          <a:lstStyle>
            <a:lvl1pPr>
              <a:defRPr sz="3000">
                <a:latin typeface="+mn-lt"/>
              </a:defRPr>
            </a:lvl1pPr>
          </a:lstStyle>
          <a:p>
            <a:r>
              <a:rPr lang="en-US"/>
              <a:t>Click icon to add picture</a:t>
            </a:r>
            <a:endParaRPr lang="en-US" dirty="0"/>
          </a:p>
        </p:txBody>
      </p:sp>
      <p:sp>
        <p:nvSpPr>
          <p:cNvPr id="8" name="Picture Placeholder 5"/>
          <p:cNvSpPr>
            <a:spLocks noGrp="1"/>
          </p:cNvSpPr>
          <p:nvPr>
            <p:ph type="pic" sz="quarter" idx="11"/>
          </p:nvPr>
        </p:nvSpPr>
        <p:spPr>
          <a:xfrm>
            <a:off x="6003925"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9" name="Picture Placeholder 5"/>
          <p:cNvSpPr>
            <a:spLocks noGrp="1"/>
          </p:cNvSpPr>
          <p:nvPr>
            <p:ph type="pic" sz="quarter" idx="12"/>
          </p:nvPr>
        </p:nvSpPr>
        <p:spPr>
          <a:xfrm>
            <a:off x="8884500"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10" name="Text Placeholder 4"/>
          <p:cNvSpPr>
            <a:spLocks noGrp="1"/>
          </p:cNvSpPr>
          <p:nvPr>
            <p:ph type="body" sz="quarter" idx="13"/>
          </p:nvPr>
        </p:nvSpPr>
        <p:spPr>
          <a:xfrm>
            <a:off x="720725" y="1777999"/>
            <a:ext cx="4928394" cy="4322012"/>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Fiontar</a:t>
            </a:r>
            <a:r>
              <a:rPr lang="en-GB" sz="900" b="1" dirty="0">
                <a:latin typeface="+mn-lt"/>
              </a:rPr>
              <a:t>, </a:t>
            </a:r>
            <a:r>
              <a:rPr lang="en-GB" sz="900" b="1"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 Trade and Employment</a:t>
            </a:r>
            <a:endParaRPr sz="900" dirty="0">
              <a:latin typeface="+mn-lt"/>
            </a:endParaRPr>
          </a:p>
        </p:txBody>
      </p:sp>
    </p:spTree>
    <p:extLst>
      <p:ext uri="{BB962C8B-B14F-4D97-AF65-F5344CB8AC3E}">
        <p14:creationId xmlns:p14="http://schemas.microsoft.com/office/powerpoint/2010/main" val="124725399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reserve="1">
  <p:cSld name="Blank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211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34825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413BFEF-47D6-034B-9E38-3FFF161C7929}" type="datetimeFigureOut">
              <a:rPr lang="en-US" smtClean="0"/>
              <a:pPr/>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2997704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13BFEF-47D6-034B-9E38-3FFF161C7929}" type="datetimeFigureOut">
              <a:rPr lang="en-US" smtClean="0"/>
              <a:pPr/>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4023543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413BFEF-47D6-034B-9E38-3FFF161C7929}" type="datetimeFigureOut">
              <a:rPr lang="en-US" smtClean="0"/>
              <a:pPr/>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919433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413BFEF-47D6-034B-9E38-3FFF161C7929}" type="datetimeFigureOut">
              <a:rPr lang="en-US" smtClean="0"/>
              <a:pPr/>
              <a:t>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2412621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413BFEF-47D6-034B-9E38-3FFF161C7929}" type="datetimeFigureOut">
              <a:rPr lang="en-US" smtClean="0"/>
              <a:pPr/>
              <a:t>3/21/2023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29935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4465-2BB7-79A6-27D6-8BE9906A05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6B02BA-4CA7-F395-0682-E921501DD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A80D4D-F64C-2456-DEEB-0E906DE043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76ACE5-BC0C-DF1A-4542-87BEBBBCDB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C5C718-6CFC-395C-D4BF-5B23074F5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689BAA-8DD9-0E5E-ADF1-CB3E3DD5650B}"/>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8" name="Footer Placeholder 7">
            <a:extLst>
              <a:ext uri="{FF2B5EF4-FFF2-40B4-BE49-F238E27FC236}">
                <a16:creationId xmlns:a16="http://schemas.microsoft.com/office/drawing/2014/main" id="{FBA58E73-6B21-06B1-7DAA-09E0C9395C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1A9ACD-97D4-E3DD-8D57-5EBBD4BD5905}"/>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16950100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413BFEF-47D6-034B-9E38-3FFF161C7929}" type="datetimeFigureOut">
              <a:rPr lang="en-US" smtClean="0"/>
              <a:pPr/>
              <a:t>3/21/2023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2987408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13BFEF-47D6-034B-9E38-3FFF161C7929}" type="datetimeFigureOut">
              <a:rPr lang="en-US" smtClean="0"/>
              <a:pPr/>
              <a:t>3/21/2023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767234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3413BFEF-47D6-034B-9E38-3FFF161C7929}" type="datetimeFigureOut">
              <a:rPr lang="en-US" smtClean="0"/>
              <a:pPr/>
              <a:t>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3812541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3413BFEF-47D6-034B-9E38-3FFF161C7929}" type="datetimeFigureOut">
              <a:rPr lang="en-US" smtClean="0"/>
              <a:pPr/>
              <a:t>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4199613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13BFEF-47D6-034B-9E38-3FFF161C7929}" type="datetimeFigureOut">
              <a:rPr lang="en-US" smtClean="0"/>
              <a:pPr/>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3517790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13BFEF-47D6-034B-9E38-3FFF161C7929}" type="datetimeFigureOut">
              <a:rPr lang="en-US" smtClean="0"/>
              <a:pPr/>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3256421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5FA1DB6-5EE4-4BFF-AA9C-89683BF3C9A8}" type="datetimeFigureOut">
              <a:rPr lang="en-US"/>
              <a:pPr/>
              <a:t>3/21/2023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F96ACBA-2475-4828-99C3-0F11632BB83C}" type="slidenum">
              <a:rPr lang="en-US"/>
              <a:pPr/>
              <a:t>‹#›</a:t>
            </a:fld>
            <a:endParaRPr lang="en-US"/>
          </a:p>
        </p:txBody>
      </p:sp>
    </p:spTree>
    <p:extLst>
      <p:ext uri="{BB962C8B-B14F-4D97-AF65-F5344CB8AC3E}">
        <p14:creationId xmlns:p14="http://schemas.microsoft.com/office/powerpoint/2010/main" val="15504387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68710E17-D67A-4670-AAB3-B1F5E47C037E}" type="datetimeFigureOut">
              <a:rPr lang="en-US"/>
              <a:pPr/>
              <a:t>3/21/2023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B03E07B-7ABE-4C5E-9551-41C470C54E87}" type="slidenum">
              <a:rPr lang="en-US"/>
              <a:pPr/>
              <a:t>‹#›</a:t>
            </a:fld>
            <a:endParaRPr lang="en-US"/>
          </a:p>
        </p:txBody>
      </p:sp>
    </p:spTree>
    <p:extLst>
      <p:ext uri="{BB962C8B-B14F-4D97-AF65-F5344CB8AC3E}">
        <p14:creationId xmlns:p14="http://schemas.microsoft.com/office/powerpoint/2010/main" val="821021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439C31EE-DB05-4180-B21B-2A246E7D5E67}" type="datetimeFigureOut">
              <a:rPr lang="en-US"/>
              <a:pPr/>
              <a:t>3/21/2023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3B3112D-A9F2-4AB3-9C10-9B0503019A6D}" type="slidenum">
              <a:rPr lang="en-US"/>
              <a:pPr/>
              <a:t>‹#›</a:t>
            </a:fld>
            <a:endParaRPr lang="en-US"/>
          </a:p>
        </p:txBody>
      </p:sp>
    </p:spTree>
    <p:extLst>
      <p:ext uri="{BB962C8B-B14F-4D97-AF65-F5344CB8AC3E}">
        <p14:creationId xmlns:p14="http://schemas.microsoft.com/office/powerpoint/2010/main" val="2966945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10D0285F-B82F-4F19-BBCF-3CEC72A0F76B}" type="datetimeFigureOut">
              <a:rPr lang="en-US"/>
              <a:pPr/>
              <a:t>3/21/2023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B0CAE67-4219-4C73-9F6B-08D547B9D208}" type="slidenum">
              <a:rPr lang="en-US"/>
              <a:pPr/>
              <a:t>‹#›</a:t>
            </a:fld>
            <a:endParaRPr lang="en-US"/>
          </a:p>
        </p:txBody>
      </p:sp>
    </p:spTree>
    <p:extLst>
      <p:ext uri="{BB962C8B-B14F-4D97-AF65-F5344CB8AC3E}">
        <p14:creationId xmlns:p14="http://schemas.microsoft.com/office/powerpoint/2010/main" val="39841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F3FE-FA5C-8E1A-BD76-0DCE8713E2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BA1551-F392-4AB6-E0E0-BFBA683AF1F5}"/>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4" name="Footer Placeholder 3">
            <a:extLst>
              <a:ext uri="{FF2B5EF4-FFF2-40B4-BE49-F238E27FC236}">
                <a16:creationId xmlns:a16="http://schemas.microsoft.com/office/drawing/2014/main" id="{FC9E80B0-A325-69B2-9354-FCFEA101A34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286CAE-B64B-1E78-7940-42CDEE8BF34B}"/>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752163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A037BE0A-E232-4D6D-A219-602A8DB1D858}" type="datetimeFigureOut">
              <a:rPr lang="en-US"/>
              <a:pPr/>
              <a:t>3/21/2023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AF522C1-8003-4A42-9542-D8A668AB3D98}" type="slidenum">
              <a:rPr lang="en-US"/>
              <a:pPr/>
              <a:t>‹#›</a:t>
            </a:fld>
            <a:endParaRPr lang="en-US"/>
          </a:p>
        </p:txBody>
      </p:sp>
    </p:spTree>
    <p:extLst>
      <p:ext uri="{BB962C8B-B14F-4D97-AF65-F5344CB8AC3E}">
        <p14:creationId xmlns:p14="http://schemas.microsoft.com/office/powerpoint/2010/main" val="41760244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5EF3D81-CE90-443C-A1A7-AC77212DCC96}" type="datetimeFigureOut">
              <a:rPr lang="en-US"/>
              <a:pPr/>
              <a:t>3/21/2023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D73C405-3F2D-4DC2-91CA-CC5102B8734F}" type="slidenum">
              <a:rPr lang="en-US"/>
              <a:pPr/>
              <a:t>‹#›</a:t>
            </a:fld>
            <a:endParaRPr lang="en-US"/>
          </a:p>
        </p:txBody>
      </p:sp>
    </p:spTree>
    <p:extLst>
      <p:ext uri="{BB962C8B-B14F-4D97-AF65-F5344CB8AC3E}">
        <p14:creationId xmlns:p14="http://schemas.microsoft.com/office/powerpoint/2010/main" val="4238023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FA09294-A5E0-41F0-BC05-F7E37507FDFA}" type="datetimeFigureOut">
              <a:rPr lang="en-US"/>
              <a:pPr/>
              <a:t>3/21/2023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672A632-46B8-41F7-BFF4-5A7BC67235AF}" type="slidenum">
              <a:rPr lang="en-US"/>
              <a:pPr/>
              <a:t>‹#›</a:t>
            </a:fld>
            <a:endParaRPr lang="en-US"/>
          </a:p>
        </p:txBody>
      </p:sp>
    </p:spTree>
    <p:extLst>
      <p:ext uri="{BB962C8B-B14F-4D97-AF65-F5344CB8AC3E}">
        <p14:creationId xmlns:p14="http://schemas.microsoft.com/office/powerpoint/2010/main" val="2902238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BC97260-9C8D-4E48-A5C4-3CA2F1056913}" type="datetimeFigureOut">
              <a:rPr lang="en-US"/>
              <a:pPr/>
              <a:t>3/21/2023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4F9D8CC-5227-48FE-B9DA-B2E24676AD51}" type="slidenum">
              <a:rPr lang="en-US"/>
              <a:pPr/>
              <a:t>‹#›</a:t>
            </a:fld>
            <a:endParaRPr lang="en-US"/>
          </a:p>
        </p:txBody>
      </p:sp>
    </p:spTree>
    <p:extLst>
      <p:ext uri="{BB962C8B-B14F-4D97-AF65-F5344CB8AC3E}">
        <p14:creationId xmlns:p14="http://schemas.microsoft.com/office/powerpoint/2010/main" val="3583838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8EB9765-B570-4D43-9FE0-6D19F186405E}" type="datetimeFigureOut">
              <a:rPr lang="en-US"/>
              <a:pPr/>
              <a:t>3/21/2023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7FAEFB6-8DAF-4201-BFEF-D30C3F5E9D6F}" type="slidenum">
              <a:rPr lang="en-US"/>
              <a:pPr/>
              <a:t>‹#›</a:t>
            </a:fld>
            <a:endParaRPr lang="en-US"/>
          </a:p>
        </p:txBody>
      </p:sp>
    </p:spTree>
    <p:extLst>
      <p:ext uri="{BB962C8B-B14F-4D97-AF65-F5344CB8AC3E}">
        <p14:creationId xmlns:p14="http://schemas.microsoft.com/office/powerpoint/2010/main" val="1337215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A03C5E0E-E7E4-4D39-8D4D-61A4CFA5940B}" type="datetimeFigureOut">
              <a:rPr lang="en-US"/>
              <a:pPr/>
              <a:t>3/21/2023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D33836B-3DA2-4FAE-8B97-9944B1E4A0EE}" type="slidenum">
              <a:rPr lang="en-US"/>
              <a:pPr/>
              <a:t>‹#›</a:t>
            </a:fld>
            <a:endParaRPr lang="en-US"/>
          </a:p>
        </p:txBody>
      </p:sp>
    </p:spTree>
    <p:extLst>
      <p:ext uri="{BB962C8B-B14F-4D97-AF65-F5344CB8AC3E}">
        <p14:creationId xmlns:p14="http://schemas.microsoft.com/office/powerpoint/2010/main" val="39234720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D0BDBEF4-75AD-4194-A051-4A2D622F9459}" type="datetimeFigureOut">
              <a:rPr lang="en-US"/>
              <a:pPr/>
              <a:t>3/21/2023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A1AAF47-CE58-4590-96C0-4F8A31C64F4D}" type="slidenum">
              <a:rPr lang="en-US"/>
              <a:pPr/>
              <a:t>‹#›</a:t>
            </a:fld>
            <a:endParaRPr lang="en-US"/>
          </a:p>
        </p:txBody>
      </p:sp>
    </p:spTree>
    <p:extLst>
      <p:ext uri="{BB962C8B-B14F-4D97-AF65-F5344CB8AC3E}">
        <p14:creationId xmlns:p14="http://schemas.microsoft.com/office/powerpoint/2010/main" val="182488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6EE712-CDB3-6CE0-35D9-CD1736FBD81B}"/>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3" name="Footer Placeholder 2">
            <a:extLst>
              <a:ext uri="{FF2B5EF4-FFF2-40B4-BE49-F238E27FC236}">
                <a16:creationId xmlns:a16="http://schemas.microsoft.com/office/drawing/2014/main" id="{D4FBCF1E-34AF-0485-57C0-69526219C7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ABEF7C-95FE-2A26-041E-31E25208BDC4}"/>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525183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69515-FC72-4DFE-7487-93E359AA29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F2B1DA-C66F-34D6-DF2D-EA2BD9896D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45763A-2006-D464-40FE-59C35499D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7BE6E2-AF0A-F5EA-20AC-F24E6B51F4E4}"/>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6" name="Footer Placeholder 5">
            <a:extLst>
              <a:ext uri="{FF2B5EF4-FFF2-40B4-BE49-F238E27FC236}">
                <a16:creationId xmlns:a16="http://schemas.microsoft.com/office/drawing/2014/main" id="{87BC2F42-09C3-BC68-AC23-E43145DBC9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93260-6EE8-F070-F984-9FCF16547743}"/>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604785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4106A-54AF-C8E6-8EBD-A62777444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8EF2F8-E64A-9569-3BEE-23B8F43F59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C19F80-DAE4-D505-1F4C-0849C6625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2D011-2783-E563-4CFC-7750ED092416}"/>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6" name="Footer Placeholder 5">
            <a:extLst>
              <a:ext uri="{FF2B5EF4-FFF2-40B4-BE49-F238E27FC236}">
                <a16:creationId xmlns:a16="http://schemas.microsoft.com/office/drawing/2014/main" id="{34370257-1BA2-6AAA-DE87-4FFD60EE91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84E538-C18D-0BBE-64FD-54EF9CEFE07B}"/>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319460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1C299C-809E-36F0-ADAE-D5C880D66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7439B4-D1CB-7DC3-6F26-9B249D2D2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7BDEAD-6216-3EA1-AFFC-20295C177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B01B3182-E707-9E7C-8EAC-CEF9AD76F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4CF901-A2A2-D013-A9C0-8C1F49C7D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454CC-F092-4E14-83F1-4A7EA0F3EFBD}" type="slidenum">
              <a:rPr lang="en-GB" smtClean="0"/>
              <a:t>‹#›</a:t>
            </a:fld>
            <a:endParaRPr lang="en-GB"/>
          </a:p>
        </p:txBody>
      </p:sp>
    </p:spTree>
    <p:extLst>
      <p:ext uri="{BB962C8B-B14F-4D97-AF65-F5344CB8AC3E}">
        <p14:creationId xmlns:p14="http://schemas.microsoft.com/office/powerpoint/2010/main" val="421367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8607648" cy="10328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endParaRPr lang="en-US" dirty="0"/>
          </a:p>
        </p:txBody>
      </p:sp>
      <p:sp>
        <p:nvSpPr>
          <p:cNvPr id="1027" name="Text Placeholder 2"/>
          <p:cNvSpPr>
            <a:spLocks noGrp="1"/>
          </p:cNvSpPr>
          <p:nvPr>
            <p:ph type="body" idx="1"/>
          </p:nvPr>
        </p:nvSpPr>
        <p:spPr bwMode="auto">
          <a:xfrm>
            <a:off x="609600" y="1908041"/>
            <a:ext cx="10972800" cy="42181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DC2F79B-6CD3-4497-B436-87B3E9A0290C}" type="datetimeFigureOut">
              <a:rPr lang="en-US"/>
              <a:pPr/>
              <a:t>3/21/2023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A7EEC23-5D92-4652-87D9-D5EB8BFC54C8}" type="slidenum">
              <a:rPr lang="en-US"/>
              <a:pPr/>
              <a:t>‹#›</a:t>
            </a:fld>
            <a:endParaRPr lang="en-US" dirty="0"/>
          </a:p>
        </p:txBody>
      </p:sp>
    </p:spTree>
    <p:extLst>
      <p:ext uri="{BB962C8B-B14F-4D97-AF65-F5344CB8AC3E}">
        <p14:creationId xmlns:p14="http://schemas.microsoft.com/office/powerpoint/2010/main" val="2847905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fontAlgn="base">
        <a:spcBef>
          <a:spcPct val="0"/>
        </a:spcBef>
        <a:spcAft>
          <a:spcPct val="0"/>
        </a:spcAft>
        <a:defRPr sz="2600" kern="1200">
          <a:solidFill>
            <a:schemeClr val="tx1"/>
          </a:solidFill>
          <a:latin typeface="Arial"/>
          <a:ea typeface="MS PGothic" pitchFamily="34" charset="-128"/>
          <a:cs typeface="Arial"/>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766B0-1E7D-4895-9F37-6701CBF6D900}"/>
              </a:ext>
            </a:extLst>
          </p:cNvPr>
          <p:cNvSpPr txBox="1">
            <a:spLocks/>
          </p:cNvSpPr>
          <p:nvPr userDrawn="1"/>
        </p:nvSpPr>
        <p:spPr>
          <a:xfrm>
            <a:off x="524984" y="6462237"/>
            <a:ext cx="1728788" cy="120950"/>
          </a:xfrm>
          <a:prstGeom prst="rect">
            <a:avLst/>
          </a:prstGeom>
        </p:spPr>
        <p:txBody>
          <a:bodyPr lIns="0" tIns="0" rIns="0" bIns="0"/>
          <a:lstStyle>
            <a:lvl1pPr marL="0">
              <a:defRPr sz="800">
                <a:solidFill>
                  <a:schemeClr val="tx1"/>
                </a:solidFill>
                <a:latin typeface="Favorit" panose="02000006030000020004" pitchFamily="50" charset="0"/>
                <a:ea typeface="Favorit" panose="02000006030000020004" pitchFamily="50" charset="0"/>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a:lstStyle>
          <a:p>
            <a:r>
              <a:rPr lang="en-US" kern="0"/>
              <a:t>urbanforesight.org</a:t>
            </a:r>
            <a:endParaRPr lang="en-GB" kern="0"/>
          </a:p>
        </p:txBody>
      </p:sp>
    </p:spTree>
    <p:extLst>
      <p:ext uri="{BB962C8B-B14F-4D97-AF65-F5344CB8AC3E}">
        <p14:creationId xmlns:p14="http://schemas.microsoft.com/office/powerpoint/2010/main" val="9500029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txStyles>
    <p:titleStyle>
      <a:lvl1pPr>
        <a:defRPr sz="6600">
          <a:solidFill>
            <a:schemeClr val="bg1"/>
          </a:solidFill>
          <a:latin typeface="Favorit" panose="02000006030000020004" pitchFamily="50" charset="0"/>
          <a:ea typeface="Favorit" panose="02000006030000020004" pitchFamily="50" charset="0"/>
          <a:cs typeface="+mj-cs"/>
        </a:defRPr>
      </a:lvl1pPr>
    </p:titleStyle>
    <p:bodyStyle>
      <a:lvl1pPr marL="0">
        <a:defRPr>
          <a:latin typeface="+mn-lt"/>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p:bodyStyle>
    <p:otherStyle>
      <a:lvl1pPr marL="0">
        <a:defRPr>
          <a:latin typeface="+mn-lt"/>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p:otherStyle>
  </p:txStyles>
  <p:extLst>
    <p:ext uri="{27BBF7A9-308A-43DC-89C8-2F10F3537804}">
      <p15:sldGuideLst xmlns:p15="http://schemas.microsoft.com/office/powerpoint/2012/main">
        <p15:guide id="1" pos="4974">
          <p15:clr>
            <a:srgbClr val="F26B43"/>
          </p15:clr>
        </p15:guide>
        <p15:guide id="2" pos="325">
          <p15:clr>
            <a:srgbClr val="F26B43"/>
          </p15:clr>
        </p15:guide>
        <p15:guide id="3" pos="4384">
          <p15:clr>
            <a:srgbClr val="F26B43"/>
          </p15:clr>
        </p15:guide>
        <p15:guide id="4" pos="4475">
          <p15:clr>
            <a:srgbClr val="F26B43"/>
          </p15:clr>
        </p15:guide>
        <p15:guide id="5" pos="5065">
          <p15:clr>
            <a:srgbClr val="F26B43"/>
          </p15:clr>
        </p15:guide>
        <p15:guide id="6" pos="5564">
          <p15:clr>
            <a:srgbClr val="F26B43"/>
          </p15:clr>
        </p15:guide>
        <p15:guide id="7" pos="5654">
          <p15:clr>
            <a:srgbClr val="F26B43"/>
          </p15:clr>
        </p15:guide>
        <p15:guide id="8" pos="6153">
          <p15:clr>
            <a:srgbClr val="F26B43"/>
          </p15:clr>
        </p15:guide>
        <p15:guide id="9" pos="6244">
          <p15:clr>
            <a:srgbClr val="F26B43"/>
          </p15:clr>
        </p15:guide>
        <p15:guide id="10" pos="6743">
          <p15:clr>
            <a:srgbClr val="F26B43"/>
          </p15:clr>
        </p15:guide>
        <p15:guide id="11" pos="6834">
          <p15:clr>
            <a:srgbClr val="F26B43"/>
          </p15:clr>
        </p15:guide>
        <p15:guide id="12" pos="7333">
          <p15:clr>
            <a:srgbClr val="F26B43"/>
          </p15:clr>
        </p15:guide>
        <p15:guide id="13" orient="horz" pos="346">
          <p15:clr>
            <a:srgbClr val="F26B43"/>
          </p15:clr>
        </p15:guide>
        <p15:guide id="14" orient="horz" pos="845">
          <p15:clr>
            <a:srgbClr val="F26B43"/>
          </p15:clr>
        </p15:guide>
        <p15:guide id="15" orient="horz" pos="958">
          <p15:clr>
            <a:srgbClr val="F26B43"/>
          </p15:clr>
        </p15:guide>
        <p15:guide id="16" orient="horz" pos="1480">
          <p15:clr>
            <a:srgbClr val="F26B43"/>
          </p15:clr>
        </p15:guide>
        <p15:guide id="17" orient="horz" pos="1593">
          <p15:clr>
            <a:srgbClr val="F26B43"/>
          </p15:clr>
        </p15:guide>
        <p15:guide id="18" orient="horz" pos="2115">
          <p15:clr>
            <a:srgbClr val="F26B43"/>
          </p15:clr>
        </p15:guide>
        <p15:guide id="19" orient="horz" pos="2205">
          <p15:clr>
            <a:srgbClr val="F26B43"/>
          </p15:clr>
        </p15:guide>
        <p15:guide id="20" orient="horz" pos="2727">
          <p15:clr>
            <a:srgbClr val="F26B43"/>
          </p15:clr>
        </p15:guide>
        <p15:guide id="21" orient="horz" pos="2840">
          <p15:clr>
            <a:srgbClr val="F26B43"/>
          </p15:clr>
        </p15:guide>
        <p15:guide id="22" orient="horz" pos="3362">
          <p15:clr>
            <a:srgbClr val="F26B43"/>
          </p15:clr>
        </p15:guide>
        <p15:guide id="23" orient="horz" pos="3453">
          <p15:clr>
            <a:srgbClr val="F26B43"/>
          </p15:clr>
        </p15:guide>
        <p15:guide id="24" orient="horz" pos="3974">
          <p15:clr>
            <a:srgbClr val="F26B43"/>
          </p15:clr>
        </p15:guide>
        <p15:guide id="25" orient="horz" pos="4065">
          <p15:clr>
            <a:srgbClr val="F26B43"/>
          </p15:clr>
        </p15:guide>
        <p15:guide id="26" pos="3885">
          <p15:clr>
            <a:srgbClr val="F26B43"/>
          </p15:clr>
        </p15:guide>
        <p15:guide id="27" pos="3795">
          <p15:clr>
            <a:srgbClr val="F26B43"/>
          </p15:clr>
        </p15:guide>
        <p15:guide id="28" pos="3296">
          <p15:clr>
            <a:srgbClr val="F26B43"/>
          </p15:clr>
        </p15:guide>
        <p15:guide id="29" pos="3205">
          <p15:clr>
            <a:srgbClr val="F26B43"/>
          </p15:clr>
        </p15:guide>
        <p15:guide id="30" pos="2706">
          <p15:clr>
            <a:srgbClr val="F26B43"/>
          </p15:clr>
        </p15:guide>
        <p15:guide id="31" pos="2615">
          <p15:clr>
            <a:srgbClr val="F26B43"/>
          </p15:clr>
        </p15:guide>
        <p15:guide id="32" pos="2116">
          <p15:clr>
            <a:srgbClr val="F26B43"/>
          </p15:clr>
        </p15:guide>
        <p15:guide id="33" pos="2003">
          <p15:clr>
            <a:srgbClr val="F26B43"/>
          </p15:clr>
        </p15:guide>
        <p15:guide id="34" pos="1527">
          <p15:clr>
            <a:srgbClr val="F26B43"/>
          </p15:clr>
        </p15:guide>
        <p15:guide id="35" pos="1436">
          <p15:clr>
            <a:srgbClr val="F26B43"/>
          </p15:clr>
        </p15:guide>
        <p15:guide id="36" pos="937">
          <p15:clr>
            <a:srgbClr val="F26B43"/>
          </p15:clr>
        </p15:guide>
        <p15:guide id="37" pos="8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p:nvPr/>
        </p:nvSpPr>
        <p:spPr>
          <a:xfrm>
            <a:off x="1854485" y="4741162"/>
            <a:ext cx="9448515" cy="1503400"/>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ormAutofit/>
          </a:bodyPr>
          <a:lstStyle>
            <a:lvl1pPr algn="l" defTabSz="800735">
              <a:lnSpc>
                <a:spcPct val="120000"/>
              </a:lnSpc>
              <a:defRPr sz="3104">
                <a:solidFill>
                  <a:srgbClr val="FFFFFF"/>
                </a:solidFill>
              </a:defRPr>
            </a:lvl1pPr>
            <a:lvl2pPr indent="0" algn="l" defTabSz="800735">
              <a:lnSpc>
                <a:spcPct val="120000"/>
              </a:lnSpc>
              <a:buClr>
                <a:srgbClr val="FFFFFF"/>
              </a:buClr>
              <a:defRPr sz="3104">
                <a:solidFill>
                  <a:srgbClr val="FFFFFF"/>
                </a:solidFill>
                <a:latin typeface="Georgia"/>
                <a:ea typeface="Georgia"/>
                <a:cs typeface="Georgia"/>
                <a:sym typeface="Georgia"/>
              </a:defRPr>
            </a:lvl2pPr>
            <a:lvl3pPr indent="443484" algn="l" defTabSz="800735">
              <a:lnSpc>
                <a:spcPct val="120000"/>
              </a:lnSpc>
              <a:defRPr sz="3104" i="1">
                <a:solidFill>
                  <a:srgbClr val="FFFFFF"/>
                </a:solidFill>
              </a:defRPr>
            </a:lvl3pPr>
            <a:lvl4pPr indent="665226" algn="l" defTabSz="800735">
              <a:lnSpc>
                <a:spcPct val="120000"/>
              </a:lnSpc>
              <a:defRPr sz="3104" i="1">
                <a:solidFill>
                  <a:srgbClr val="FFFFFF"/>
                </a:solidFill>
                <a:latin typeface="Georgia"/>
                <a:ea typeface="Georgia"/>
                <a:cs typeface="Georgia"/>
                <a:sym typeface="Georgia"/>
              </a:defRPr>
            </a:lvl4pPr>
            <a:lvl5pPr indent="886968" algn="l" defTabSz="800735">
              <a:lnSpc>
                <a:spcPct val="120000"/>
              </a:lnSpc>
              <a:defRPr sz="3104" i="1">
                <a:solidFill>
                  <a:srgbClr val="FFFFFF"/>
                </a:solidFill>
              </a:defRPr>
            </a:lvl5pPr>
          </a:lstStyle>
          <a:p>
            <a:r>
              <a:rPr sz="1552"/>
              <a:t>Body Level One</a:t>
            </a:r>
          </a:p>
          <a:p>
            <a:pPr lvl="1"/>
            <a:r>
              <a:rPr sz="1552"/>
              <a:t>Body Level Two</a:t>
            </a:r>
          </a:p>
          <a:p>
            <a:pPr lvl="2"/>
            <a:r>
              <a:rPr sz="1552"/>
              <a:t>Body Level Three</a:t>
            </a:r>
          </a:p>
          <a:p>
            <a:pPr lvl="3"/>
            <a:r>
              <a:rPr sz="1552"/>
              <a:t>Body Level Four</a:t>
            </a:r>
          </a:p>
          <a:p>
            <a:pPr lvl="4"/>
            <a:r>
              <a:rPr sz="1552"/>
              <a:t>Body Level Five</a:t>
            </a:r>
          </a:p>
        </p:txBody>
      </p:sp>
      <p:sp>
        <p:nvSpPr>
          <p:cNvPr id="6" name="Rialtas na hÉireann | Government of Ireland"/>
          <p:cNvSpPr txBox="1"/>
          <p:nvPr/>
        </p:nvSpPr>
        <p:spPr>
          <a:xfrm>
            <a:off x="720725" y="6305902"/>
            <a:ext cx="4929235"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Talmhaíochta</a:t>
            </a:r>
            <a:r>
              <a:rPr lang="en-GB" sz="900" b="1" dirty="0">
                <a:latin typeface="+mn-lt"/>
              </a:rPr>
              <a:t>,</a:t>
            </a:r>
            <a:r>
              <a:rPr lang="en-GB" sz="900" b="1" baseline="0" dirty="0">
                <a:latin typeface="+mn-lt"/>
              </a:rPr>
              <a:t> </a:t>
            </a:r>
            <a:r>
              <a:rPr lang="en-GB" sz="900" b="1" dirty="0">
                <a:latin typeface="+mn-lt"/>
              </a:rPr>
              <a:t>Bia </a:t>
            </a:r>
            <a:r>
              <a:rPr lang="en-GB" sz="900" b="1" dirty="0" err="1">
                <a:latin typeface="+mn-lt"/>
              </a:rPr>
              <a:t>agus</a:t>
            </a:r>
            <a:r>
              <a:rPr lang="en-GB" sz="900" b="1" dirty="0">
                <a:latin typeface="+mn-lt"/>
              </a:rPr>
              <a:t> Mara </a:t>
            </a:r>
            <a:r>
              <a:rPr sz="900" dirty="0">
                <a:latin typeface="+mn-lt"/>
              </a:rPr>
              <a:t>| </a:t>
            </a:r>
            <a:r>
              <a:rPr lang="en-US" sz="900" dirty="0">
                <a:latin typeface="+mn-lt"/>
              </a:rPr>
              <a:t>Department of Agriculture,</a:t>
            </a:r>
            <a:r>
              <a:rPr lang="en-US" sz="900" baseline="0" dirty="0">
                <a:latin typeface="+mn-lt"/>
              </a:rPr>
              <a:t> </a:t>
            </a:r>
            <a:r>
              <a:rPr lang="en-US" sz="900" dirty="0">
                <a:latin typeface="+mn-lt"/>
              </a:rPr>
              <a:t>Food and the Marine</a:t>
            </a:r>
            <a:endParaRPr sz="900" dirty="0">
              <a:latin typeface="+mn-lt"/>
            </a:endParaRPr>
          </a:p>
        </p:txBody>
      </p:sp>
      <p:pic>
        <p:nvPicPr>
          <p:cNvPr id="9" name="Picture 8"/>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3" name="Text Placeholder 2"/>
          <p:cNvSpPr>
            <a:spLocks noGrp="1"/>
          </p:cNvSpPr>
          <p:nvPr>
            <p:ph type="body" idx="1"/>
          </p:nvPr>
        </p:nvSpPr>
        <p:spPr>
          <a:xfrm>
            <a:off x="720725" y="1825625"/>
            <a:ext cx="962643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
        <p:nvSpPr>
          <p:cNvPr id="4" name="Title Placeholder 3"/>
          <p:cNvSpPr>
            <a:spLocks noGrp="1"/>
          </p:cNvSpPr>
          <p:nvPr>
            <p:ph type="title"/>
          </p:nvPr>
        </p:nvSpPr>
        <p:spPr>
          <a:xfrm>
            <a:off x="705521" y="371123"/>
            <a:ext cx="9641637" cy="1143000"/>
          </a:xfrm>
          <a:prstGeom prst="rect">
            <a:avLst/>
          </a:prstGeom>
        </p:spPr>
        <p:txBody>
          <a:bodyPr vert="horz" lIns="91440" tIns="45720" rIns="91440" bIns="45720" rtlCol="0" anchor="t">
            <a:normAutofit/>
          </a:bodyPr>
          <a:lstStyle/>
          <a:p>
            <a:r>
              <a:rPr lang="en-US" dirty="0"/>
              <a:t>Title Text</a:t>
            </a:r>
          </a:p>
        </p:txBody>
      </p:sp>
    </p:spTree>
    <p:extLst>
      <p:ext uri="{BB962C8B-B14F-4D97-AF65-F5344CB8AC3E}">
        <p14:creationId xmlns:p14="http://schemas.microsoft.com/office/powerpoint/2010/main" val="350047521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med"/>
  <p:txStyles>
    <p:titleStyle>
      <a:lvl1pPr marL="0" marR="0" indent="0" algn="l" defTabSz="412750" eaLnBrk="1" latinLnBrk="0" hangingPunct="1">
        <a:lnSpc>
          <a:spcPct val="100000"/>
        </a:lnSpc>
        <a:spcBef>
          <a:spcPts val="0"/>
        </a:spcBef>
        <a:spcAft>
          <a:spcPts val="0"/>
        </a:spcAft>
        <a:buClrTx/>
        <a:buSzTx/>
        <a:buFontTx/>
        <a:buNone/>
        <a:tabLst/>
        <a:defRPr sz="4800" b="1" i="0" u="none" strike="noStrike" cap="none" spc="-90" baseline="0">
          <a:ln>
            <a:noFill/>
          </a:ln>
          <a:solidFill>
            <a:srgbClr val="004D44"/>
          </a:solidFill>
          <a:uFillTx/>
          <a:latin typeface="+mn-lt"/>
          <a:ea typeface="Open Sans"/>
          <a:cs typeface="Open Sans"/>
          <a:sym typeface="Open Sans"/>
        </a:defRPr>
      </a:lvl1pPr>
      <a:lvl2pPr marL="0" marR="0" indent="1143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2pPr>
      <a:lvl3pPr marL="0" marR="0" indent="2286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3pPr>
      <a:lvl4pPr marL="0" marR="0" indent="3429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4pPr>
      <a:lvl5pPr marL="0" marR="0" indent="4572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5pPr>
      <a:lvl6pPr marL="0" marR="0" indent="5715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6pPr>
      <a:lvl7pPr marL="0" marR="0" indent="6858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7pPr>
      <a:lvl8pPr marL="0" marR="0" indent="8001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8pPr>
      <a:lvl9pPr marL="0" marR="0" indent="9144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9pPr>
    </p:titleStyle>
    <p:bodyStyle>
      <a:lvl1pPr marL="0" marR="0" indent="0" algn="l" defTabSz="412750" eaLnBrk="1" fontAlgn="auto" latinLnBrk="0" hangingPunct="1">
        <a:lnSpc>
          <a:spcPct val="110000"/>
        </a:lnSpc>
        <a:spcBef>
          <a:spcPts val="0"/>
        </a:spcBef>
        <a:spcAft>
          <a:spcPts val="0"/>
        </a:spcAft>
        <a:buClrTx/>
        <a:buSzTx/>
        <a:buFontTx/>
        <a:buNone/>
        <a:tabLst/>
        <a:defRPr sz="4400" b="0" i="0" u="none" strike="noStrike" cap="none" spc="-75" baseline="0">
          <a:ln>
            <a:noFill/>
          </a:ln>
          <a:solidFill>
            <a:srgbClr val="5E5E5E"/>
          </a:solidFill>
          <a:uFillTx/>
          <a:latin typeface="+mn-lt"/>
          <a:ea typeface="Open Sans"/>
          <a:cs typeface="Open Sans"/>
          <a:sym typeface="Open Sans"/>
        </a:defRPr>
      </a:lvl1pPr>
      <a:lvl2pPr marL="0" marR="0" indent="114300" algn="l" defTabSz="412750" eaLnBrk="1" fontAlgn="auto" latinLnBrk="0" hangingPunct="1">
        <a:lnSpc>
          <a:spcPct val="110000"/>
        </a:lnSpc>
        <a:spcBef>
          <a:spcPts val="0"/>
        </a:spcBef>
        <a:spcAft>
          <a:spcPts val="0"/>
        </a:spcAft>
        <a:buClrTx/>
        <a:buSzTx/>
        <a:buFontTx/>
        <a:buNone/>
        <a:tabLst/>
        <a:defRPr sz="3000" b="0" i="0" u="none" strike="noStrike" cap="none" spc="-75" baseline="0">
          <a:ln>
            <a:noFill/>
          </a:ln>
          <a:solidFill>
            <a:srgbClr val="5E5E5E"/>
          </a:solidFill>
          <a:uFillTx/>
          <a:latin typeface="+mn-lt"/>
          <a:ea typeface="Open Sans"/>
          <a:cs typeface="Open Sans"/>
          <a:sym typeface="Open Sans"/>
        </a:defRPr>
      </a:lvl2pPr>
      <a:lvl3pPr marL="720000" marR="0" indent="-428625" algn="l" defTabSz="412750" eaLnBrk="1" fontAlgn="auto" latinLnBrk="0" hangingPunct="1">
        <a:lnSpc>
          <a:spcPct val="110000"/>
        </a:lnSpc>
        <a:spcBef>
          <a:spcPts val="0"/>
        </a:spcBef>
        <a:spcAft>
          <a:spcPts val="0"/>
        </a:spcAft>
        <a:buClr>
          <a:srgbClr val="83BE41"/>
        </a:buClr>
        <a:buSzTx/>
        <a:buFont typeface=".AppleSystemUIFont" charset="-120"/>
        <a:buChar char="—"/>
        <a:tabLst/>
        <a:defRPr sz="3000" b="0" i="1" u="none" strike="noStrike" cap="none" spc="-75" baseline="0">
          <a:ln>
            <a:noFill/>
          </a:ln>
          <a:solidFill>
            <a:srgbClr val="5E5E5E"/>
          </a:solidFill>
          <a:uFillTx/>
          <a:latin typeface="+mn-lt"/>
          <a:ea typeface="Open Sans"/>
          <a:cs typeface="Open Sans"/>
          <a:sym typeface="Open Sans"/>
        </a:defRPr>
      </a:lvl3pPr>
      <a:lvl4pPr marL="108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0" u="none" strike="noStrike" cap="none" spc="-75" baseline="0">
          <a:ln>
            <a:noFill/>
          </a:ln>
          <a:solidFill>
            <a:srgbClr val="5E5E5E"/>
          </a:solidFill>
          <a:uFillTx/>
          <a:latin typeface="+mn-lt"/>
          <a:ea typeface="Open Sans"/>
          <a:cs typeface="Open Sans"/>
          <a:sym typeface="Open Sans"/>
        </a:defRPr>
      </a:lvl4pPr>
      <a:lvl5pPr marL="144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1" u="none" strike="noStrike" cap="none" spc="-75" baseline="0">
          <a:ln>
            <a:noFill/>
          </a:ln>
          <a:solidFill>
            <a:srgbClr val="5E5E5E"/>
          </a:solidFill>
          <a:uFillTx/>
          <a:latin typeface="+mn-lt"/>
          <a:ea typeface="Open Sans"/>
          <a:cs typeface="Open Sans"/>
          <a:sym typeface="Open Sans"/>
        </a:defRPr>
      </a:lvl5pPr>
      <a:lvl6pPr marL="0" marR="0" indent="5715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6pPr>
      <a:lvl7pPr marL="0" marR="0" indent="6858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7pPr>
      <a:lvl8pPr marL="0" marR="0" indent="8001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8pPr>
      <a:lvl9pPr marL="0" marR="0" indent="9144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9pPr>
    </p:bodyStyle>
    <p:otherStyle>
      <a:lvl1pPr marL="0" marR="0" indent="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1pPr>
      <a:lvl2pPr marL="0" marR="0" indent="1143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2pPr>
      <a:lvl3pPr marL="0" marR="0" indent="2286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3pPr>
      <a:lvl4pPr marL="0" marR="0" indent="3429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4pPr>
      <a:lvl5pPr marL="0" marR="0" indent="4572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5pPr>
      <a:lvl6pPr marL="0" marR="0" indent="5715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6pPr>
      <a:lvl7pPr marL="0" marR="0" indent="6858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7pPr>
      <a:lvl8pPr marL="0" marR="0" indent="8001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8pPr>
      <a:lvl9pPr marL="0" marR="0" indent="9144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413BFEF-47D6-034B-9E38-3FFF161C7929}" type="datetimeFigureOut">
              <a:rPr lang="en-US" smtClean="0"/>
              <a:pPr/>
              <a:t>3/21/2023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859641C-0B0B-8B44-8680-BD43634CE161}" type="slidenum">
              <a:rPr lang="en-US" smtClean="0"/>
              <a:pPr/>
              <a:t>‹#›</a:t>
            </a:fld>
            <a:endParaRPr lang="en-US" dirty="0"/>
          </a:p>
        </p:txBody>
      </p:sp>
    </p:spTree>
    <p:extLst>
      <p:ext uri="{BB962C8B-B14F-4D97-AF65-F5344CB8AC3E}">
        <p14:creationId xmlns:p14="http://schemas.microsoft.com/office/powerpoint/2010/main" val="333784447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DC2F79B-6CD3-4497-B436-87B3E9A0290C}" type="datetimeFigureOut">
              <a:rPr lang="en-US"/>
              <a:pPr/>
              <a:t>3/21/2023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A7EEC23-5D92-4652-87D9-D5EB8BFC54C8}" type="slidenum">
              <a:rPr lang="en-US"/>
              <a:pPr/>
              <a:t>‹#›</a:t>
            </a:fld>
            <a:endParaRPr lang="en-US"/>
          </a:p>
        </p:txBody>
      </p:sp>
    </p:spTree>
    <p:extLst>
      <p:ext uri="{BB962C8B-B14F-4D97-AF65-F5344CB8AC3E}">
        <p14:creationId xmlns:p14="http://schemas.microsoft.com/office/powerpoint/2010/main" val="10865792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20.crdownload"/><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crdownload"/><Relationship Id="rId1" Type="http://schemas.openxmlformats.org/officeDocument/2006/relationships/slideLayout" Target="../slideLayouts/slideLayout44.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6.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6.xml"/><Relationship Id="rId1" Type="http://schemas.openxmlformats.org/officeDocument/2006/relationships/themeOverride" Target="../theme/themeOverride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6.xml"/><Relationship Id="rId1" Type="http://schemas.openxmlformats.org/officeDocument/2006/relationships/themeOverride" Target="../theme/themeOverride3.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hemeOverride" Target="../theme/themeOverride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6.xml"/><Relationship Id="rId1" Type="http://schemas.openxmlformats.org/officeDocument/2006/relationships/themeOverride" Target="../theme/themeOverride5.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6.xml"/><Relationship Id="rId1" Type="http://schemas.openxmlformats.org/officeDocument/2006/relationships/themeOverride" Target="../theme/themeOverride6.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6.xml"/><Relationship Id="rId1" Type="http://schemas.openxmlformats.org/officeDocument/2006/relationships/themeOverride" Target="../theme/themeOverride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6.xml"/><Relationship Id="rId1" Type="http://schemas.openxmlformats.org/officeDocument/2006/relationships/themeOverride" Target="../theme/themeOverride8.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6.xml"/><Relationship Id="rId1" Type="http://schemas.openxmlformats.org/officeDocument/2006/relationships/themeOverride" Target="../theme/themeOverride9.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232B956-0532-4B56-99A0-8743E4169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288" y="911489"/>
            <a:ext cx="3728582" cy="904550"/>
          </a:xfrm>
          <a:prstGeom prst="rect">
            <a:avLst/>
          </a:prstGeom>
        </p:spPr>
      </p:pic>
      <p:cxnSp>
        <p:nvCxnSpPr>
          <p:cNvPr id="7" name="Straight Connector 6">
            <a:extLst>
              <a:ext uri="{FF2B5EF4-FFF2-40B4-BE49-F238E27FC236}">
                <a16:creationId xmlns:a16="http://schemas.microsoft.com/office/drawing/2014/main" id="{85492C2B-AF82-4429-96EF-B0F3E7B16C93}"/>
              </a:ext>
            </a:extLst>
          </p:cNvPr>
          <p:cNvCxnSpPr>
            <a:cxnSpLocks/>
          </p:cNvCxnSpPr>
          <p:nvPr/>
        </p:nvCxnSpPr>
        <p:spPr>
          <a:xfrm flipH="1">
            <a:off x="3859281" y="3495675"/>
            <a:ext cx="44734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D3B168B-CB9F-4622-822D-F2E6EED2CC49}"/>
              </a:ext>
            </a:extLst>
          </p:cNvPr>
          <p:cNvSpPr txBox="1"/>
          <p:nvPr/>
        </p:nvSpPr>
        <p:spPr>
          <a:xfrm>
            <a:off x="2810579" y="2179303"/>
            <a:ext cx="679791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rPr>
              <a:t>Investment Area </a:t>
            </a:r>
            <a:r>
              <a:rPr lang="en-GB" sz="2800" b="1" dirty="0">
                <a:solidFill>
                  <a:prstClr val="black"/>
                </a:solidFill>
                <a:latin typeface="Arial Black" panose="020B0A0402010202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black"/>
                </a:solidFill>
                <a:latin typeface="Arial Black" panose="020B0A04020102020204" pitchFamily="34" charset="0"/>
              </a:rPr>
              <a:t>SME Development and Transition</a:t>
            </a:r>
            <a:endPar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10" name="TextBox 9">
            <a:extLst>
              <a:ext uri="{FF2B5EF4-FFF2-40B4-BE49-F238E27FC236}">
                <a16:creationId xmlns:a16="http://schemas.microsoft.com/office/drawing/2014/main" id="{6954041A-3374-416C-A3BA-22BF1A09DB95}"/>
              </a:ext>
            </a:extLst>
          </p:cNvPr>
          <p:cNvSpPr txBox="1"/>
          <p:nvPr/>
        </p:nvSpPr>
        <p:spPr>
          <a:xfrm>
            <a:off x="3269673" y="3637334"/>
            <a:ext cx="55233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rPr>
              <a:t>PEACEPLUS Programme</a:t>
            </a:r>
          </a:p>
        </p:txBody>
      </p:sp>
    </p:spTree>
    <p:extLst>
      <p:ext uri="{BB962C8B-B14F-4D97-AF65-F5344CB8AC3E}">
        <p14:creationId xmlns:p14="http://schemas.microsoft.com/office/powerpoint/2010/main" val="822391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889001" y="199457"/>
            <a:ext cx="10398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 </a:t>
            </a:r>
            <a:r>
              <a:rPr lang="en-GB" sz="2400" b="1" dirty="0">
                <a:solidFill>
                  <a:srgbClr val="4472C4">
                    <a:lumMod val="75000"/>
                  </a:srgbClr>
                </a:solidFill>
                <a:latin typeface="Arial Black" panose="020B0A04020102020204" pitchFamily="34" charset="0"/>
              </a:rPr>
              <a:t>SME Development and Transition </a:t>
            </a: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Programme</a:t>
            </a:r>
          </a:p>
        </p:txBody>
      </p:sp>
      <p:grpSp>
        <p:nvGrpSpPr>
          <p:cNvPr id="2" name="Group 1">
            <a:extLst>
              <a:ext uri="{FF2B5EF4-FFF2-40B4-BE49-F238E27FC236}">
                <a16:creationId xmlns:a16="http://schemas.microsoft.com/office/drawing/2014/main" id="{42D14711-37CF-A53A-32B8-247EF6CE1258}"/>
              </a:ext>
            </a:extLst>
          </p:cNvPr>
          <p:cNvGrpSpPr/>
          <p:nvPr/>
        </p:nvGrpSpPr>
        <p:grpSpPr>
          <a:xfrm>
            <a:off x="537662" y="948369"/>
            <a:ext cx="11171737" cy="5217526"/>
            <a:chOff x="597044" y="957862"/>
            <a:chExt cx="10828220" cy="5217526"/>
          </a:xfrm>
        </p:grpSpPr>
        <p:grpSp>
          <p:nvGrpSpPr>
            <p:cNvPr id="3" name="Group 2">
              <a:extLst>
                <a:ext uri="{FF2B5EF4-FFF2-40B4-BE49-F238E27FC236}">
                  <a16:creationId xmlns:a16="http://schemas.microsoft.com/office/drawing/2014/main" id="{78543358-09D3-78DC-4BDA-8F5CBEE3E831}"/>
                </a:ext>
              </a:extLst>
            </p:cNvPr>
            <p:cNvGrpSpPr/>
            <p:nvPr/>
          </p:nvGrpSpPr>
          <p:grpSpPr>
            <a:xfrm>
              <a:off x="597044" y="957862"/>
              <a:ext cx="9291603" cy="5187404"/>
              <a:chOff x="1655146" y="1317052"/>
              <a:chExt cx="8873812" cy="5187404"/>
            </a:xfrm>
          </p:grpSpPr>
          <p:sp>
            <p:nvSpPr>
              <p:cNvPr id="5" name="Oval 4">
                <a:extLst>
                  <a:ext uri="{FF2B5EF4-FFF2-40B4-BE49-F238E27FC236}">
                    <a16:creationId xmlns:a16="http://schemas.microsoft.com/office/drawing/2014/main" id="{DBB992D8-14B9-77A8-E3C3-F1C1EC746D07}"/>
                  </a:ext>
                </a:extLst>
              </p:cNvPr>
              <p:cNvSpPr/>
              <p:nvPr/>
            </p:nvSpPr>
            <p:spPr>
              <a:xfrm>
                <a:off x="5856882" y="1317052"/>
                <a:ext cx="2594437" cy="2594437"/>
              </a:xfrm>
              <a:prstGeom prst="ellipse">
                <a:avLst/>
              </a:prstGeom>
              <a:solidFill>
                <a:srgbClr val="555CA4"/>
              </a:solidFill>
              <a:ln w="28575" cap="flat" cmpd="sng" algn="ctr">
                <a:solidFill>
                  <a:srgbClr val="F4D667"/>
                </a:solidFill>
                <a:prstDash val="solid"/>
                <a:miter lim="800000"/>
              </a:ln>
              <a:effectLst>
                <a:outerShdw blurRad="50800" dist="38100" dir="10800000" algn="r" rotWithShape="0">
                  <a:prstClr val="black">
                    <a:alpha val="40000"/>
                  </a:prst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Theme </a:t>
                </a:r>
                <a:r>
                  <a:rPr lang="en-GB" b="1" kern="0" dirty="0">
                    <a:solidFill>
                      <a:prstClr val="white"/>
                    </a:solidFill>
                    <a:latin typeface="Arial Nova" panose="020B0604020202020204" pitchFamily="34" charset="0"/>
                  </a:rPr>
                  <a:t>2</a:t>
                </a:r>
                <a:r>
                  <a:rPr kumimoji="0" lang="en-GB"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 Delivering Socio-Economic Regeneration and Transformation </a:t>
                </a: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(€170m)</a:t>
                </a:r>
              </a:p>
            </p:txBody>
          </p:sp>
          <p:sp>
            <p:nvSpPr>
              <p:cNvPr id="6" name="Oval 5">
                <a:extLst>
                  <a:ext uri="{FF2B5EF4-FFF2-40B4-BE49-F238E27FC236}">
                    <a16:creationId xmlns:a16="http://schemas.microsoft.com/office/drawing/2014/main" id="{BAEB1FDD-AE89-6338-0328-D25CD2DC0746}"/>
                  </a:ext>
                </a:extLst>
              </p:cNvPr>
              <p:cNvSpPr/>
              <p:nvPr/>
            </p:nvSpPr>
            <p:spPr>
              <a:xfrm>
                <a:off x="1655146" y="4509245"/>
                <a:ext cx="2097617" cy="1995211"/>
              </a:xfrm>
              <a:prstGeom prst="ellipse">
                <a:avLst/>
              </a:prstGeom>
              <a:solidFill>
                <a:srgbClr val="FFD966"/>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b="1" kern="0" dirty="0">
                    <a:solidFill>
                      <a:srgbClr val="E7E6E6">
                        <a:lumMod val="10000"/>
                      </a:srgbClr>
                    </a:solidFill>
                    <a:latin typeface="Arial Nova" panose="020B0604020202020204" pitchFamily="34" charset="0"/>
                  </a:rPr>
                  <a:t>2.1 SME Development and Transition</a:t>
                </a:r>
              </a:p>
            </p:txBody>
          </p:sp>
          <p:cxnSp>
            <p:nvCxnSpPr>
              <p:cNvPr id="7" name="Straight Connector 6">
                <a:extLst>
                  <a:ext uri="{FF2B5EF4-FFF2-40B4-BE49-F238E27FC236}">
                    <a16:creationId xmlns:a16="http://schemas.microsoft.com/office/drawing/2014/main" id="{C8BEEF28-7D57-BAB0-D29A-E24DCAB1C3A0}"/>
                  </a:ext>
                </a:extLst>
              </p:cNvPr>
              <p:cNvCxnSpPr>
                <a:cxnSpLocks/>
                <a:stCxn id="5" idx="4"/>
                <a:endCxn id="6" idx="0"/>
              </p:cNvCxnSpPr>
              <p:nvPr/>
            </p:nvCxnSpPr>
            <p:spPr>
              <a:xfrm flipH="1">
                <a:off x="2703955" y="3911489"/>
                <a:ext cx="4450146" cy="597756"/>
              </a:xfrm>
              <a:prstGeom prst="line">
                <a:avLst/>
              </a:prstGeom>
              <a:noFill/>
              <a:ln w="28575" cap="flat" cmpd="sng" algn="ctr">
                <a:solidFill>
                  <a:srgbClr val="555CA4"/>
                </a:solidFill>
                <a:prstDash val="solid"/>
                <a:miter lim="800000"/>
                <a:headEnd type="oval" w="med" len="med"/>
                <a:tailEnd type="oval" w="med" len="med"/>
              </a:ln>
              <a:effectLst/>
            </p:spPr>
          </p:cxnSp>
          <p:cxnSp>
            <p:nvCxnSpPr>
              <p:cNvPr id="8" name="Straight Connector 7">
                <a:extLst>
                  <a:ext uri="{FF2B5EF4-FFF2-40B4-BE49-F238E27FC236}">
                    <a16:creationId xmlns:a16="http://schemas.microsoft.com/office/drawing/2014/main" id="{DA2133BD-B0AD-EED9-FAAE-6E248EFF95FE}"/>
                  </a:ext>
                </a:extLst>
              </p:cNvPr>
              <p:cNvCxnSpPr>
                <a:cxnSpLocks/>
              </p:cNvCxnSpPr>
              <p:nvPr/>
            </p:nvCxnSpPr>
            <p:spPr>
              <a:xfrm>
                <a:off x="7209697" y="3911484"/>
                <a:ext cx="3319261" cy="597761"/>
              </a:xfrm>
              <a:prstGeom prst="line">
                <a:avLst/>
              </a:prstGeom>
              <a:noFill/>
              <a:ln w="28575" cap="flat" cmpd="sng" algn="ctr">
                <a:solidFill>
                  <a:srgbClr val="555CA4"/>
                </a:solidFill>
                <a:prstDash val="solid"/>
                <a:miter lim="800000"/>
                <a:headEnd type="oval" w="med" len="med"/>
                <a:tailEnd type="oval" w="med" len="med"/>
              </a:ln>
              <a:effectLst/>
            </p:spPr>
          </p:cxnSp>
          <p:cxnSp>
            <p:nvCxnSpPr>
              <p:cNvPr id="11" name="Straight Connector 10">
                <a:extLst>
                  <a:ext uri="{FF2B5EF4-FFF2-40B4-BE49-F238E27FC236}">
                    <a16:creationId xmlns:a16="http://schemas.microsoft.com/office/drawing/2014/main" id="{7E2BF18A-9672-9ADC-2E14-766B5E4AF88F}"/>
                  </a:ext>
                </a:extLst>
              </p:cNvPr>
              <p:cNvCxnSpPr>
                <a:cxnSpLocks/>
                <a:stCxn id="5" idx="4"/>
              </p:cNvCxnSpPr>
              <p:nvPr/>
            </p:nvCxnSpPr>
            <p:spPr>
              <a:xfrm flipH="1">
                <a:off x="5703992" y="3911489"/>
                <a:ext cx="1450109" cy="597756"/>
              </a:xfrm>
              <a:prstGeom prst="line">
                <a:avLst/>
              </a:prstGeom>
              <a:noFill/>
              <a:ln w="28575" cap="flat" cmpd="sng" algn="ctr">
                <a:solidFill>
                  <a:srgbClr val="555CA4"/>
                </a:solidFill>
                <a:prstDash val="solid"/>
                <a:miter lim="800000"/>
                <a:headEnd type="oval" w="med" len="med"/>
                <a:tailEnd type="oval" w="med" len="med"/>
              </a:ln>
              <a:effectLst/>
            </p:spPr>
          </p:cxnSp>
        </p:grpSp>
        <p:sp>
          <p:nvSpPr>
            <p:cNvPr id="32" name="Oval 31">
              <a:extLst>
                <a:ext uri="{FF2B5EF4-FFF2-40B4-BE49-F238E27FC236}">
                  <a16:creationId xmlns:a16="http://schemas.microsoft.com/office/drawing/2014/main" id="{BAEB1FDD-AE89-6338-0328-D25CD2DC0746}"/>
                </a:ext>
              </a:extLst>
            </p:cNvPr>
            <p:cNvSpPr/>
            <p:nvPr/>
          </p:nvSpPr>
          <p:spPr>
            <a:xfrm>
              <a:off x="3647236" y="4150055"/>
              <a:ext cx="2157000" cy="2025333"/>
            </a:xfrm>
            <a:prstGeom prst="ellipse">
              <a:avLst/>
            </a:prstGeom>
            <a:solidFill>
              <a:srgbClr val="8E93C4"/>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kern="0" dirty="0">
                  <a:solidFill>
                    <a:srgbClr val="FFFFFF"/>
                  </a:solidFill>
                  <a:latin typeface="Arial Nova" panose="020B0604020202020204" pitchFamily="34" charset="0"/>
                </a:rPr>
                <a:t>2</a:t>
              </a:r>
              <a:r>
                <a:rPr kumimoji="0" lang="en-GB" sz="1800" b="1" i="0" u="none" strike="noStrike" kern="0" cap="none" spc="0" normalizeH="0" baseline="0" noProof="0" dirty="0">
                  <a:ln>
                    <a:noFill/>
                  </a:ln>
                  <a:solidFill>
                    <a:srgbClr val="FFFFFF"/>
                  </a:solidFill>
                  <a:effectLst/>
                  <a:uLnTx/>
                  <a:uFillTx/>
                  <a:latin typeface="Arial Nova" panose="020B0604020202020204" pitchFamily="34" charset="0"/>
                  <a:ea typeface="+mn-ea"/>
                  <a:cs typeface="+mn-cs"/>
                </a:rPr>
                <a:t>.2 Innovation Challenge Fund</a:t>
              </a:r>
            </a:p>
          </p:txBody>
        </p:sp>
        <p:sp>
          <p:nvSpPr>
            <p:cNvPr id="34" name="Oval 33">
              <a:extLst>
                <a:ext uri="{FF2B5EF4-FFF2-40B4-BE49-F238E27FC236}">
                  <a16:creationId xmlns:a16="http://schemas.microsoft.com/office/drawing/2014/main" id="{81F6D647-FBBA-C059-3B53-04A91762A4CF}"/>
                </a:ext>
              </a:extLst>
            </p:cNvPr>
            <p:cNvSpPr/>
            <p:nvPr/>
          </p:nvSpPr>
          <p:spPr>
            <a:xfrm>
              <a:off x="6570972" y="4134993"/>
              <a:ext cx="2157000" cy="2025333"/>
            </a:xfrm>
            <a:prstGeom prst="ellipse">
              <a:avLst/>
            </a:prstGeom>
            <a:solidFill>
              <a:srgbClr val="8E93C4"/>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kern="0" dirty="0">
                  <a:solidFill>
                    <a:srgbClr val="FFFFFF"/>
                  </a:solidFill>
                  <a:latin typeface="Arial Nova" panose="020B0604020202020204" pitchFamily="34" charset="0"/>
                </a:rPr>
                <a:t>2</a:t>
              </a:r>
              <a:r>
                <a:rPr kumimoji="0" lang="en-GB" sz="1800" b="1" i="0" u="none" strike="noStrike" kern="0" cap="none" spc="0" normalizeH="0" baseline="0" noProof="0" dirty="0">
                  <a:ln>
                    <a:noFill/>
                  </a:ln>
                  <a:solidFill>
                    <a:srgbClr val="FFFFFF"/>
                  </a:solidFill>
                  <a:effectLst/>
                  <a:uLnTx/>
                  <a:uFillTx/>
                  <a:latin typeface="Arial Nova" panose="020B0604020202020204" pitchFamily="34" charset="0"/>
                  <a:ea typeface="+mn-ea"/>
                  <a:cs typeface="+mn-cs"/>
                </a:rPr>
                <a:t>.3 Programme Area Skills Development</a:t>
              </a:r>
            </a:p>
          </p:txBody>
        </p:sp>
        <p:sp>
          <p:nvSpPr>
            <p:cNvPr id="35" name="Oval 34">
              <a:extLst>
                <a:ext uri="{FF2B5EF4-FFF2-40B4-BE49-F238E27FC236}">
                  <a16:creationId xmlns:a16="http://schemas.microsoft.com/office/drawing/2014/main" id="{356B8D7D-664A-3807-A5D6-26B6745EB89C}"/>
                </a:ext>
              </a:extLst>
            </p:cNvPr>
            <p:cNvSpPr/>
            <p:nvPr/>
          </p:nvSpPr>
          <p:spPr>
            <a:xfrm>
              <a:off x="9268264" y="4120291"/>
              <a:ext cx="2157000" cy="2024975"/>
            </a:xfrm>
            <a:prstGeom prst="ellipse">
              <a:avLst/>
            </a:prstGeom>
            <a:solidFill>
              <a:srgbClr val="9EA1C6"/>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r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b="1" kern="0" dirty="0">
                  <a:solidFill>
                    <a:srgbClr val="FFFFFF"/>
                  </a:solidFill>
                  <a:latin typeface="Arial Nova" panose="020B0604020202020204" pitchFamily="34" charset="0"/>
                </a:rPr>
                <a:t>2.4</a:t>
              </a:r>
            </a:p>
            <a:p>
              <a:pPr algn="ctr">
                <a:defRPr/>
              </a:pPr>
              <a:r>
                <a:rPr lang="en-GB" b="1" kern="0" dirty="0">
                  <a:solidFill>
                    <a:srgbClr val="FFFFFF"/>
                  </a:solidFill>
                  <a:latin typeface="Arial Nova" panose="020B0604020202020204" pitchFamily="34" charset="0"/>
                </a:rPr>
                <a:t>Smart Towns and Villages</a:t>
              </a:r>
            </a:p>
          </p:txBody>
        </p:sp>
        <p:cxnSp>
          <p:nvCxnSpPr>
            <p:cNvPr id="36" name="Straight Connector 35">
              <a:extLst>
                <a:ext uri="{FF2B5EF4-FFF2-40B4-BE49-F238E27FC236}">
                  <a16:creationId xmlns:a16="http://schemas.microsoft.com/office/drawing/2014/main" id="{3A5BB35E-5748-C8B3-845E-C441ECD51FCB}"/>
                </a:ext>
              </a:extLst>
            </p:cNvPr>
            <p:cNvCxnSpPr>
              <a:cxnSpLocks/>
              <a:stCxn id="5" idx="4"/>
            </p:cNvCxnSpPr>
            <p:nvPr/>
          </p:nvCxnSpPr>
          <p:spPr>
            <a:xfrm>
              <a:off x="6354897" y="3552299"/>
              <a:ext cx="710248" cy="810151"/>
            </a:xfrm>
            <a:prstGeom prst="line">
              <a:avLst/>
            </a:prstGeom>
            <a:noFill/>
            <a:ln w="28575" cap="flat" cmpd="sng" algn="ctr">
              <a:solidFill>
                <a:srgbClr val="555CA4"/>
              </a:solidFill>
              <a:prstDash val="solid"/>
              <a:miter lim="800000"/>
              <a:headEnd type="oval" w="med" len="med"/>
              <a:tailEnd type="oval" w="med" len="med"/>
            </a:ln>
            <a:effectLst/>
          </p:spPr>
        </p:cxnSp>
      </p:grpSp>
    </p:spTree>
    <p:extLst>
      <p:ext uri="{BB962C8B-B14F-4D97-AF65-F5344CB8AC3E}">
        <p14:creationId xmlns:p14="http://schemas.microsoft.com/office/powerpoint/2010/main" val="2073669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sz="4400" dirty="0"/>
              <a:t>PEACEPLUS Pre-application workshop for Investment Area 2.1</a:t>
            </a:r>
            <a:br>
              <a:rPr lang="en-IE" sz="4400" dirty="0"/>
            </a:br>
            <a:br>
              <a:rPr lang="en-IE" sz="4400" dirty="0"/>
            </a:br>
            <a:r>
              <a:rPr lang="en-IE" sz="4400" dirty="0"/>
              <a:t>Overview of Policy Interests from Ireland</a:t>
            </a:r>
            <a:endParaRPr lang="en-US" sz="4400" dirty="0"/>
          </a:p>
        </p:txBody>
      </p:sp>
      <p:sp>
        <p:nvSpPr>
          <p:cNvPr id="3" name="Text Placeholder 2"/>
          <p:cNvSpPr>
            <a:spLocks noGrp="1"/>
          </p:cNvSpPr>
          <p:nvPr>
            <p:ph type="body" sz="quarter" idx="1"/>
          </p:nvPr>
        </p:nvSpPr>
        <p:spPr/>
        <p:txBody>
          <a:bodyPr/>
          <a:lstStyle/>
          <a:p>
            <a:endParaRPr lang="en-US" dirty="0"/>
          </a:p>
          <a:p>
            <a:r>
              <a:rPr lang="en-US" dirty="0"/>
              <a:t>David O’Neill</a:t>
            </a:r>
            <a:br>
              <a:rPr lang="en-US" dirty="0"/>
            </a:br>
            <a:r>
              <a:rPr lang="en-US" dirty="0"/>
              <a:t>Ireland-UK Unit, DETE</a:t>
            </a:r>
          </a:p>
          <a:p>
            <a:r>
              <a:rPr lang="en-US" dirty="0"/>
              <a:t>23 March 2023</a:t>
            </a:r>
          </a:p>
        </p:txBody>
      </p:sp>
    </p:spTree>
    <p:extLst>
      <p:ext uri="{BB962C8B-B14F-4D97-AF65-F5344CB8AC3E}">
        <p14:creationId xmlns:p14="http://schemas.microsoft.com/office/powerpoint/2010/main" val="91567461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3136899" y="2145323"/>
            <a:ext cx="7790177" cy="3391878"/>
          </a:xfrm>
        </p:spPr>
        <p:txBody>
          <a:bodyPr>
            <a:normAutofit lnSpcReduction="10000"/>
          </a:bodyPr>
          <a:lstStyle/>
          <a:p>
            <a:pPr marL="428625" indent="-428625">
              <a:buFont typeface="Arial" panose="020B0604020202020204" pitchFamily="34" charset="0"/>
              <a:buChar char="•"/>
            </a:pPr>
            <a:r>
              <a:rPr lang="en-IE" dirty="0">
                <a:solidFill>
                  <a:schemeClr val="tx1"/>
                </a:solidFill>
              </a:rPr>
              <a:t>Support for SMEs</a:t>
            </a:r>
          </a:p>
          <a:p>
            <a:pPr marL="428625" indent="-428625">
              <a:buFont typeface="Arial" panose="020B0604020202020204" pitchFamily="34" charset="0"/>
              <a:buChar char="•"/>
            </a:pPr>
            <a:r>
              <a:rPr lang="en-IE" dirty="0">
                <a:solidFill>
                  <a:schemeClr val="tx1"/>
                </a:solidFill>
              </a:rPr>
              <a:t>Enterprise Innovation</a:t>
            </a:r>
          </a:p>
          <a:p>
            <a:pPr marL="428625" indent="-428625">
              <a:buFont typeface="Arial" panose="020B0604020202020204" pitchFamily="34" charset="0"/>
              <a:buChar char="•"/>
            </a:pPr>
            <a:r>
              <a:rPr lang="en-IE" dirty="0">
                <a:solidFill>
                  <a:schemeClr val="tx1"/>
                </a:solidFill>
              </a:rPr>
              <a:t>Trade and Investment</a:t>
            </a:r>
          </a:p>
          <a:p>
            <a:pPr marL="428625" indent="-428625">
              <a:buFont typeface="Arial" panose="020B0604020202020204" pitchFamily="34" charset="0"/>
              <a:buChar char="•"/>
            </a:pPr>
            <a:r>
              <a:rPr lang="en-IE" dirty="0">
                <a:solidFill>
                  <a:schemeClr val="tx1"/>
                </a:solidFill>
              </a:rPr>
              <a:t>Company and Corporate Law</a:t>
            </a:r>
          </a:p>
          <a:p>
            <a:pPr marL="428625" indent="-428625">
              <a:buFont typeface="Arial" panose="020B0604020202020204" pitchFamily="34" charset="0"/>
              <a:buChar char="•"/>
            </a:pPr>
            <a:r>
              <a:rPr lang="en-IE" dirty="0">
                <a:solidFill>
                  <a:schemeClr val="tx1"/>
                </a:solidFill>
              </a:rPr>
              <a:t>Consumer and Competition</a:t>
            </a:r>
          </a:p>
          <a:p>
            <a:pPr marL="428625" indent="-428625">
              <a:buFont typeface="Arial" panose="020B0604020202020204" pitchFamily="34" charset="0"/>
              <a:buChar char="•"/>
            </a:pPr>
            <a:r>
              <a:rPr lang="en-IE" dirty="0">
                <a:solidFill>
                  <a:schemeClr val="tx1"/>
                </a:solidFill>
              </a:rPr>
              <a:t>IP Policy</a:t>
            </a:r>
          </a:p>
          <a:p>
            <a:pPr marL="428625" indent="-428625">
              <a:buFont typeface="Arial" panose="020B0604020202020204" pitchFamily="34" charset="0"/>
              <a:buChar char="•"/>
            </a:pPr>
            <a:r>
              <a:rPr lang="en-IE" dirty="0">
                <a:solidFill>
                  <a:schemeClr val="tx1"/>
                </a:solidFill>
              </a:rPr>
              <a:t>Workplace and Skills</a:t>
            </a:r>
          </a:p>
          <a:p>
            <a:pPr marL="428625" indent="-428625">
              <a:buFont typeface="Arial" panose="020B0604020202020204" pitchFamily="34" charset="0"/>
              <a:buChar char="•"/>
            </a:pPr>
            <a:endParaRPr lang="en-IE" dirty="0"/>
          </a:p>
        </p:txBody>
      </p:sp>
      <p:pic>
        <p:nvPicPr>
          <p:cNvPr id="2" name="Picture 1" descr="Text&#10;&#10;Description automatically generated">
            <a:extLst>
              <a:ext uri="{FF2B5EF4-FFF2-40B4-BE49-F238E27FC236}">
                <a16:creationId xmlns:a16="http://schemas.microsoft.com/office/drawing/2014/main" id="{260692FF-A6F5-BE5E-8D38-B8FC563FE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77095" cy="2145323"/>
          </a:xfrm>
          <a:prstGeom prst="rect">
            <a:avLst/>
          </a:prstGeom>
        </p:spPr>
      </p:pic>
    </p:spTree>
    <p:extLst>
      <p:ext uri="{BB962C8B-B14F-4D97-AF65-F5344CB8AC3E}">
        <p14:creationId xmlns:p14="http://schemas.microsoft.com/office/powerpoint/2010/main" val="196006199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DC5C0F8C-B387-882A-9038-B50C5DBC1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77095" cy="2145323"/>
          </a:xfrm>
          <a:prstGeom prst="rect">
            <a:avLst/>
          </a:prstGeom>
        </p:spPr>
      </p:pic>
      <p:sp>
        <p:nvSpPr>
          <p:cNvPr id="3" name="Title 1">
            <a:extLst>
              <a:ext uri="{FF2B5EF4-FFF2-40B4-BE49-F238E27FC236}">
                <a16:creationId xmlns:a16="http://schemas.microsoft.com/office/drawing/2014/main" id="{EE2659D6-E302-7300-7466-B44808ED2B5E}"/>
              </a:ext>
            </a:extLst>
          </p:cNvPr>
          <p:cNvSpPr txBox="1">
            <a:spLocks/>
          </p:cNvSpPr>
          <p:nvPr/>
        </p:nvSpPr>
        <p:spPr>
          <a:xfrm>
            <a:off x="1063625" y="1930711"/>
            <a:ext cx="9662528" cy="1143000"/>
          </a:xfrm>
          <a:prstGeom prst="rect">
            <a:avLst/>
          </a:prstGeom>
        </p:spPr>
        <p:txBody>
          <a:bodyPr/>
          <a:lstStyle>
            <a:lvl1pPr marL="0" marR="0" indent="0" algn="l" defTabSz="825500" eaLnBrk="1" latinLnBrk="0" hangingPunct="1">
              <a:lnSpc>
                <a:spcPct val="100000"/>
              </a:lnSpc>
              <a:spcBef>
                <a:spcPts val="0"/>
              </a:spcBef>
              <a:spcAft>
                <a:spcPts val="0"/>
              </a:spcAft>
              <a:buClrTx/>
              <a:buSzTx/>
              <a:buFontTx/>
              <a:buNone/>
              <a:tabLst/>
              <a:defRPr sz="9600" b="1" i="0" u="none" strike="noStrike" cap="none" spc="-180" baseline="0">
                <a:ln>
                  <a:noFill/>
                </a:ln>
                <a:solidFill>
                  <a:srgbClr val="004D44"/>
                </a:solidFill>
                <a:uFillTx/>
                <a:latin typeface="+mn-lt"/>
                <a:ea typeface="Open Sans"/>
                <a:cs typeface="Open Sans"/>
                <a:sym typeface="Open Sans"/>
              </a:defRPr>
            </a:lvl1pPr>
            <a:lvl2pPr marL="0" marR="0" indent="228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2pPr>
            <a:lvl3pPr marL="0" marR="0" indent="457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3pPr>
            <a:lvl4pPr marL="0" marR="0" indent="685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4pPr>
            <a:lvl5pPr marL="0" marR="0" indent="9144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5pPr>
            <a:lvl6pPr marL="0" marR="0" indent="11430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6pPr>
            <a:lvl7pPr marL="0" marR="0" indent="1371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7pPr>
            <a:lvl8pPr marL="0" marR="0" indent="1600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8pPr>
            <a:lvl9pPr marL="0" marR="0" indent="1828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9pPr>
          </a:lstStyle>
          <a:p>
            <a:pPr algn="ctr" defTabSz="412750"/>
            <a:r>
              <a:rPr lang="en-IE" sz="4800" kern="0" spc="-90">
                <a:latin typeface="Arial" panose="020B0604020202020204"/>
              </a:rPr>
              <a:t>Our Ministers</a:t>
            </a:r>
            <a:endParaRPr lang="en-IE" sz="4800" kern="0" spc="-90" dirty="0">
              <a:latin typeface="Arial" panose="020B0604020202020204"/>
            </a:endParaRPr>
          </a:p>
        </p:txBody>
      </p:sp>
      <p:sp>
        <p:nvSpPr>
          <p:cNvPr id="4" name="Text Placeholder 5">
            <a:extLst>
              <a:ext uri="{FF2B5EF4-FFF2-40B4-BE49-F238E27FC236}">
                <a16:creationId xmlns:a16="http://schemas.microsoft.com/office/drawing/2014/main" id="{30F6674F-DA96-0D8C-4335-1188B7069D8A}"/>
              </a:ext>
            </a:extLst>
          </p:cNvPr>
          <p:cNvSpPr txBox="1">
            <a:spLocks/>
          </p:cNvSpPr>
          <p:nvPr/>
        </p:nvSpPr>
        <p:spPr>
          <a:xfrm>
            <a:off x="1289385" y="4824845"/>
            <a:ext cx="10299031" cy="1505910"/>
          </a:xfrm>
          <a:prstGeom prst="rect">
            <a:avLst/>
          </a:prstGeom>
        </p:spPr>
        <p:txBody>
          <a:bodyPr>
            <a:normAutofit/>
          </a:bodyPr>
          <a:lstStyle>
            <a:lvl1pPr marL="0" marR="0" indent="0" algn="l" defTabSz="825500" eaLnBrk="1" fontAlgn="auto" latinLnBrk="0" hangingPunct="1">
              <a:lnSpc>
                <a:spcPct val="110000"/>
              </a:lnSpc>
              <a:spcBef>
                <a:spcPts val="0"/>
              </a:spcBef>
              <a:spcAft>
                <a:spcPts val="0"/>
              </a:spcAft>
              <a:buClrTx/>
              <a:buSzTx/>
              <a:buFontTx/>
              <a:buNone/>
              <a:tabLst/>
              <a:defRPr sz="8800" b="0" i="0" u="none" strike="noStrike" cap="none" spc="-150" baseline="0">
                <a:ln>
                  <a:noFill/>
                </a:ln>
                <a:solidFill>
                  <a:srgbClr val="5E5E5E"/>
                </a:solidFill>
                <a:uFillTx/>
                <a:latin typeface="+mn-lt"/>
                <a:ea typeface="Open Sans"/>
                <a:cs typeface="Open Sans"/>
                <a:sym typeface="Open Sans"/>
              </a:defRPr>
            </a:lvl1pPr>
            <a:lvl2pPr marL="0" marR="0" indent="228600" algn="l" defTabSz="825500" eaLnBrk="1" fontAlgn="auto" latinLnBrk="0" hangingPunct="1">
              <a:lnSpc>
                <a:spcPct val="110000"/>
              </a:lnSpc>
              <a:spcBef>
                <a:spcPts val="0"/>
              </a:spcBef>
              <a:spcAft>
                <a:spcPts val="0"/>
              </a:spcAft>
              <a:buClrTx/>
              <a:buSzTx/>
              <a:buFontTx/>
              <a:buNone/>
              <a:tabLst/>
              <a:defRPr sz="6000" b="0" i="0" u="none" strike="noStrike" cap="none" spc="-150" baseline="0">
                <a:ln>
                  <a:noFill/>
                </a:ln>
                <a:solidFill>
                  <a:srgbClr val="5E5E5E"/>
                </a:solidFill>
                <a:uFillTx/>
                <a:latin typeface="+mn-lt"/>
                <a:ea typeface="Open Sans"/>
                <a:cs typeface="Open Sans"/>
                <a:sym typeface="Open Sans"/>
              </a:defRPr>
            </a:lvl2pPr>
            <a:lvl3pPr marL="1440000" marR="0" indent="-857250" algn="l" defTabSz="825500" eaLnBrk="1" fontAlgn="auto" latinLnBrk="0" hangingPunct="1">
              <a:lnSpc>
                <a:spcPct val="110000"/>
              </a:lnSpc>
              <a:spcBef>
                <a:spcPts val="0"/>
              </a:spcBef>
              <a:spcAft>
                <a:spcPts val="0"/>
              </a:spcAft>
              <a:buClr>
                <a:srgbClr val="83BE41"/>
              </a:buClr>
              <a:buSzTx/>
              <a:buFont typeface=".AppleSystemUIFont" charset="-120"/>
              <a:buChar char="—"/>
              <a:tabLst/>
              <a:defRPr sz="6000" b="0" i="1" u="none" strike="noStrike" cap="none" spc="-150" baseline="0">
                <a:ln>
                  <a:noFill/>
                </a:ln>
                <a:solidFill>
                  <a:srgbClr val="5E5E5E"/>
                </a:solidFill>
                <a:uFillTx/>
                <a:latin typeface="+mn-lt"/>
                <a:ea typeface="Open Sans"/>
                <a:cs typeface="Open Sans"/>
                <a:sym typeface="Open Sans"/>
              </a:defRPr>
            </a:lvl3pPr>
            <a:lvl4pPr marL="2160000" marR="0" indent="-685800" algn="l" defTabSz="825500" eaLnBrk="1" fontAlgn="auto" latinLnBrk="0" hangingPunct="1">
              <a:lnSpc>
                <a:spcPct val="110000"/>
              </a:lnSpc>
              <a:spcBef>
                <a:spcPts val="0"/>
              </a:spcBef>
              <a:spcAft>
                <a:spcPts val="0"/>
              </a:spcAft>
              <a:buClr>
                <a:srgbClr val="83BE41"/>
              </a:buClr>
              <a:buSzTx/>
              <a:buFont typeface=".AppleSystemUIFont" charset="-120"/>
              <a:buChar char="—"/>
              <a:tabLst/>
              <a:defRPr sz="4800" b="0" i="0" u="none" strike="noStrike" cap="none" spc="-150" baseline="0">
                <a:ln>
                  <a:noFill/>
                </a:ln>
                <a:solidFill>
                  <a:srgbClr val="5E5E5E"/>
                </a:solidFill>
                <a:uFillTx/>
                <a:latin typeface="+mn-lt"/>
                <a:ea typeface="Open Sans"/>
                <a:cs typeface="Open Sans"/>
                <a:sym typeface="Open Sans"/>
              </a:defRPr>
            </a:lvl4pPr>
            <a:lvl5pPr marL="2880000" marR="0" indent="-685800" algn="l" defTabSz="825500" eaLnBrk="1" fontAlgn="auto" latinLnBrk="0" hangingPunct="1">
              <a:lnSpc>
                <a:spcPct val="110000"/>
              </a:lnSpc>
              <a:spcBef>
                <a:spcPts val="0"/>
              </a:spcBef>
              <a:spcAft>
                <a:spcPts val="0"/>
              </a:spcAft>
              <a:buClr>
                <a:srgbClr val="83BE41"/>
              </a:buClr>
              <a:buSzTx/>
              <a:buFont typeface=".AppleSystemUIFont" charset="-120"/>
              <a:buChar char="–"/>
              <a:tabLst/>
              <a:defRPr sz="4800" b="0" i="1" u="none" strike="noStrike" cap="none" spc="-150" baseline="0">
                <a:ln>
                  <a:noFill/>
                </a:ln>
                <a:solidFill>
                  <a:srgbClr val="5E5E5E"/>
                </a:solidFill>
                <a:uFillTx/>
                <a:latin typeface="+mn-lt"/>
                <a:ea typeface="Open Sans"/>
                <a:cs typeface="Open Sans"/>
                <a:sym typeface="Open Sans"/>
              </a:defRPr>
            </a:lvl5pPr>
            <a:lvl6pPr marL="0" marR="0" indent="11430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6pPr>
            <a:lvl7pPr marL="0" marR="0" indent="13716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7pPr>
            <a:lvl8pPr marL="0" marR="0" indent="16002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8pPr>
            <a:lvl9pPr marL="0" marR="0" indent="18288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9pPr>
          </a:lstStyle>
          <a:p>
            <a:pPr defTabSz="412750"/>
            <a:r>
              <a:rPr lang="en-IE" sz="2200" b="1" kern="0" spc="-75" dirty="0">
                <a:solidFill>
                  <a:schemeClr val="tx1"/>
                </a:solidFill>
                <a:latin typeface="Arial" panose="020B0604020202020204"/>
              </a:rPr>
              <a:t>Simon Coveney </a:t>
            </a:r>
            <a:r>
              <a:rPr lang="en-IE" sz="2200" kern="0" spc="-75" dirty="0">
                <a:solidFill>
                  <a:schemeClr val="tx1"/>
                </a:solidFill>
                <a:latin typeface="Arial" panose="020B0604020202020204"/>
              </a:rPr>
              <a:t>– Minister for Enterprise, Trade and Employment </a:t>
            </a:r>
          </a:p>
          <a:p>
            <a:pPr defTabSz="412750"/>
            <a:r>
              <a:rPr lang="en-IE" sz="2200" b="1" kern="0" spc="-75" dirty="0">
                <a:solidFill>
                  <a:schemeClr val="tx1"/>
                </a:solidFill>
                <a:latin typeface="Arial" panose="020B0604020202020204"/>
              </a:rPr>
              <a:t>Neale Richmond </a:t>
            </a:r>
            <a:r>
              <a:rPr lang="en-IE" sz="2200" kern="0" spc="-75" dirty="0">
                <a:solidFill>
                  <a:schemeClr val="tx1"/>
                </a:solidFill>
                <a:latin typeface="Arial" panose="020B0604020202020204"/>
              </a:rPr>
              <a:t>– Minister of State for Employment Affairs and Retail Business</a:t>
            </a:r>
          </a:p>
          <a:p>
            <a:pPr defTabSz="412750"/>
            <a:r>
              <a:rPr lang="en-IE" sz="2200" b="1" kern="0" spc="-75" dirty="0">
                <a:solidFill>
                  <a:schemeClr val="tx1"/>
                </a:solidFill>
                <a:latin typeface="Arial" panose="020B0604020202020204"/>
              </a:rPr>
              <a:t>Dara </a:t>
            </a:r>
            <a:r>
              <a:rPr lang="en-IE" sz="2200" b="1" kern="0" spc="-75" dirty="0" err="1">
                <a:solidFill>
                  <a:schemeClr val="tx1"/>
                </a:solidFill>
                <a:latin typeface="Arial" panose="020B0604020202020204"/>
              </a:rPr>
              <a:t>Calleary</a:t>
            </a:r>
            <a:r>
              <a:rPr lang="en-IE" sz="2200" b="1" kern="0" spc="-75" dirty="0">
                <a:solidFill>
                  <a:schemeClr val="tx1"/>
                </a:solidFill>
                <a:latin typeface="Arial" panose="020B0604020202020204"/>
              </a:rPr>
              <a:t> </a:t>
            </a:r>
            <a:r>
              <a:rPr lang="en-IE" sz="2200" kern="0" spc="-75" dirty="0">
                <a:solidFill>
                  <a:schemeClr val="tx1"/>
                </a:solidFill>
                <a:latin typeface="Arial" panose="020B0604020202020204"/>
              </a:rPr>
              <a:t>– Minister of State for Trade Promotion, Digital and Company Regulation</a:t>
            </a:r>
          </a:p>
        </p:txBody>
      </p:sp>
      <p:pic>
        <p:nvPicPr>
          <p:cNvPr id="5" name="Picture 4">
            <a:extLst>
              <a:ext uri="{FF2B5EF4-FFF2-40B4-BE49-F238E27FC236}">
                <a16:creationId xmlns:a16="http://schemas.microsoft.com/office/drawing/2014/main" id="{53C0C91C-899A-9397-BC21-531713D8A1DB}"/>
              </a:ext>
            </a:extLst>
          </p:cNvPr>
          <p:cNvPicPr>
            <a:picLocks noChangeAspect="1"/>
          </p:cNvPicPr>
          <p:nvPr/>
        </p:nvPicPr>
        <p:blipFill>
          <a:blip r:embed="rId3"/>
          <a:stretch>
            <a:fillRect/>
          </a:stretch>
        </p:blipFill>
        <p:spPr>
          <a:xfrm>
            <a:off x="3210468" y="2928890"/>
            <a:ext cx="1445211" cy="1602458"/>
          </a:xfrm>
          <a:prstGeom prst="rect">
            <a:avLst/>
          </a:prstGeom>
        </p:spPr>
      </p:pic>
      <p:pic>
        <p:nvPicPr>
          <p:cNvPr id="6" name="Picture 5">
            <a:extLst>
              <a:ext uri="{FF2B5EF4-FFF2-40B4-BE49-F238E27FC236}">
                <a16:creationId xmlns:a16="http://schemas.microsoft.com/office/drawing/2014/main" id="{4B9E5116-49A3-473E-2089-E44887A9B02D}"/>
              </a:ext>
            </a:extLst>
          </p:cNvPr>
          <p:cNvPicPr>
            <a:picLocks noChangeAspect="1"/>
          </p:cNvPicPr>
          <p:nvPr/>
        </p:nvPicPr>
        <p:blipFill>
          <a:blip r:embed="rId4"/>
          <a:stretch>
            <a:fillRect/>
          </a:stretch>
        </p:blipFill>
        <p:spPr>
          <a:xfrm>
            <a:off x="5559759" y="2928890"/>
            <a:ext cx="1336341" cy="1602458"/>
          </a:xfrm>
          <a:prstGeom prst="rect">
            <a:avLst/>
          </a:prstGeom>
        </p:spPr>
      </p:pic>
      <p:pic>
        <p:nvPicPr>
          <p:cNvPr id="7" name="Picture 6">
            <a:extLst>
              <a:ext uri="{FF2B5EF4-FFF2-40B4-BE49-F238E27FC236}">
                <a16:creationId xmlns:a16="http://schemas.microsoft.com/office/drawing/2014/main" id="{937535AE-8FF6-EC90-1953-9CBC7B31DBFB}"/>
              </a:ext>
            </a:extLst>
          </p:cNvPr>
          <p:cNvPicPr>
            <a:picLocks noChangeAspect="1"/>
          </p:cNvPicPr>
          <p:nvPr/>
        </p:nvPicPr>
        <p:blipFill>
          <a:blip r:embed="rId5"/>
          <a:stretch>
            <a:fillRect/>
          </a:stretch>
        </p:blipFill>
        <p:spPr>
          <a:xfrm>
            <a:off x="8058192" y="2977164"/>
            <a:ext cx="1258343" cy="1505910"/>
          </a:xfrm>
          <a:prstGeom prst="rect">
            <a:avLst/>
          </a:prstGeom>
        </p:spPr>
      </p:pic>
    </p:spTree>
    <p:extLst>
      <p:ext uri="{BB962C8B-B14F-4D97-AF65-F5344CB8AC3E}">
        <p14:creationId xmlns:p14="http://schemas.microsoft.com/office/powerpoint/2010/main" val="237777082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88FBAB-858C-1A98-7984-F4714A0BCEFE}"/>
              </a:ext>
            </a:extLst>
          </p:cNvPr>
          <p:cNvSpPr>
            <a:spLocks noGrp="1"/>
          </p:cNvSpPr>
          <p:nvPr>
            <p:ph type="body" idx="1"/>
          </p:nvPr>
        </p:nvSpPr>
        <p:spPr>
          <a:xfrm>
            <a:off x="766763" y="1616075"/>
            <a:ext cx="10658474" cy="4376153"/>
          </a:xfrm>
        </p:spPr>
        <p:txBody>
          <a:bodyPr>
            <a:normAutofit/>
          </a:bodyPr>
          <a:lstStyle/>
          <a:p>
            <a:r>
              <a:rPr lang="en-IE" sz="2400" dirty="0"/>
              <a:t>The Department of Enterprise, Trade and Employment’s mission is to lead on the creation and maintenance of high quality and sustainable full employment across all regions of the country by championing enterprise across government, by supporting a competitive business base to incentivise work, enterprise, trade, and investment and by promoting fair and competitive markets.</a:t>
            </a:r>
          </a:p>
          <a:p>
            <a:endParaRPr lang="en-IE" sz="2400" dirty="0"/>
          </a:p>
          <a:p>
            <a:r>
              <a:rPr lang="en-IE" sz="2400" dirty="0"/>
              <a:t>Our Vision is to make Ireland the best place to succeed in business across all </a:t>
            </a:r>
          </a:p>
          <a:p>
            <a:r>
              <a:rPr lang="en-IE" sz="2400" dirty="0"/>
              <a:t>regions of our country, with vibrant enterprises, more high quality </a:t>
            </a:r>
          </a:p>
          <a:p>
            <a:r>
              <a:rPr lang="en-IE" sz="2400" dirty="0"/>
              <a:t>employment, growing trade, fair workplaces and higher productivity. </a:t>
            </a:r>
          </a:p>
        </p:txBody>
      </p:sp>
      <p:sp>
        <p:nvSpPr>
          <p:cNvPr id="5" name="Title 2">
            <a:extLst>
              <a:ext uri="{FF2B5EF4-FFF2-40B4-BE49-F238E27FC236}">
                <a16:creationId xmlns:a16="http://schemas.microsoft.com/office/drawing/2014/main" id="{2FF00C85-BD85-C88F-5614-C19CCFB5022D}"/>
              </a:ext>
            </a:extLst>
          </p:cNvPr>
          <p:cNvSpPr txBox="1">
            <a:spLocks/>
          </p:cNvSpPr>
          <p:nvPr/>
        </p:nvSpPr>
        <p:spPr>
          <a:xfrm>
            <a:off x="720724" y="473075"/>
            <a:ext cx="10658473" cy="1143000"/>
          </a:xfrm>
          <a:prstGeom prst="rect">
            <a:avLst/>
          </a:prstGeom>
        </p:spPr>
        <p:txBody>
          <a:bodyPr/>
          <a:lstStyle>
            <a:lvl1pPr marL="0" marR="0" indent="0" algn="l" defTabSz="825500" eaLnBrk="1" latinLnBrk="0" hangingPunct="1">
              <a:lnSpc>
                <a:spcPct val="100000"/>
              </a:lnSpc>
              <a:spcBef>
                <a:spcPts val="0"/>
              </a:spcBef>
              <a:spcAft>
                <a:spcPts val="0"/>
              </a:spcAft>
              <a:buClrTx/>
              <a:buSzTx/>
              <a:buFontTx/>
              <a:buNone/>
              <a:tabLst/>
              <a:defRPr sz="9600" b="1" i="0" u="none" strike="noStrike" cap="none" spc="-180" baseline="0">
                <a:ln>
                  <a:noFill/>
                </a:ln>
                <a:solidFill>
                  <a:srgbClr val="004D44"/>
                </a:solidFill>
                <a:uFillTx/>
                <a:latin typeface="+mn-lt"/>
                <a:ea typeface="Open Sans"/>
                <a:cs typeface="Open Sans"/>
                <a:sym typeface="Open Sans"/>
              </a:defRPr>
            </a:lvl1pPr>
            <a:lvl2pPr marL="0" marR="0" indent="228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2pPr>
            <a:lvl3pPr marL="0" marR="0" indent="457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3pPr>
            <a:lvl4pPr marL="0" marR="0" indent="685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4pPr>
            <a:lvl5pPr marL="0" marR="0" indent="9144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5pPr>
            <a:lvl6pPr marL="0" marR="0" indent="11430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6pPr>
            <a:lvl7pPr marL="0" marR="0" indent="1371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7pPr>
            <a:lvl8pPr marL="0" marR="0" indent="1600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8pPr>
            <a:lvl9pPr marL="0" marR="0" indent="1828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9pPr>
          </a:lstStyle>
          <a:p>
            <a:pPr algn="ctr" defTabSz="412750"/>
            <a:r>
              <a:rPr lang="en-IE" sz="4800" kern="0" spc="-90" dirty="0">
                <a:solidFill>
                  <a:srgbClr val="FFFFFF"/>
                </a:solidFill>
                <a:latin typeface="Arial" panose="020B0604020202020204"/>
              </a:rPr>
              <a:t>DETE Mission Statement</a:t>
            </a:r>
          </a:p>
        </p:txBody>
      </p:sp>
    </p:spTree>
    <p:extLst>
      <p:ext uri="{BB962C8B-B14F-4D97-AF65-F5344CB8AC3E}">
        <p14:creationId xmlns:p14="http://schemas.microsoft.com/office/powerpoint/2010/main" val="74556829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812800" y="1329490"/>
            <a:ext cx="10909300" cy="4830010"/>
          </a:xfrm>
        </p:spPr>
        <p:txBody>
          <a:bodyPr>
            <a:noAutofit/>
          </a:bodyPr>
          <a:lstStyle/>
          <a:p>
            <a:pPr>
              <a:lnSpc>
                <a:spcPct val="100000"/>
              </a:lnSpc>
              <a:spcAft>
                <a:spcPts val="1200"/>
              </a:spcAft>
            </a:pPr>
            <a:r>
              <a:rPr lang="en-IE" sz="1900" dirty="0">
                <a:solidFill>
                  <a:schemeClr val="tx1"/>
                </a:solidFill>
              </a:rPr>
              <a:t>Since 2020, the Department has been working to achieve the commitments and priorities set out in the Programme for Government: </a:t>
            </a:r>
            <a:r>
              <a:rPr lang="en-IE" sz="1900" b="1" i="1" dirty="0">
                <a:solidFill>
                  <a:schemeClr val="tx1"/>
                </a:solidFill>
              </a:rPr>
              <a:t>Our Shared Future</a:t>
            </a:r>
            <a:r>
              <a:rPr lang="en-IE" sz="1900" dirty="0">
                <a:solidFill>
                  <a:schemeClr val="tx1"/>
                </a:solidFill>
              </a:rPr>
              <a:t>. </a:t>
            </a:r>
          </a:p>
          <a:p>
            <a:pPr>
              <a:lnSpc>
                <a:spcPct val="100000"/>
              </a:lnSpc>
              <a:spcAft>
                <a:spcPts val="1200"/>
              </a:spcAft>
            </a:pPr>
            <a:r>
              <a:rPr lang="en-IE" sz="1900" dirty="0">
                <a:solidFill>
                  <a:schemeClr val="tx1"/>
                </a:solidFill>
              </a:rPr>
              <a:t>Draft Strategy based around 6 Strategic Goals:</a:t>
            </a:r>
          </a:p>
          <a:p>
            <a:pPr marL="266700" indent="-266700">
              <a:lnSpc>
                <a:spcPct val="100000"/>
              </a:lnSpc>
              <a:spcAft>
                <a:spcPts val="1200"/>
              </a:spcAft>
            </a:pPr>
            <a:r>
              <a:rPr lang="en-IE" sz="1900" b="1" dirty="0">
                <a:solidFill>
                  <a:schemeClr val="tx1"/>
                </a:solidFill>
              </a:rPr>
              <a:t>➢ Goal 1: </a:t>
            </a:r>
            <a:r>
              <a:rPr lang="en-IE" sz="1900" dirty="0">
                <a:solidFill>
                  <a:schemeClr val="tx1"/>
                </a:solidFill>
              </a:rPr>
              <a:t>Maintain full employment and ensure sustainable and regionally balanced economic development. </a:t>
            </a:r>
          </a:p>
          <a:p>
            <a:pPr marL="266700" indent="-266700">
              <a:lnSpc>
                <a:spcPct val="100000"/>
              </a:lnSpc>
              <a:spcAft>
                <a:spcPts val="1200"/>
              </a:spcAft>
            </a:pPr>
            <a:r>
              <a:rPr lang="en-IE" sz="1900" dirty="0">
                <a:solidFill>
                  <a:schemeClr val="tx1"/>
                </a:solidFill>
              </a:rPr>
              <a:t>➢ </a:t>
            </a:r>
            <a:r>
              <a:rPr lang="en-IE" sz="1900" b="1" dirty="0">
                <a:solidFill>
                  <a:schemeClr val="tx1"/>
                </a:solidFill>
              </a:rPr>
              <a:t>Goal 2: </a:t>
            </a:r>
            <a:r>
              <a:rPr lang="en-IE" sz="1900" dirty="0">
                <a:solidFill>
                  <a:schemeClr val="tx1"/>
                </a:solidFill>
              </a:rPr>
              <a:t>Advance the green and digital transitions to ensure the competitiveness and sustainability of Irish-based enterprise. </a:t>
            </a:r>
          </a:p>
          <a:p>
            <a:pPr marL="266700" indent="-266700">
              <a:lnSpc>
                <a:spcPct val="100000"/>
              </a:lnSpc>
              <a:spcAft>
                <a:spcPts val="1200"/>
              </a:spcAft>
            </a:pPr>
            <a:r>
              <a:rPr lang="en-IE" sz="1900" dirty="0">
                <a:solidFill>
                  <a:schemeClr val="tx1"/>
                </a:solidFill>
              </a:rPr>
              <a:t>➢ </a:t>
            </a:r>
            <a:r>
              <a:rPr lang="en-IE" sz="1900" b="1" dirty="0">
                <a:solidFill>
                  <a:schemeClr val="tx1"/>
                </a:solidFill>
              </a:rPr>
              <a:t>Goal 3: </a:t>
            </a:r>
            <a:r>
              <a:rPr lang="en-IE" sz="1900" dirty="0">
                <a:solidFill>
                  <a:schemeClr val="tx1"/>
                </a:solidFill>
              </a:rPr>
              <a:t>Promote safety, better pay and conditions, more secure jobs and gender equality in the workplace. </a:t>
            </a:r>
          </a:p>
          <a:p>
            <a:pPr marL="266700" indent="-266700">
              <a:lnSpc>
                <a:spcPct val="100000"/>
              </a:lnSpc>
              <a:spcAft>
                <a:spcPts val="1200"/>
              </a:spcAft>
            </a:pPr>
            <a:r>
              <a:rPr lang="en-IE" sz="1900" dirty="0">
                <a:solidFill>
                  <a:schemeClr val="tx1"/>
                </a:solidFill>
              </a:rPr>
              <a:t>➢ </a:t>
            </a:r>
            <a:r>
              <a:rPr lang="en-IE" sz="1900" b="1" dirty="0">
                <a:solidFill>
                  <a:schemeClr val="tx1"/>
                </a:solidFill>
              </a:rPr>
              <a:t>Goal 4: </a:t>
            </a:r>
            <a:r>
              <a:rPr lang="en-IE" sz="1900" dirty="0">
                <a:solidFill>
                  <a:schemeClr val="tx1"/>
                </a:solidFill>
              </a:rPr>
              <a:t>Enhance our business regulatory environment and Ireland’s attractiveness as a place to do business. </a:t>
            </a:r>
          </a:p>
          <a:p>
            <a:pPr marL="266700" indent="-266700">
              <a:lnSpc>
                <a:spcPct val="100000"/>
              </a:lnSpc>
              <a:spcAft>
                <a:spcPts val="1200"/>
              </a:spcAft>
            </a:pPr>
            <a:r>
              <a:rPr lang="en-IE" sz="1900" dirty="0">
                <a:solidFill>
                  <a:schemeClr val="tx1"/>
                </a:solidFill>
              </a:rPr>
              <a:t>➢ </a:t>
            </a:r>
            <a:r>
              <a:rPr lang="en-IE" sz="1900" b="1" dirty="0">
                <a:solidFill>
                  <a:schemeClr val="tx1"/>
                </a:solidFill>
              </a:rPr>
              <a:t>Goal 5: </a:t>
            </a:r>
            <a:r>
              <a:rPr lang="en-IE" sz="1900" dirty="0">
                <a:solidFill>
                  <a:schemeClr val="tx1"/>
                </a:solidFill>
              </a:rPr>
              <a:t>Deepen and extend Ireland’s global business and trade in a responsible, fair and sustainable manner supportive of high living standards and grow further the all-island economy. </a:t>
            </a:r>
          </a:p>
          <a:p>
            <a:pPr marL="266700" indent="-266700">
              <a:lnSpc>
                <a:spcPct val="100000"/>
              </a:lnSpc>
              <a:spcAft>
                <a:spcPts val="1200"/>
              </a:spcAft>
            </a:pPr>
            <a:r>
              <a:rPr lang="en-IE" sz="1900" dirty="0">
                <a:solidFill>
                  <a:schemeClr val="tx1"/>
                </a:solidFill>
              </a:rPr>
              <a:t>➢ </a:t>
            </a:r>
            <a:r>
              <a:rPr lang="en-IE" sz="1900" b="1" dirty="0">
                <a:solidFill>
                  <a:schemeClr val="tx1"/>
                </a:solidFill>
              </a:rPr>
              <a:t>Goal 6: </a:t>
            </a:r>
            <a:r>
              <a:rPr lang="en-IE" sz="1900" dirty="0">
                <a:solidFill>
                  <a:schemeClr val="tx1"/>
                </a:solidFill>
              </a:rPr>
              <a:t>Build an innovative and agile Department with a strong public service ethos driving effective and responsible policy implementation</a:t>
            </a:r>
            <a:r>
              <a:rPr lang="en-IE" sz="2000" dirty="0">
                <a:solidFill>
                  <a:schemeClr val="tx1"/>
                </a:solidFill>
              </a:rPr>
              <a:t>.</a:t>
            </a:r>
            <a:endParaRPr lang="en-IE" sz="2000" dirty="0"/>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1257300" y="186489"/>
            <a:ext cx="9334499" cy="1143000"/>
          </a:xfrm>
        </p:spPr>
        <p:txBody>
          <a:bodyPr>
            <a:normAutofit fontScale="90000"/>
          </a:bodyPr>
          <a:lstStyle/>
          <a:p>
            <a:pPr algn="ctr"/>
            <a:r>
              <a:rPr lang="en-IE" dirty="0"/>
              <a:t>Draft DETE Statement of Strategy 2023-2025</a:t>
            </a:r>
          </a:p>
        </p:txBody>
      </p:sp>
    </p:spTree>
    <p:extLst>
      <p:ext uri="{BB962C8B-B14F-4D97-AF65-F5344CB8AC3E}">
        <p14:creationId xmlns:p14="http://schemas.microsoft.com/office/powerpoint/2010/main" val="30045354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731148" y="1130300"/>
            <a:ext cx="10740127" cy="4969711"/>
          </a:xfrm>
        </p:spPr>
        <p:txBody>
          <a:bodyPr>
            <a:noAutofit/>
          </a:bodyPr>
          <a:lstStyle/>
          <a:p>
            <a:pPr marL="457200" indent="-457200">
              <a:lnSpc>
                <a:spcPct val="100000"/>
              </a:lnSpc>
              <a:spcAft>
                <a:spcPts val="1200"/>
              </a:spcAft>
              <a:buFont typeface="Arial" panose="020B0604020202020204" pitchFamily="34" charset="0"/>
              <a:buChar char="•"/>
            </a:pPr>
            <a:r>
              <a:rPr lang="en-IE" sz="1900" dirty="0">
                <a:solidFill>
                  <a:schemeClr val="tx1"/>
                </a:solidFill>
              </a:rPr>
              <a:t>Project Ireland 2040 is the government’s long-term overarching strategy to make Ireland a better country for all and to build a more resilient and sustainable future. </a:t>
            </a:r>
          </a:p>
          <a:p>
            <a:pPr marL="457200" indent="-457200">
              <a:lnSpc>
                <a:spcPct val="100000"/>
              </a:lnSpc>
              <a:spcAft>
                <a:spcPts val="1200"/>
              </a:spcAft>
              <a:buFont typeface="Arial" panose="020B0604020202020204" pitchFamily="34" charset="0"/>
              <a:buChar char="•"/>
            </a:pPr>
            <a:r>
              <a:rPr lang="en-IE" sz="1900" dirty="0">
                <a:solidFill>
                  <a:schemeClr val="tx1"/>
                </a:solidFill>
              </a:rPr>
              <a:t>The availability of competitively priced world class infrastructure, including energy, water and wastewater, transport, telecommunications and related services, is critical to support 	enterprise development and economic growth. </a:t>
            </a:r>
          </a:p>
          <a:p>
            <a:pPr marL="457200" indent="-457200">
              <a:lnSpc>
                <a:spcPct val="100000"/>
              </a:lnSpc>
              <a:spcAft>
                <a:spcPts val="1200"/>
              </a:spcAft>
              <a:buFont typeface="Arial" panose="020B0604020202020204" pitchFamily="34" charset="0"/>
              <a:buChar char="•"/>
            </a:pPr>
            <a:r>
              <a:rPr lang="en-IE" sz="1900" dirty="0">
                <a:solidFill>
                  <a:schemeClr val="tx1"/>
                </a:solidFill>
              </a:rPr>
              <a:t>To align Ireland’s infrastructure investment, as set out under Project Ireland 2040, with enterprise needs, DETE is working with its agencies to map infrastructure priorities for enterprise and is engaging with relevant Government Departments to drive delivery of these priorities. </a:t>
            </a:r>
          </a:p>
          <a:p>
            <a:pPr marL="457200" indent="-457200">
              <a:lnSpc>
                <a:spcPct val="100000"/>
              </a:lnSpc>
              <a:spcAft>
                <a:spcPts val="1200"/>
              </a:spcAft>
              <a:buFont typeface="Arial" panose="020B0604020202020204" pitchFamily="34" charset="0"/>
              <a:buChar char="•"/>
            </a:pPr>
            <a:r>
              <a:rPr lang="en-IE" sz="1900" dirty="0">
                <a:solidFill>
                  <a:schemeClr val="tx1"/>
                </a:solidFill>
              </a:rPr>
              <a:t>With regard to the border counties of Ireland, the delivery of enterprise infrastructure 	priorities will support economic development within the border region by facilitating enterprise growth, supporting employment opportunities and improving accessibility to the region. </a:t>
            </a:r>
          </a:p>
          <a:p>
            <a:pPr marL="457200" indent="-457200">
              <a:lnSpc>
                <a:spcPct val="100000"/>
              </a:lnSpc>
              <a:spcAft>
                <a:spcPts val="1200"/>
              </a:spcAft>
              <a:buFont typeface="Arial" panose="020B0604020202020204" pitchFamily="34" charset="0"/>
              <a:buChar char="•"/>
            </a:pPr>
            <a:r>
              <a:rPr lang="en-IE" sz="1900" dirty="0">
                <a:solidFill>
                  <a:schemeClr val="tx1"/>
                </a:solidFill>
              </a:rPr>
              <a:t>The Department is also engaging with relevant Government Departments and regulators to influence policy and regulatory reform in areas such as planning and environmental licencing to support efficient infrastructure delivery and enterprise development. </a:t>
            </a:r>
            <a:endParaRPr lang="en-IE" sz="1900" dirty="0"/>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720724" y="473075"/>
            <a:ext cx="10740127" cy="835025"/>
          </a:xfrm>
        </p:spPr>
        <p:txBody>
          <a:bodyPr>
            <a:normAutofit/>
          </a:bodyPr>
          <a:lstStyle/>
          <a:p>
            <a:pPr algn="ctr"/>
            <a:r>
              <a:rPr lang="en-IE" dirty="0"/>
              <a:t>Project Ireland 2040 and DETE</a:t>
            </a:r>
          </a:p>
        </p:txBody>
      </p:sp>
    </p:spTree>
    <p:extLst>
      <p:ext uri="{BB962C8B-B14F-4D97-AF65-F5344CB8AC3E}">
        <p14:creationId xmlns:p14="http://schemas.microsoft.com/office/powerpoint/2010/main" val="57063154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731148" y="939800"/>
            <a:ext cx="10317852" cy="5160211"/>
          </a:xfrm>
        </p:spPr>
        <p:txBody>
          <a:bodyPr>
            <a:normAutofit fontScale="92500" lnSpcReduction="10000"/>
          </a:bodyPr>
          <a:lstStyle/>
          <a:p>
            <a:pPr>
              <a:lnSpc>
                <a:spcPct val="120000"/>
              </a:lnSpc>
              <a:spcAft>
                <a:spcPts val="1200"/>
              </a:spcAft>
            </a:pPr>
            <a:r>
              <a:rPr lang="en-IE" sz="1800" dirty="0">
                <a:solidFill>
                  <a:schemeClr val="tx1"/>
                </a:solidFill>
              </a:rPr>
              <a:t>The White Paper on Enterprise 2022-2030, published in December 2022, sets out Ireland’s industrial policy for the medium-to long-term, building on Ireland’s economic strengths of being an open economy with strong trade links and high levels of foreign direct investment and possessing a resilient labour market. </a:t>
            </a:r>
          </a:p>
          <a:p>
            <a:pPr>
              <a:lnSpc>
                <a:spcPct val="120000"/>
              </a:lnSpc>
              <a:spcAft>
                <a:spcPts val="1200"/>
              </a:spcAft>
            </a:pPr>
            <a:r>
              <a:rPr lang="en-IE" sz="1800" dirty="0">
                <a:solidFill>
                  <a:schemeClr val="tx1"/>
                </a:solidFill>
              </a:rPr>
              <a:t>The vision set out in the White Paper on Enterprise is for Irish-based enterprise to succeed through competitive advantage founded on sustainability, innovation and productivity, and delivering rewarding jobs and livelihoods. </a:t>
            </a:r>
          </a:p>
          <a:p>
            <a:pPr>
              <a:lnSpc>
                <a:spcPct val="120000"/>
              </a:lnSpc>
              <a:spcAft>
                <a:spcPts val="1200"/>
              </a:spcAft>
            </a:pPr>
            <a:r>
              <a:rPr lang="en-IE" sz="1800" dirty="0">
                <a:solidFill>
                  <a:schemeClr val="tx1"/>
                </a:solidFill>
              </a:rPr>
              <a:t>7 priority enterprise policy objectives were identified. These are: </a:t>
            </a:r>
          </a:p>
          <a:p>
            <a:pPr marL="291375" lvl="2" indent="0">
              <a:lnSpc>
                <a:spcPct val="120000"/>
              </a:lnSpc>
              <a:spcAft>
                <a:spcPts val="1200"/>
              </a:spcAft>
              <a:buNone/>
            </a:pPr>
            <a:r>
              <a:rPr lang="en-IE" sz="1800" dirty="0">
                <a:solidFill>
                  <a:schemeClr val="tx1"/>
                </a:solidFill>
              </a:rPr>
              <a:t>	1.	Integrating decarbonisation and net zero commitments</a:t>
            </a:r>
          </a:p>
          <a:p>
            <a:pPr marL="291375" lvl="2" indent="0">
              <a:lnSpc>
                <a:spcPct val="120000"/>
              </a:lnSpc>
              <a:spcAft>
                <a:spcPts val="1200"/>
              </a:spcAft>
              <a:buNone/>
            </a:pPr>
            <a:r>
              <a:rPr lang="en-IE" sz="1800" dirty="0">
                <a:solidFill>
                  <a:schemeClr val="tx1"/>
                </a:solidFill>
              </a:rPr>
              <a:t>	2.	Placing digital transformation at the heart of enterprise policy </a:t>
            </a:r>
          </a:p>
          <a:p>
            <a:pPr marL="291375" lvl="2" indent="0">
              <a:lnSpc>
                <a:spcPct val="120000"/>
              </a:lnSpc>
              <a:spcAft>
                <a:spcPts val="1200"/>
              </a:spcAft>
              <a:buNone/>
            </a:pPr>
            <a:r>
              <a:rPr lang="en-IE" sz="1800" dirty="0">
                <a:solidFill>
                  <a:schemeClr val="tx1"/>
                </a:solidFill>
              </a:rPr>
              <a:t>	3.	Advancing Ireland’s FDI and trade value proposition </a:t>
            </a:r>
          </a:p>
          <a:p>
            <a:pPr marL="291375" lvl="2" indent="0">
              <a:lnSpc>
                <a:spcPct val="120000"/>
              </a:lnSpc>
              <a:spcAft>
                <a:spcPts val="1200"/>
              </a:spcAft>
              <a:buNone/>
            </a:pPr>
            <a:r>
              <a:rPr lang="en-IE" sz="1800" dirty="0">
                <a:solidFill>
                  <a:schemeClr val="tx1"/>
                </a:solidFill>
              </a:rPr>
              <a:t>	4.	Strengthening the Irish-owned exporting sector </a:t>
            </a:r>
          </a:p>
          <a:p>
            <a:pPr marL="291375" lvl="2" indent="0">
              <a:lnSpc>
                <a:spcPct val="120000"/>
              </a:lnSpc>
              <a:spcAft>
                <a:spcPts val="1200"/>
              </a:spcAft>
              <a:buNone/>
            </a:pPr>
            <a:r>
              <a:rPr lang="en-IE" sz="1800" dirty="0">
                <a:solidFill>
                  <a:schemeClr val="tx1"/>
                </a:solidFill>
              </a:rPr>
              <a:t>	5.	Enabling locally trading sectors to thrive </a:t>
            </a:r>
          </a:p>
          <a:p>
            <a:pPr marL="291375" lvl="2" indent="0">
              <a:lnSpc>
                <a:spcPct val="120000"/>
              </a:lnSpc>
              <a:spcAft>
                <a:spcPts val="1200"/>
              </a:spcAft>
              <a:buNone/>
            </a:pPr>
            <a:r>
              <a:rPr lang="en-IE" sz="1800" dirty="0">
                <a:solidFill>
                  <a:schemeClr val="tx1"/>
                </a:solidFill>
              </a:rPr>
              <a:t>	6.	Stepping up enterprise innovation </a:t>
            </a:r>
          </a:p>
          <a:p>
            <a:pPr marL="291375" lvl="2" indent="0">
              <a:lnSpc>
                <a:spcPct val="120000"/>
              </a:lnSpc>
              <a:spcAft>
                <a:spcPts val="1200"/>
              </a:spcAft>
              <a:buNone/>
            </a:pPr>
            <a:r>
              <a:rPr lang="en-IE" sz="1800" dirty="0">
                <a:solidFill>
                  <a:schemeClr val="tx1"/>
                </a:solidFill>
              </a:rPr>
              <a:t>	7.	Building on strengths and opportunities </a:t>
            </a:r>
            <a:endParaRPr lang="en-IE" sz="1800" dirty="0"/>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731148" y="257175"/>
            <a:ext cx="10740127" cy="682625"/>
          </a:xfrm>
        </p:spPr>
        <p:txBody>
          <a:bodyPr/>
          <a:lstStyle/>
          <a:p>
            <a:pPr algn="ctr"/>
            <a:r>
              <a:rPr lang="en-IE" dirty="0"/>
              <a:t>Enterprise White Paper</a:t>
            </a:r>
          </a:p>
        </p:txBody>
      </p:sp>
    </p:spTree>
    <p:extLst>
      <p:ext uri="{BB962C8B-B14F-4D97-AF65-F5344CB8AC3E}">
        <p14:creationId xmlns:p14="http://schemas.microsoft.com/office/powerpoint/2010/main" val="249948164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731148" y="1267995"/>
            <a:ext cx="10559151" cy="4322011"/>
          </a:xfrm>
        </p:spPr>
        <p:txBody>
          <a:bodyPr>
            <a:normAutofit/>
          </a:bodyPr>
          <a:lstStyle/>
          <a:p>
            <a:pPr marL="428625" indent="-428625">
              <a:buFont typeface="Arial" panose="020B0604020202020204" pitchFamily="34" charset="0"/>
              <a:buChar char="•"/>
            </a:pPr>
            <a:r>
              <a:rPr lang="en-IE" sz="2400" dirty="0">
                <a:solidFill>
                  <a:schemeClr val="tx1"/>
                </a:solidFill>
              </a:rPr>
              <a:t>The White Paper on Enterprise recognises the importance of having the right framework conditions in place to facilitate enterprise competitiveness. These framework conditions include infrastructure, cost of doing business, skills and talent, access to finance, taxation and regulation. </a:t>
            </a:r>
          </a:p>
          <a:p>
            <a:pPr marL="428625" indent="-428625">
              <a:buFont typeface="Arial" panose="020B0604020202020204" pitchFamily="34" charset="0"/>
              <a:buChar char="•"/>
            </a:pPr>
            <a:endParaRPr lang="en-IE" sz="2400" dirty="0">
              <a:solidFill>
                <a:schemeClr val="tx1"/>
              </a:solidFill>
            </a:endParaRPr>
          </a:p>
          <a:p>
            <a:pPr marL="428625" indent="-428625">
              <a:buFont typeface="Arial" panose="020B0604020202020204" pitchFamily="34" charset="0"/>
              <a:buChar char="•"/>
            </a:pPr>
            <a:r>
              <a:rPr lang="en-IE" sz="2400" dirty="0">
                <a:solidFill>
                  <a:schemeClr val="tx1"/>
                </a:solidFill>
              </a:rPr>
              <a:t>An implementation plan is currently being devised and will be completed in Q1 2023. This plan will commit relevant Government Departments, agencies and offices to timetabled deliverables of the 15 targets set out in the White Paper. </a:t>
            </a:r>
          </a:p>
          <a:p>
            <a:pPr marL="428625" indent="-428625">
              <a:buFont typeface="Arial" panose="020B0604020202020204" pitchFamily="34" charset="0"/>
              <a:buChar char="•"/>
            </a:pPr>
            <a:endParaRPr lang="en-IE" dirty="0"/>
          </a:p>
        </p:txBody>
      </p:sp>
      <p:sp>
        <p:nvSpPr>
          <p:cNvPr id="2" name="Title 3">
            <a:extLst>
              <a:ext uri="{FF2B5EF4-FFF2-40B4-BE49-F238E27FC236}">
                <a16:creationId xmlns:a16="http://schemas.microsoft.com/office/drawing/2014/main" id="{E320D388-6553-2D5A-9208-43C71AA85802}"/>
              </a:ext>
            </a:extLst>
          </p:cNvPr>
          <p:cNvSpPr>
            <a:spLocks noGrp="1"/>
          </p:cNvSpPr>
          <p:nvPr>
            <p:ph type="title"/>
          </p:nvPr>
        </p:nvSpPr>
        <p:spPr>
          <a:xfrm>
            <a:off x="731148" y="257175"/>
            <a:ext cx="10740127" cy="682625"/>
          </a:xfrm>
        </p:spPr>
        <p:txBody>
          <a:bodyPr/>
          <a:lstStyle/>
          <a:p>
            <a:pPr algn="ctr"/>
            <a:r>
              <a:rPr lang="en-IE" dirty="0"/>
              <a:t>Enterprise White Paper cont.</a:t>
            </a:r>
          </a:p>
        </p:txBody>
      </p:sp>
    </p:spTree>
    <p:extLst>
      <p:ext uri="{BB962C8B-B14F-4D97-AF65-F5344CB8AC3E}">
        <p14:creationId xmlns:p14="http://schemas.microsoft.com/office/powerpoint/2010/main" val="25896700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1028700" y="1397000"/>
            <a:ext cx="10223500" cy="4703011"/>
          </a:xfrm>
        </p:spPr>
        <p:txBody>
          <a:bodyPr/>
          <a:lstStyle/>
          <a:p>
            <a:pPr marL="428625" indent="-428625">
              <a:lnSpc>
                <a:spcPct val="100000"/>
              </a:lnSpc>
              <a:spcAft>
                <a:spcPts val="1200"/>
              </a:spcAft>
              <a:buFont typeface="Arial" panose="020B0604020202020204" pitchFamily="34" charset="0"/>
              <a:buChar char="•"/>
            </a:pPr>
            <a:r>
              <a:rPr lang="en-IE" dirty="0">
                <a:solidFill>
                  <a:schemeClr val="tx1"/>
                </a:solidFill>
              </a:rPr>
              <a:t>North-South Coordination</a:t>
            </a:r>
          </a:p>
          <a:p>
            <a:pPr marL="428625" indent="-428625">
              <a:lnSpc>
                <a:spcPct val="100000"/>
              </a:lnSpc>
              <a:spcAft>
                <a:spcPts val="1200"/>
              </a:spcAft>
              <a:buFont typeface="Arial" panose="020B0604020202020204" pitchFamily="34" charset="0"/>
              <a:buChar char="•"/>
            </a:pPr>
            <a:r>
              <a:rPr lang="en-IE" dirty="0">
                <a:solidFill>
                  <a:schemeClr val="tx1"/>
                </a:solidFill>
              </a:rPr>
              <a:t>Brexit Coordination</a:t>
            </a:r>
          </a:p>
          <a:p>
            <a:pPr marL="428625" indent="-428625">
              <a:lnSpc>
                <a:spcPct val="100000"/>
              </a:lnSpc>
              <a:spcAft>
                <a:spcPts val="1200"/>
              </a:spcAft>
              <a:buFont typeface="Arial" panose="020B0604020202020204" pitchFamily="34" charset="0"/>
              <a:buChar char="•"/>
            </a:pPr>
            <a:r>
              <a:rPr lang="en-IE" dirty="0">
                <a:solidFill>
                  <a:schemeClr val="tx1"/>
                </a:solidFill>
              </a:rPr>
              <a:t>Responsible for DETE’s role as Accountable Department for INTERREG VA and PEACEPLUS</a:t>
            </a:r>
          </a:p>
          <a:p>
            <a:pPr marL="428625" indent="-428625">
              <a:lnSpc>
                <a:spcPct val="100000"/>
              </a:lnSpc>
              <a:spcAft>
                <a:spcPts val="1200"/>
              </a:spcAft>
              <a:buFont typeface="Arial" panose="020B0604020202020204" pitchFamily="34" charset="0"/>
              <a:buChar char="•"/>
            </a:pPr>
            <a:r>
              <a:rPr lang="en-IE" dirty="0">
                <a:solidFill>
                  <a:schemeClr val="tx1"/>
                </a:solidFill>
              </a:rPr>
              <a:t>Two Investment Areas under PEACEPLUS Theme 2 :</a:t>
            </a:r>
            <a:br>
              <a:rPr lang="en-IE" dirty="0">
                <a:solidFill>
                  <a:schemeClr val="tx1"/>
                </a:solidFill>
              </a:rPr>
            </a:br>
            <a:r>
              <a:rPr lang="en-IE" dirty="0">
                <a:solidFill>
                  <a:schemeClr val="tx1"/>
                </a:solidFill>
              </a:rPr>
              <a:t>INVESTMENT AREA 2.1 – SME Development &amp; Transition</a:t>
            </a:r>
            <a:br>
              <a:rPr lang="en-IE" dirty="0">
                <a:solidFill>
                  <a:schemeClr val="tx1"/>
                </a:solidFill>
              </a:rPr>
            </a:br>
            <a:r>
              <a:rPr lang="en-IE" dirty="0">
                <a:solidFill>
                  <a:schemeClr val="tx1"/>
                </a:solidFill>
              </a:rPr>
              <a:t>INVESTMENT AREA 2.2 – Innovation Challenge Fund</a:t>
            </a:r>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720724" y="473075"/>
            <a:ext cx="10671175" cy="1143000"/>
          </a:xfrm>
        </p:spPr>
        <p:txBody>
          <a:bodyPr/>
          <a:lstStyle/>
          <a:p>
            <a:pPr algn="ctr"/>
            <a:r>
              <a:rPr lang="en-IE" dirty="0"/>
              <a:t>Ireland-UK Unit</a:t>
            </a:r>
          </a:p>
        </p:txBody>
      </p:sp>
    </p:spTree>
    <p:extLst>
      <p:ext uri="{BB962C8B-B14F-4D97-AF65-F5344CB8AC3E}">
        <p14:creationId xmlns:p14="http://schemas.microsoft.com/office/powerpoint/2010/main" val="39615467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754372" y="76523"/>
            <a:ext cx="9928516" cy="120032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Programme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Investment Area 2.1 – </a:t>
            </a:r>
            <a:r>
              <a:rPr lang="en-GB" sz="2400" b="1" dirty="0">
                <a:solidFill>
                  <a:srgbClr val="4472C4">
                    <a:lumMod val="75000"/>
                  </a:srgbClr>
                </a:solidFill>
                <a:latin typeface="Arial Black" panose="020B0A04020102020204" pitchFamily="34" charset="0"/>
              </a:rPr>
              <a:t>SME Development and Transition</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65806CE8-B911-127A-14C0-DE41BEF479EE}"/>
              </a:ext>
            </a:extLst>
          </p:cNvPr>
          <p:cNvSpPr txBox="1">
            <a:spLocks/>
          </p:cNvSpPr>
          <p:nvPr/>
        </p:nvSpPr>
        <p:spPr bwMode="auto">
          <a:xfrm>
            <a:off x="1670670" y="1451657"/>
            <a:ext cx="9202665" cy="4768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effectLst/>
                <a:uLnTx/>
                <a:uFillTx/>
                <a:latin typeface="Arial Nova" panose="020B0604020202020204" pitchFamily="34" charset="0"/>
                <a:ea typeface="MS PGothic" pitchFamily="34" charset="-128"/>
                <a:cs typeface="+mn-cs"/>
              </a:rPr>
              <a:t>Introduction &amp; Housekeeping </a:t>
            </a:r>
            <a:r>
              <a:rPr kumimoji="0" lang="en-GB" sz="2200" b="0" i="0" u="none" strike="noStrike" kern="1200" cap="none" spc="0" normalizeH="0" baseline="0" noProof="0" dirty="0">
                <a:ln>
                  <a:noFill/>
                </a:ln>
                <a:effectLst/>
                <a:uLnTx/>
                <a:uFillTx/>
                <a:latin typeface="Arial Nova" panose="020B0604020202020204" pitchFamily="34" charset="0"/>
                <a:ea typeface="MS PGothic" pitchFamily="34" charset="-128"/>
                <a:cs typeface="+mn-cs"/>
              </a:rPr>
              <a:t>– </a:t>
            </a:r>
            <a:r>
              <a:rPr lang="en-GB" sz="2200" dirty="0">
                <a:latin typeface="Arial Nova" panose="020B0604020202020204" pitchFamily="34" charset="0"/>
              </a:rPr>
              <a:t>Paul Boylan</a:t>
            </a:r>
            <a:r>
              <a:rPr kumimoji="0" lang="en-GB" sz="2200" b="0" i="0" u="none" strike="noStrike" kern="1200" cap="none" spc="0" normalizeH="0" baseline="0" noProof="0" dirty="0">
                <a:ln>
                  <a:noFill/>
                </a:ln>
                <a:effectLst/>
                <a:uLnTx/>
                <a:uFillTx/>
                <a:latin typeface="Arial Nova" panose="020B0604020202020204" pitchFamily="34" charset="0"/>
                <a:ea typeface="MS PGothic" pitchFamily="34" charset="-128"/>
                <a:cs typeface="+mn-cs"/>
              </a:rPr>
              <a:t>, SEUPB</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effectLst/>
                <a:uLnTx/>
                <a:uFillTx/>
                <a:latin typeface="Arial Nova" panose="020B0604020202020204" pitchFamily="34" charset="0"/>
                <a:ea typeface="MS PGothic" pitchFamily="34" charset="-128"/>
                <a:cs typeface="+mn-cs"/>
              </a:rPr>
              <a:t>Welcome &amp; Overview of PEACEPLUS Programme </a:t>
            </a:r>
            <a:r>
              <a:rPr kumimoji="0" lang="en-GB" sz="2200" b="0" i="0" u="none" strike="noStrike" kern="1200" cap="none" spc="0" normalizeH="0" baseline="0" noProof="0" dirty="0">
                <a:ln>
                  <a:noFill/>
                </a:ln>
                <a:effectLst/>
                <a:uLnTx/>
                <a:uFillTx/>
                <a:latin typeface="Arial Nova" panose="020B0604020202020204" pitchFamily="34" charset="0"/>
                <a:ea typeface="MS PGothic" pitchFamily="34" charset="-128"/>
                <a:cs typeface="+mn-cs"/>
              </a:rPr>
              <a:t>– Declan McGarrigle Interim Director of PEACEPLUS Development</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effectLst/>
                <a:uLnTx/>
                <a:uFillTx/>
                <a:latin typeface="Arial Nova" panose="020B0604020202020204" pitchFamily="34" charset="0"/>
                <a:ea typeface="MS PGothic" pitchFamily="34" charset="-128"/>
                <a:cs typeface="+mn-cs"/>
              </a:rPr>
              <a:t>Overview of Policy Interests from Ireland – </a:t>
            </a:r>
            <a:r>
              <a:rPr lang="en-GB" sz="2200" dirty="0">
                <a:latin typeface="Arial Nova" panose="020B0604020202020204" pitchFamily="34" charset="0"/>
              </a:rPr>
              <a:t>David O’Neill</a:t>
            </a:r>
            <a:r>
              <a:rPr kumimoji="0" lang="en-GB" sz="2200" b="0" i="0" u="none" strike="noStrike" kern="1200" cap="none" spc="0" normalizeH="0" baseline="0" noProof="0" dirty="0">
                <a:ln>
                  <a:noFill/>
                </a:ln>
                <a:effectLst/>
                <a:uLnTx/>
                <a:uFillTx/>
                <a:latin typeface="Arial Nova" panose="020B0604020202020204" pitchFamily="34" charset="0"/>
                <a:ea typeface="MS PGothic" pitchFamily="34" charset="-128"/>
                <a:cs typeface="+mn-cs"/>
              </a:rPr>
              <a:t>, Assistant Principal, Ireland-UK Unit, Dept. of Enterprise, Trade and Employment</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effectLst/>
                <a:uLnTx/>
                <a:uFillTx/>
                <a:latin typeface="Arial Nova" panose="020B0604020202020204" pitchFamily="34" charset="0"/>
                <a:ea typeface="MS PGothic" pitchFamily="34" charset="-128"/>
                <a:cs typeface="+mn-cs"/>
              </a:rPr>
              <a:t>Overview of Policy Interests from Northern Ireland – </a:t>
            </a:r>
            <a:r>
              <a:rPr kumimoji="0" lang="en-GB" sz="2200" i="0" u="none" strike="noStrike" kern="1200" cap="none" spc="0" normalizeH="0" baseline="0" noProof="0" dirty="0">
                <a:ln>
                  <a:noFill/>
                </a:ln>
                <a:effectLst/>
                <a:uLnTx/>
                <a:uFillTx/>
                <a:latin typeface="Arial Nova" panose="020B0604020202020204" pitchFamily="34" charset="0"/>
                <a:ea typeface="MS PGothic" pitchFamily="34" charset="-128"/>
                <a:cs typeface="+mn-cs"/>
              </a:rPr>
              <a:t>Trevor Connolly</a:t>
            </a:r>
            <a:r>
              <a:rPr kumimoji="0" lang="en-GB" sz="2200" b="0" i="0" u="none" strike="noStrike" kern="1200" cap="none" spc="0" normalizeH="0" baseline="0" noProof="0" dirty="0">
                <a:ln>
                  <a:noFill/>
                </a:ln>
                <a:effectLst/>
                <a:uLnTx/>
                <a:uFillTx/>
                <a:latin typeface="Arial Nova" panose="020B0604020202020204" pitchFamily="34" charset="0"/>
                <a:ea typeface="MS PGothic" pitchFamily="34" charset="-128"/>
                <a:cs typeface="+mn-cs"/>
              </a:rPr>
              <a:t>, Director for Business Engagement, Dept. for Eco</a:t>
            </a:r>
            <a:r>
              <a:rPr lang="en-GB" sz="2200" dirty="0" err="1">
                <a:latin typeface="Arial Nova" panose="020B0604020202020204" pitchFamily="34" charset="0"/>
              </a:rPr>
              <a:t>nomy</a:t>
            </a:r>
            <a:r>
              <a:rPr kumimoji="0" lang="en-GB" sz="2200" b="0" i="0" u="none" strike="noStrike" kern="1200" cap="none" spc="0" normalizeH="0" baseline="0" noProof="0" dirty="0">
                <a:ln>
                  <a:noFill/>
                </a:ln>
                <a:effectLst/>
                <a:uLnTx/>
                <a:uFillTx/>
                <a:latin typeface="Arial Nova" panose="020B0604020202020204" pitchFamily="34" charset="0"/>
                <a:ea typeface="MS PGothic" pitchFamily="34" charset="-128"/>
                <a:cs typeface="+mn-cs"/>
              </a:rPr>
              <a:t> </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effectLst/>
                <a:uLnTx/>
                <a:uFillTx/>
                <a:latin typeface="Arial Nova" panose="020B0604020202020204" pitchFamily="34" charset="0"/>
                <a:ea typeface="MS PGothic" pitchFamily="34" charset="-128"/>
                <a:cs typeface="+mn-cs"/>
              </a:rPr>
              <a:t>Pre-Application Support &amp; Concept Note </a:t>
            </a:r>
            <a:r>
              <a:rPr kumimoji="0" lang="en-GB" sz="2200" b="0" i="0" u="none" strike="noStrike" kern="1200" cap="none" spc="0" normalizeH="0" baseline="0" noProof="0" dirty="0">
                <a:ln>
                  <a:noFill/>
                </a:ln>
                <a:effectLst/>
                <a:uLnTx/>
                <a:uFillTx/>
                <a:latin typeface="Arial Nova" panose="020B0604020202020204" pitchFamily="34" charset="0"/>
                <a:ea typeface="MS PGothic" pitchFamily="34" charset="-128"/>
                <a:cs typeface="+mn-cs"/>
              </a:rPr>
              <a:t>– Fiona Rooney, Pinnacle Growth Group</a:t>
            </a:r>
            <a:endParaRPr lang="en-GB" sz="2200" dirty="0">
              <a:latin typeface="Arial Nova" panose="020B0604020202020204" pitchFamily="34" charset="0"/>
            </a:endParaRP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effectLst/>
                <a:uLnTx/>
                <a:uFillTx/>
                <a:latin typeface="Arial Nova" panose="020B0604020202020204" pitchFamily="34" charset="0"/>
                <a:ea typeface="MS PGothic" pitchFamily="34" charset="-128"/>
                <a:cs typeface="+mn-cs"/>
              </a:rPr>
              <a:t>Questions and Answers</a:t>
            </a:r>
          </a:p>
        </p:txBody>
      </p:sp>
    </p:spTree>
    <p:extLst>
      <p:ext uri="{BB962C8B-B14F-4D97-AF65-F5344CB8AC3E}">
        <p14:creationId xmlns:p14="http://schemas.microsoft.com/office/powerpoint/2010/main" val="3608126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720725" y="1052888"/>
            <a:ext cx="10482952" cy="2628899"/>
          </a:xfrm>
        </p:spPr>
        <p:txBody>
          <a:bodyPr>
            <a:noAutofit/>
          </a:bodyPr>
          <a:lstStyle/>
          <a:p>
            <a:pPr marL="428625" indent="-428625">
              <a:lnSpc>
                <a:spcPct val="100000"/>
              </a:lnSpc>
              <a:spcAft>
                <a:spcPts val="600"/>
              </a:spcAft>
              <a:buFont typeface="Arial" panose="020B0604020202020204" pitchFamily="34" charset="0"/>
              <a:buChar char="•"/>
            </a:pPr>
            <a:r>
              <a:rPr lang="en-IE" sz="1800" dirty="0">
                <a:solidFill>
                  <a:schemeClr val="tx1"/>
                </a:solidFill>
              </a:rPr>
              <a:t>The 2020 Programme for Government committed to the delivery of a National SME Growth Plan.</a:t>
            </a:r>
          </a:p>
          <a:p>
            <a:pPr marL="428625" indent="-428625">
              <a:lnSpc>
                <a:spcPct val="100000"/>
              </a:lnSpc>
              <a:spcAft>
                <a:spcPts val="600"/>
              </a:spcAft>
              <a:buFont typeface="Arial" panose="020B0604020202020204" pitchFamily="34" charset="0"/>
              <a:buChar char="•"/>
            </a:pPr>
            <a:r>
              <a:rPr lang="en-IE" sz="1800" dirty="0">
                <a:solidFill>
                  <a:schemeClr val="tx1"/>
                </a:solidFill>
              </a:rPr>
              <a:t>The Tánaiste established an SME and Entrepreneurship Taskforce with thematic subgroups focusing on areas of Entrepreneurship, Productivity, Digitalisation and Competitiveness, Internationalisation, and Clustering and Networks</a:t>
            </a:r>
          </a:p>
          <a:p>
            <a:pPr marL="428625" indent="-428625">
              <a:lnSpc>
                <a:spcPct val="100000"/>
              </a:lnSpc>
              <a:spcAft>
                <a:spcPts val="600"/>
              </a:spcAft>
              <a:buFont typeface="Arial" panose="020B0604020202020204" pitchFamily="34" charset="0"/>
              <a:buChar char="•"/>
            </a:pPr>
            <a:r>
              <a:rPr lang="en-IE" sz="1800" dirty="0">
                <a:solidFill>
                  <a:schemeClr val="tx1"/>
                </a:solidFill>
              </a:rPr>
              <a:t>The report published in January 2021 provided commentary on a broad range of measures to help SMEs and entrepreneurs to start up, scale up and access foreign markets, as well as recommendations aimed at helping SMEs to become more productive and ready for the transition to a digital, green economy. </a:t>
            </a:r>
          </a:p>
          <a:p>
            <a:pPr marL="428625" indent="-428625">
              <a:lnSpc>
                <a:spcPct val="100000"/>
              </a:lnSpc>
              <a:spcAft>
                <a:spcPts val="600"/>
              </a:spcAft>
              <a:buFont typeface="Arial" panose="020B0604020202020204" pitchFamily="34" charset="0"/>
              <a:buChar char="•"/>
            </a:pPr>
            <a:r>
              <a:rPr lang="en-IE" sz="1800" dirty="0">
                <a:solidFill>
                  <a:schemeClr val="tx1"/>
                </a:solidFill>
              </a:rPr>
              <a:t>An Implementation Group was established to examine the recommendations and determine where it was considered significant progress could be made. These include:</a:t>
            </a:r>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720725" y="269875"/>
            <a:ext cx="10740126" cy="783013"/>
          </a:xfrm>
        </p:spPr>
        <p:txBody>
          <a:bodyPr>
            <a:normAutofit/>
          </a:bodyPr>
          <a:lstStyle/>
          <a:p>
            <a:pPr algn="ctr"/>
            <a:r>
              <a:rPr lang="en-IE" dirty="0"/>
              <a:t>SME Growth and Transition in DETE</a:t>
            </a:r>
          </a:p>
        </p:txBody>
      </p:sp>
      <p:sp>
        <p:nvSpPr>
          <p:cNvPr id="2" name="Text Placeholder 4">
            <a:extLst>
              <a:ext uri="{FF2B5EF4-FFF2-40B4-BE49-F238E27FC236}">
                <a16:creationId xmlns:a16="http://schemas.microsoft.com/office/drawing/2014/main" id="{DC26EE99-B1A9-EDF9-4124-6252C4D8F0CC}"/>
              </a:ext>
            </a:extLst>
          </p:cNvPr>
          <p:cNvSpPr txBox="1">
            <a:spLocks/>
          </p:cNvSpPr>
          <p:nvPr/>
        </p:nvSpPr>
        <p:spPr>
          <a:xfrm>
            <a:off x="0" y="4013200"/>
            <a:ext cx="11722099" cy="2057400"/>
          </a:xfrm>
          <a:prstGeom prst="rect">
            <a:avLst/>
          </a:prstGeom>
        </p:spPr>
        <p:txBody>
          <a:bodyPr vert="horz" lIns="91440" tIns="45720" rIns="91440" bIns="45720" numCol="2" rtlCol="0">
            <a:noAutofit/>
          </a:bodyPr>
          <a:lstStyle>
            <a:lvl1pPr marL="0" marR="0" indent="0" algn="l" defTabSz="412750" eaLnBrk="1" fontAlgn="auto" latinLnBrk="0" hangingPunct="1">
              <a:lnSpc>
                <a:spcPct val="110000"/>
              </a:lnSpc>
              <a:spcBef>
                <a:spcPts val="0"/>
              </a:spcBef>
              <a:spcAft>
                <a:spcPts val="0"/>
              </a:spcAft>
              <a:buClrTx/>
              <a:buSzTx/>
              <a:buFontTx/>
              <a:buNone/>
              <a:tabLst/>
              <a:defRPr sz="3000" b="0" i="0" u="none" strike="noStrike" cap="none" spc="-80" baseline="0">
                <a:ln>
                  <a:noFill/>
                </a:ln>
                <a:solidFill>
                  <a:srgbClr val="5E5E5E"/>
                </a:solidFill>
                <a:uFillTx/>
                <a:latin typeface="+mn-lt"/>
                <a:ea typeface="Open Sans"/>
                <a:cs typeface="Open Sans"/>
                <a:sym typeface="Open Sans"/>
              </a:defRPr>
            </a:lvl1pPr>
            <a:lvl2pPr marL="0" marR="0" indent="-428625" algn="l" defTabSz="412750" eaLnBrk="1" fontAlgn="auto" latinLnBrk="0" hangingPunct="1">
              <a:lnSpc>
                <a:spcPct val="110000"/>
              </a:lnSpc>
              <a:spcBef>
                <a:spcPts val="0"/>
              </a:spcBef>
              <a:spcAft>
                <a:spcPts val="0"/>
              </a:spcAft>
              <a:buClr>
                <a:srgbClr val="83BE41"/>
              </a:buClr>
              <a:buSzTx/>
              <a:buFont typeface=".AppleSystemUIFont" charset="-120"/>
              <a:buChar char="—"/>
              <a:tabLst/>
              <a:defRPr sz="3000" b="0" i="0" u="none" strike="noStrike" cap="none" spc="-80" baseline="0">
                <a:ln>
                  <a:noFill/>
                </a:ln>
                <a:solidFill>
                  <a:srgbClr val="5E5E5E"/>
                </a:solidFill>
                <a:uFillTx/>
                <a:latin typeface="+mn-lt"/>
                <a:ea typeface="Open Sans"/>
                <a:cs typeface="Open Sans"/>
                <a:sym typeface="Open Sans"/>
              </a:defRPr>
            </a:lvl2pPr>
            <a:lvl3pPr marL="720000" marR="0" indent="-428625" algn="l" defTabSz="412750" eaLnBrk="1" fontAlgn="auto" latinLnBrk="0" hangingPunct="1">
              <a:lnSpc>
                <a:spcPct val="110000"/>
              </a:lnSpc>
              <a:spcBef>
                <a:spcPts val="0"/>
              </a:spcBef>
              <a:spcAft>
                <a:spcPts val="0"/>
              </a:spcAft>
              <a:buClr>
                <a:srgbClr val="83BE41"/>
              </a:buClr>
              <a:buSzTx/>
              <a:buFont typeface=".AppleSystemUIFont" charset="-120"/>
              <a:buChar char="—"/>
              <a:tabLst/>
              <a:defRPr sz="3000" b="0" i="1" u="none" strike="noStrike" cap="none" spc="-80" baseline="0">
                <a:ln>
                  <a:noFill/>
                </a:ln>
                <a:solidFill>
                  <a:srgbClr val="5E5E5E"/>
                </a:solidFill>
                <a:uFillTx/>
                <a:latin typeface="+mn-lt"/>
                <a:ea typeface="Open Sans"/>
                <a:cs typeface="Open Sans"/>
                <a:sym typeface="Open Sans"/>
              </a:defRPr>
            </a:lvl3pPr>
            <a:lvl4pPr marL="108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0" u="none" strike="noStrike" cap="none" spc="-80" baseline="0">
                <a:ln>
                  <a:noFill/>
                </a:ln>
                <a:solidFill>
                  <a:srgbClr val="5E5E5E"/>
                </a:solidFill>
                <a:uFillTx/>
                <a:latin typeface="+mn-lt"/>
                <a:ea typeface="Open Sans"/>
                <a:cs typeface="Open Sans"/>
                <a:sym typeface="Open Sans"/>
              </a:defRPr>
            </a:lvl4pPr>
            <a:lvl5pPr marL="153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1" u="none" strike="noStrike" cap="none" spc="-80" baseline="0">
                <a:ln>
                  <a:noFill/>
                </a:ln>
                <a:solidFill>
                  <a:srgbClr val="5E5E5E"/>
                </a:solidFill>
                <a:uFillTx/>
                <a:latin typeface="+mn-lt"/>
                <a:ea typeface="Open Sans"/>
                <a:cs typeface="Open Sans"/>
                <a:sym typeface="Open Sans"/>
              </a:defRPr>
            </a:lvl5pPr>
            <a:lvl6pPr marL="0" marR="0" indent="5715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6pPr>
            <a:lvl7pPr marL="0" marR="0" indent="6858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7pPr>
            <a:lvl8pPr marL="0" marR="0" indent="8001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8pPr>
            <a:lvl9pPr marL="0" marR="0" indent="9144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9pPr>
          </a:lstStyle>
          <a:p>
            <a:pPr marL="266700" indent="457200">
              <a:lnSpc>
                <a:spcPct val="100000"/>
              </a:lnSpc>
              <a:spcAft>
                <a:spcPts val="600"/>
              </a:spcAft>
            </a:pPr>
            <a:r>
              <a:rPr lang="en-IE" sz="1600" kern="0" dirty="0">
                <a:solidFill>
                  <a:schemeClr val="tx1"/>
                </a:solidFill>
              </a:rPr>
              <a:t>	•	Access to Finance</a:t>
            </a:r>
          </a:p>
          <a:p>
            <a:pPr>
              <a:lnSpc>
                <a:spcPct val="100000"/>
              </a:lnSpc>
              <a:spcAft>
                <a:spcPts val="600"/>
              </a:spcAft>
            </a:pPr>
            <a:r>
              <a:rPr lang="en-IE" sz="1600" kern="0" dirty="0">
                <a:solidFill>
                  <a:schemeClr val="tx1"/>
                </a:solidFill>
              </a:rPr>
              <a:t>		•	Digital Transformation</a:t>
            </a:r>
          </a:p>
          <a:p>
            <a:pPr>
              <a:lnSpc>
                <a:spcPct val="100000"/>
              </a:lnSpc>
              <a:spcAft>
                <a:spcPts val="600"/>
              </a:spcAft>
            </a:pPr>
            <a:r>
              <a:rPr lang="en-IE" sz="1600" kern="0" dirty="0">
                <a:solidFill>
                  <a:schemeClr val="tx1"/>
                </a:solidFill>
              </a:rPr>
              <a:t>		•	Increasing first time exporters</a:t>
            </a:r>
          </a:p>
          <a:p>
            <a:pPr>
              <a:lnSpc>
                <a:spcPct val="100000"/>
              </a:lnSpc>
              <a:spcAft>
                <a:spcPts val="600"/>
              </a:spcAft>
            </a:pPr>
            <a:r>
              <a:rPr lang="en-IE" sz="1600" kern="0" dirty="0">
                <a:solidFill>
                  <a:schemeClr val="tx1"/>
                </a:solidFill>
              </a:rPr>
              <a:t>		•	Enhanced assistance for high-potential businesses</a:t>
            </a:r>
          </a:p>
          <a:p>
            <a:pPr>
              <a:lnSpc>
                <a:spcPct val="100000"/>
              </a:lnSpc>
              <a:spcAft>
                <a:spcPts val="600"/>
              </a:spcAft>
            </a:pPr>
            <a:r>
              <a:rPr lang="en-IE" sz="1600" kern="0" dirty="0">
                <a:solidFill>
                  <a:schemeClr val="tx1"/>
                </a:solidFill>
              </a:rPr>
              <a:t>		•	Clustering and networks</a:t>
            </a:r>
          </a:p>
          <a:p>
            <a:pPr>
              <a:lnSpc>
                <a:spcPct val="100000"/>
              </a:lnSpc>
              <a:spcAft>
                <a:spcPts val="600"/>
              </a:spcAft>
            </a:pPr>
            <a:endParaRPr lang="en-IE" sz="1600" kern="0" dirty="0">
              <a:solidFill>
                <a:schemeClr val="tx1"/>
              </a:solidFill>
            </a:endParaRPr>
          </a:p>
          <a:p>
            <a:pPr>
              <a:lnSpc>
                <a:spcPct val="100000"/>
              </a:lnSpc>
              <a:spcAft>
                <a:spcPts val="600"/>
              </a:spcAft>
            </a:pPr>
            <a:endParaRPr lang="en-IE" sz="1600" kern="0" dirty="0">
              <a:solidFill>
                <a:schemeClr val="tx1"/>
              </a:solidFill>
            </a:endParaRPr>
          </a:p>
          <a:p>
            <a:pPr>
              <a:lnSpc>
                <a:spcPct val="100000"/>
              </a:lnSpc>
              <a:spcAft>
                <a:spcPts val="600"/>
              </a:spcAft>
            </a:pPr>
            <a:endParaRPr lang="en-IE" sz="1600" kern="0" dirty="0">
              <a:solidFill>
                <a:schemeClr val="tx1"/>
              </a:solidFill>
            </a:endParaRPr>
          </a:p>
          <a:p>
            <a:pPr marL="565150" indent="-285750">
              <a:lnSpc>
                <a:spcPct val="100000"/>
              </a:lnSpc>
              <a:spcAft>
                <a:spcPts val="600"/>
              </a:spcAft>
              <a:buFont typeface="Arial" panose="020B0604020202020204" pitchFamily="34" charset="0"/>
              <a:buChar char="•"/>
            </a:pPr>
            <a:r>
              <a:rPr lang="en-IE" sz="1600" kern="0" dirty="0">
                <a:solidFill>
                  <a:schemeClr val="tx1"/>
                </a:solidFill>
              </a:rPr>
              <a:t>SME management skills</a:t>
            </a:r>
          </a:p>
          <a:p>
            <a:pPr marL="565150" indent="-285750">
              <a:lnSpc>
                <a:spcPct val="100000"/>
              </a:lnSpc>
              <a:spcAft>
                <a:spcPts val="600"/>
              </a:spcAft>
              <a:buFont typeface="Arial" panose="020B0604020202020204" pitchFamily="34" charset="0"/>
              <a:buChar char="•"/>
            </a:pPr>
            <a:r>
              <a:rPr lang="en-IE" sz="1600" kern="0" dirty="0">
                <a:solidFill>
                  <a:schemeClr val="tx1"/>
                </a:solidFill>
              </a:rPr>
              <a:t>Reducing the regulatory burden in SMEs</a:t>
            </a:r>
          </a:p>
          <a:p>
            <a:pPr marL="565150" indent="-285750">
              <a:lnSpc>
                <a:spcPct val="100000"/>
              </a:lnSpc>
              <a:spcAft>
                <a:spcPts val="600"/>
              </a:spcAft>
              <a:buFont typeface="Arial" panose="020B0604020202020204" pitchFamily="34" charset="0"/>
              <a:buChar char="•"/>
            </a:pPr>
            <a:r>
              <a:rPr lang="en-IE" sz="1600" kern="0" dirty="0">
                <a:solidFill>
                  <a:schemeClr val="tx1"/>
                </a:solidFill>
              </a:rPr>
              <a:t>Delivery of a single portal for business information and assistance</a:t>
            </a:r>
          </a:p>
          <a:p>
            <a:pPr marL="565150" indent="-285750">
              <a:lnSpc>
                <a:spcPct val="100000"/>
              </a:lnSpc>
              <a:spcAft>
                <a:spcPts val="600"/>
              </a:spcAft>
              <a:buFont typeface="Arial" panose="020B0604020202020204" pitchFamily="34" charset="0"/>
              <a:buChar char="•"/>
            </a:pPr>
            <a:r>
              <a:rPr lang="en-IE" sz="1600" kern="0" dirty="0">
                <a:solidFill>
                  <a:schemeClr val="tx1"/>
                </a:solidFill>
              </a:rPr>
              <a:t>Ensuring comprehensive enterprise agency coverage for SMEs</a:t>
            </a:r>
          </a:p>
          <a:p>
            <a:pPr marL="565150" indent="-285750">
              <a:lnSpc>
                <a:spcPct val="100000"/>
              </a:lnSpc>
              <a:spcAft>
                <a:spcPts val="600"/>
              </a:spcAft>
              <a:buFont typeface="Arial" panose="020B0604020202020204" pitchFamily="34" charset="0"/>
              <a:buChar char="•"/>
            </a:pPr>
            <a:r>
              <a:rPr lang="en-IE" sz="1600" kern="0" dirty="0">
                <a:solidFill>
                  <a:schemeClr val="tx1"/>
                </a:solidFill>
              </a:rPr>
              <a:t>Promoting SME participation in public procurement</a:t>
            </a:r>
          </a:p>
          <a:p>
            <a:pPr marL="428625" indent="-428625">
              <a:lnSpc>
                <a:spcPct val="100000"/>
              </a:lnSpc>
              <a:spcAft>
                <a:spcPts val="600"/>
              </a:spcAft>
              <a:buFont typeface="Arial" panose="020B0604020202020204" pitchFamily="34" charset="0"/>
              <a:buChar char="•"/>
            </a:pPr>
            <a:endParaRPr lang="en-IE" sz="1500" kern="0" dirty="0">
              <a:solidFill>
                <a:schemeClr val="tx1"/>
              </a:solidFill>
            </a:endParaRPr>
          </a:p>
          <a:p>
            <a:pPr>
              <a:lnSpc>
                <a:spcPct val="100000"/>
              </a:lnSpc>
              <a:spcAft>
                <a:spcPts val="600"/>
              </a:spcAft>
            </a:pPr>
            <a:r>
              <a:rPr lang="en-IE" sz="1500" kern="0" dirty="0">
                <a:solidFill>
                  <a:schemeClr val="tx1"/>
                </a:solidFill>
              </a:rPr>
              <a:t>	</a:t>
            </a:r>
          </a:p>
        </p:txBody>
      </p:sp>
    </p:spTree>
    <p:extLst>
      <p:ext uri="{BB962C8B-B14F-4D97-AF65-F5344CB8AC3E}">
        <p14:creationId xmlns:p14="http://schemas.microsoft.com/office/powerpoint/2010/main" val="172523602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731149" y="1052887"/>
            <a:ext cx="10444851" cy="5047123"/>
          </a:xfrm>
        </p:spPr>
        <p:txBody>
          <a:bodyPr>
            <a:normAutofit fontScale="92500" lnSpcReduction="20000"/>
          </a:bodyPr>
          <a:lstStyle/>
          <a:p>
            <a:pPr marL="428625" indent="-428625">
              <a:lnSpc>
                <a:spcPct val="100000"/>
              </a:lnSpc>
              <a:spcAft>
                <a:spcPts val="1200"/>
              </a:spcAft>
              <a:buFont typeface="Arial" panose="020B0604020202020204" pitchFamily="34" charset="0"/>
              <a:buChar char="•"/>
            </a:pPr>
            <a:r>
              <a:rPr lang="en-IE" sz="2000" dirty="0">
                <a:solidFill>
                  <a:schemeClr val="tx1"/>
                </a:solidFill>
              </a:rPr>
              <a:t>Throughout 2021 and 2022, significant engagement took place across the Department and wider Government and Agencies towards the advancement of the priorities, with progress updates provided regularly to the Taskforce.</a:t>
            </a:r>
          </a:p>
          <a:p>
            <a:pPr marL="428625" indent="-428625">
              <a:lnSpc>
                <a:spcPct val="100000"/>
              </a:lnSpc>
              <a:spcAft>
                <a:spcPts val="1200"/>
              </a:spcAft>
              <a:buFont typeface="Arial" panose="020B0604020202020204" pitchFamily="34" charset="0"/>
              <a:buChar char="•"/>
            </a:pPr>
            <a:r>
              <a:rPr lang="en-IE" sz="2000" dirty="0">
                <a:solidFill>
                  <a:schemeClr val="tx1"/>
                </a:solidFill>
              </a:rPr>
              <a:t>In December 2022, a Memo was brought to Government to report on the progress, which included:</a:t>
            </a:r>
          </a:p>
          <a:p>
            <a:pPr marL="1148625" lvl="2">
              <a:lnSpc>
                <a:spcPct val="100000"/>
              </a:lnSpc>
              <a:spcAft>
                <a:spcPts val="1200"/>
              </a:spcAft>
              <a:buFont typeface="Arial" panose="020B0604020202020204" pitchFamily="34" charset="0"/>
              <a:buChar char="•"/>
            </a:pPr>
            <a:r>
              <a:rPr lang="en-IE" sz="2000" i="0" dirty="0">
                <a:solidFill>
                  <a:schemeClr val="tx1"/>
                </a:solidFill>
              </a:rPr>
              <a:t>The extension of the LEO mandate to work with companies with the potential to export and who have grown to more than 10 employees; </a:t>
            </a:r>
          </a:p>
          <a:p>
            <a:pPr marL="1148625" lvl="2">
              <a:lnSpc>
                <a:spcPct val="100000"/>
              </a:lnSpc>
              <a:spcAft>
                <a:spcPts val="1200"/>
              </a:spcAft>
              <a:buFont typeface="Arial" panose="020B0604020202020204" pitchFamily="34" charset="0"/>
              <a:buChar char="•"/>
            </a:pPr>
            <a:r>
              <a:rPr lang="en-IE" sz="2000" i="0" dirty="0">
                <a:solidFill>
                  <a:schemeClr val="tx1"/>
                </a:solidFill>
              </a:rPr>
              <a:t>Reducing the regulatory burden on small businesses through the rollout of the SME Test; </a:t>
            </a:r>
          </a:p>
          <a:p>
            <a:pPr marL="1148625" lvl="2">
              <a:lnSpc>
                <a:spcPct val="100000"/>
              </a:lnSpc>
              <a:spcAft>
                <a:spcPts val="1200"/>
              </a:spcAft>
              <a:buFont typeface="Arial" panose="020B0604020202020204" pitchFamily="34" charset="0"/>
              <a:buChar char="•"/>
            </a:pPr>
            <a:r>
              <a:rPr lang="en-IE" sz="2000" i="0" dirty="0">
                <a:solidFill>
                  <a:schemeClr val="tx1"/>
                </a:solidFill>
              </a:rPr>
              <a:t>The launch of the new Skills for Better Business tool to help small businesses improve SME management skills; </a:t>
            </a:r>
          </a:p>
          <a:p>
            <a:pPr marL="1148625" lvl="2">
              <a:lnSpc>
                <a:spcPct val="100000"/>
              </a:lnSpc>
              <a:spcAft>
                <a:spcPts val="1200"/>
              </a:spcAft>
              <a:buFont typeface="Arial" panose="020B0604020202020204" pitchFamily="34" charset="0"/>
              <a:buChar char="•"/>
            </a:pPr>
            <a:r>
              <a:rPr lang="en-IE" sz="2000" i="0" dirty="0">
                <a:solidFill>
                  <a:schemeClr val="tx1"/>
                </a:solidFill>
              </a:rPr>
              <a:t>An improved portal for business information and assistance which has recently gone live; </a:t>
            </a:r>
          </a:p>
          <a:p>
            <a:pPr marL="1148625" lvl="2">
              <a:lnSpc>
                <a:spcPct val="100000"/>
              </a:lnSpc>
              <a:spcAft>
                <a:spcPts val="1200"/>
              </a:spcAft>
              <a:buFont typeface="Arial" panose="020B0604020202020204" pitchFamily="34" charset="0"/>
              <a:buChar char="•"/>
            </a:pPr>
            <a:r>
              <a:rPr lang="en-IE" sz="2000" i="0" dirty="0">
                <a:solidFill>
                  <a:schemeClr val="tx1"/>
                </a:solidFill>
              </a:rPr>
              <a:t>A new clustering framework;</a:t>
            </a:r>
          </a:p>
          <a:p>
            <a:pPr marL="1148625" lvl="2">
              <a:lnSpc>
                <a:spcPct val="100000"/>
              </a:lnSpc>
              <a:spcAft>
                <a:spcPts val="1200"/>
              </a:spcAft>
              <a:buFont typeface="Arial" panose="020B0604020202020204" pitchFamily="34" charset="0"/>
              <a:buChar char="•"/>
            </a:pPr>
            <a:r>
              <a:rPr lang="en-IE" sz="2000" i="0" dirty="0">
                <a:solidFill>
                  <a:schemeClr val="tx1"/>
                </a:solidFill>
              </a:rPr>
              <a:t>A range of new instruments launched in 2022 to improve access to finance and digitalisation</a:t>
            </a:r>
          </a:p>
          <a:p>
            <a:pPr marL="428625" indent="-428625">
              <a:lnSpc>
                <a:spcPct val="100000"/>
              </a:lnSpc>
              <a:spcBef>
                <a:spcPts val="600"/>
              </a:spcBef>
              <a:spcAft>
                <a:spcPts val="1200"/>
              </a:spcAft>
              <a:buFont typeface="Arial" panose="020B0604020202020204" pitchFamily="34" charset="0"/>
              <a:buChar char="•"/>
            </a:pPr>
            <a:r>
              <a:rPr lang="en-IE" sz="2000" dirty="0">
                <a:solidFill>
                  <a:schemeClr val="tx1"/>
                </a:solidFill>
              </a:rPr>
              <a:t>The work of the Taskforce in 2023, will be supported by the White Paper on Enterprise. The previously identified priorities remain relevant with the group agreeing that Climate action, SMEs and transition should be considered as an additional as priority measure for future progress. </a:t>
            </a:r>
            <a:endParaRPr lang="en-IE" sz="2400" dirty="0"/>
          </a:p>
        </p:txBody>
      </p:sp>
      <p:sp>
        <p:nvSpPr>
          <p:cNvPr id="2" name="Title 3">
            <a:extLst>
              <a:ext uri="{FF2B5EF4-FFF2-40B4-BE49-F238E27FC236}">
                <a16:creationId xmlns:a16="http://schemas.microsoft.com/office/drawing/2014/main" id="{1AB63D38-E442-B420-2D67-CA5976F58840}"/>
              </a:ext>
            </a:extLst>
          </p:cNvPr>
          <p:cNvSpPr>
            <a:spLocks noGrp="1"/>
          </p:cNvSpPr>
          <p:nvPr>
            <p:ph type="title"/>
          </p:nvPr>
        </p:nvSpPr>
        <p:spPr>
          <a:xfrm>
            <a:off x="720725" y="269875"/>
            <a:ext cx="10740126" cy="783013"/>
          </a:xfrm>
        </p:spPr>
        <p:txBody>
          <a:bodyPr>
            <a:normAutofit fontScale="90000"/>
          </a:bodyPr>
          <a:lstStyle/>
          <a:p>
            <a:pPr algn="ctr"/>
            <a:r>
              <a:rPr lang="en-IE" dirty="0"/>
              <a:t>SME Growth and Transition in DETE cont.</a:t>
            </a:r>
          </a:p>
        </p:txBody>
      </p:sp>
    </p:spTree>
    <p:extLst>
      <p:ext uri="{BB962C8B-B14F-4D97-AF65-F5344CB8AC3E}">
        <p14:creationId xmlns:p14="http://schemas.microsoft.com/office/powerpoint/2010/main" val="195462180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36ECDD-D41F-C78D-B91D-676F88B82B9F}"/>
              </a:ext>
            </a:extLst>
          </p:cNvPr>
          <p:cNvSpPr>
            <a:spLocks noGrp="1"/>
          </p:cNvSpPr>
          <p:nvPr>
            <p:ph type="body" idx="1"/>
          </p:nvPr>
        </p:nvSpPr>
        <p:spPr>
          <a:xfrm>
            <a:off x="1153444" y="901700"/>
            <a:ext cx="9885112" cy="4376153"/>
          </a:xfrm>
        </p:spPr>
        <p:txBody>
          <a:bodyPr>
            <a:normAutofit/>
          </a:bodyPr>
          <a:lstStyle/>
          <a:p>
            <a:pPr algn="ctr"/>
            <a:endParaRPr lang="en-IE" sz="3000" dirty="0"/>
          </a:p>
          <a:p>
            <a:pPr algn="ctr"/>
            <a:endParaRPr lang="en-IE" sz="3000" dirty="0"/>
          </a:p>
          <a:p>
            <a:pPr algn="ctr"/>
            <a:endParaRPr lang="en-IE" sz="3000" dirty="0"/>
          </a:p>
          <a:p>
            <a:pPr algn="ctr"/>
            <a:r>
              <a:rPr lang="en-IE" sz="3000" dirty="0"/>
              <a:t>Thank you all for your time today </a:t>
            </a:r>
          </a:p>
        </p:txBody>
      </p:sp>
    </p:spTree>
    <p:extLst>
      <p:ext uri="{BB962C8B-B14F-4D97-AF65-F5344CB8AC3E}">
        <p14:creationId xmlns:p14="http://schemas.microsoft.com/office/powerpoint/2010/main" val="222152528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93133" y="6098"/>
            <a:ext cx="12192000" cy="6851903"/>
          </a:xfrm>
          <a:prstGeom prst="rect">
            <a:avLst/>
          </a:prstGeom>
        </p:spPr>
      </p:pic>
      <p:sp>
        <p:nvSpPr>
          <p:cNvPr id="3" name="Content Placeholder 2"/>
          <p:cNvSpPr>
            <a:spLocks noGrp="1"/>
          </p:cNvSpPr>
          <p:nvPr>
            <p:ph idx="1"/>
          </p:nvPr>
        </p:nvSpPr>
        <p:spPr>
          <a:xfrm>
            <a:off x="609601" y="2599267"/>
            <a:ext cx="10437412" cy="3335507"/>
          </a:xfrm>
        </p:spPr>
        <p:txBody>
          <a:bodyPr>
            <a:normAutofit/>
          </a:bodyPr>
          <a:lstStyle/>
          <a:p>
            <a:pPr marL="0" indent="0">
              <a:buNone/>
            </a:pPr>
            <a:endParaRPr lang="en-GB" dirty="0"/>
          </a:p>
          <a:p>
            <a:pPr marL="514338" indent="-514338">
              <a:buFont typeface="+mj-lt"/>
              <a:buAutoNum type="arabicPeriod"/>
            </a:pPr>
            <a:endParaRPr lang="en-GB" dirty="0"/>
          </a:p>
        </p:txBody>
      </p:sp>
      <p:sp>
        <p:nvSpPr>
          <p:cNvPr id="7" name="Title 1"/>
          <p:cNvSpPr>
            <a:spLocks noGrp="1"/>
          </p:cNvSpPr>
          <p:nvPr>
            <p:ph type="title"/>
          </p:nvPr>
        </p:nvSpPr>
        <p:spPr>
          <a:xfrm>
            <a:off x="2053167" y="1405467"/>
            <a:ext cx="8085667" cy="4013200"/>
          </a:xfrm>
        </p:spPr>
        <p:txBody>
          <a:bodyPr>
            <a:noAutofit/>
          </a:bodyPr>
          <a:lstStyle/>
          <a:p>
            <a:pPr algn="l"/>
            <a:r>
              <a:rPr lang="en-GB" sz="3200" b="1" dirty="0">
                <a:solidFill>
                  <a:srgbClr val="002060"/>
                </a:solidFill>
                <a:latin typeface="Arial" panose="020B0604020202020204" pitchFamily="34" charset="0"/>
                <a:cs typeface="Arial" panose="020B0604020202020204" pitchFamily="34" charset="0"/>
              </a:rPr>
              <a:t>PEACEPLUS Programme 2021-2027</a:t>
            </a:r>
            <a:br>
              <a:rPr lang="en-GB" sz="3200" b="1" dirty="0">
                <a:solidFill>
                  <a:srgbClr val="002060"/>
                </a:solidFill>
                <a:latin typeface="Arial" panose="020B0604020202020204" pitchFamily="34" charset="0"/>
                <a:cs typeface="Arial" panose="020B0604020202020204" pitchFamily="34" charset="0"/>
              </a:rPr>
            </a:br>
            <a:r>
              <a:rPr lang="en-GB" sz="3200" b="1" dirty="0">
                <a:solidFill>
                  <a:srgbClr val="002060"/>
                </a:solidFill>
                <a:latin typeface="Arial" panose="020B0604020202020204" pitchFamily="34" charset="0"/>
                <a:cs typeface="Arial" panose="020B0604020202020204" pitchFamily="34" charset="0"/>
              </a:rPr>
              <a:t>Investment Area 2.1</a:t>
            </a:r>
            <a:br>
              <a:rPr lang="en-GB" sz="3200" b="1" dirty="0">
                <a:solidFill>
                  <a:srgbClr val="002060"/>
                </a:solidFill>
                <a:latin typeface="Arial" panose="020B0604020202020204" pitchFamily="34" charset="0"/>
                <a:cs typeface="Arial" panose="020B0604020202020204" pitchFamily="34" charset="0"/>
              </a:rPr>
            </a:br>
            <a:r>
              <a:rPr lang="en-GB" sz="3200" b="1" dirty="0">
                <a:solidFill>
                  <a:srgbClr val="002060"/>
                </a:solidFill>
                <a:latin typeface="Arial" panose="020B0604020202020204" pitchFamily="34" charset="0"/>
                <a:cs typeface="Arial" panose="020B0604020202020204" pitchFamily="34" charset="0"/>
              </a:rPr>
              <a:t>SME Development and Transition</a:t>
            </a:r>
            <a:br>
              <a:rPr lang="en-GB" sz="3200" b="1" dirty="0">
                <a:solidFill>
                  <a:srgbClr val="002060"/>
                </a:solidFill>
                <a:latin typeface="Arial" panose="020B0604020202020204" pitchFamily="34" charset="0"/>
                <a:cs typeface="Arial" panose="020B0604020202020204" pitchFamily="34" charset="0"/>
              </a:rPr>
            </a:br>
            <a:br>
              <a:rPr lang="en-GB" sz="3200" b="1" dirty="0">
                <a:solidFill>
                  <a:srgbClr val="002060"/>
                </a:solidFill>
                <a:latin typeface="Arial" panose="020B0604020202020204" pitchFamily="34" charset="0"/>
                <a:cs typeface="Arial" panose="020B0604020202020204" pitchFamily="34" charset="0"/>
              </a:rPr>
            </a:br>
            <a:br>
              <a:rPr lang="en-GB" sz="3200" b="1" dirty="0">
                <a:solidFill>
                  <a:srgbClr val="002060"/>
                </a:solidFill>
                <a:latin typeface="Arial" panose="020B0604020202020204" pitchFamily="34" charset="0"/>
                <a:cs typeface="Arial" panose="020B0604020202020204" pitchFamily="34" charset="0"/>
              </a:rPr>
            </a:br>
            <a:r>
              <a:rPr lang="en-GB" sz="3200" b="1" dirty="0">
                <a:solidFill>
                  <a:srgbClr val="002060"/>
                </a:solidFill>
                <a:latin typeface="Arial" panose="020B0604020202020204" pitchFamily="34" charset="0"/>
                <a:cs typeface="Arial" panose="020B0604020202020204" pitchFamily="34" charset="0"/>
              </a:rPr>
              <a:t>Trevor Connolly,</a:t>
            </a:r>
            <a:br>
              <a:rPr lang="en-GB" sz="3200" b="1" dirty="0">
                <a:solidFill>
                  <a:srgbClr val="002060"/>
                </a:solidFill>
                <a:latin typeface="Arial" panose="020B0604020202020204" pitchFamily="34" charset="0"/>
                <a:cs typeface="Arial" panose="020B0604020202020204" pitchFamily="34" charset="0"/>
              </a:rPr>
            </a:br>
            <a:r>
              <a:rPr lang="en-GB" sz="3200" b="1" dirty="0">
                <a:solidFill>
                  <a:srgbClr val="002060"/>
                </a:solidFill>
                <a:latin typeface="Arial" panose="020B0604020202020204" pitchFamily="34" charset="0"/>
                <a:cs typeface="Arial" panose="020B0604020202020204" pitchFamily="34" charset="0"/>
              </a:rPr>
              <a:t>Director for Business Engagement</a:t>
            </a:r>
          </a:p>
        </p:txBody>
      </p:sp>
    </p:spTree>
    <p:extLst>
      <p:ext uri="{BB962C8B-B14F-4D97-AF65-F5344CB8AC3E}">
        <p14:creationId xmlns:p14="http://schemas.microsoft.com/office/powerpoint/2010/main" val="1084764063"/>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6098"/>
            <a:ext cx="12192000" cy="6851903"/>
          </a:xfrm>
          <a:prstGeom prst="rect">
            <a:avLst/>
          </a:prstGeom>
        </p:spPr>
      </p:pic>
      <p:sp>
        <p:nvSpPr>
          <p:cNvPr id="3" name="Content Placeholder 2"/>
          <p:cNvSpPr>
            <a:spLocks noGrp="1"/>
          </p:cNvSpPr>
          <p:nvPr>
            <p:ph idx="1"/>
          </p:nvPr>
        </p:nvSpPr>
        <p:spPr>
          <a:xfrm>
            <a:off x="609601" y="1422400"/>
            <a:ext cx="10437412" cy="4512375"/>
          </a:xfrm>
        </p:spPr>
        <p:txBody>
          <a:bodyPr>
            <a:normAutofit/>
          </a:bodyPr>
          <a:lstStyle/>
          <a:p>
            <a:pPr algn="just">
              <a:spcBef>
                <a:spcPts val="600"/>
              </a:spcBef>
              <a:buSzPts val="1200"/>
            </a:pP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10X outlines a long term, transformative vision for a more </a:t>
            </a:r>
            <a:r>
              <a:rPr lang="en-US" sz="2200" b="1" dirty="0">
                <a:solidFill>
                  <a:srgbClr val="000000"/>
                </a:solidFill>
                <a:latin typeface="Arial" panose="020B0604020202020204" pitchFamily="34" charset="0"/>
                <a:ea typeface="Times New Roman" panose="02020603050405020304" pitchFamily="18" charset="0"/>
                <a:cs typeface="Arial" panose="020B0604020202020204" pitchFamily="34" charset="0"/>
              </a:rPr>
              <a:t>innovative, inclusive and sustainable</a:t>
            </a: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NI economy.</a:t>
            </a:r>
          </a:p>
          <a:p>
            <a:pPr algn="just">
              <a:spcBef>
                <a:spcPts val="600"/>
              </a:spcBef>
              <a:buSzPts val="1200"/>
            </a:pPr>
            <a:r>
              <a:rPr lang="en-GB"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Following a public consultation last October DfE published the 10X Vision: Next Steps for Implementation. We w</a:t>
            </a: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ill now focus on the following 3 pillars to deliver 10X:</a:t>
            </a:r>
            <a:endParaRPr lang="en-GB" sz="2200" dirty="0">
              <a:latin typeface="Arial" panose="020B0604020202020204" pitchFamily="34" charset="0"/>
              <a:ea typeface="Calibri" panose="020F0502020204030204" pitchFamily="34" charset="0"/>
              <a:cs typeface="Arial" panose="020B0604020202020204" pitchFamily="34" charset="0"/>
            </a:endParaRPr>
          </a:p>
          <a:p>
            <a:pPr lvl="1" algn="just">
              <a:spcBef>
                <a:spcPts val="600"/>
              </a:spcBef>
              <a:buFont typeface="Symbol" panose="05050102010706020507" pitchFamily="18" charset="2"/>
              <a:buChar char=""/>
            </a:pPr>
            <a:r>
              <a:rPr lang="en-GB" sz="2200" b="1" dirty="0">
                <a:latin typeface="Arial" panose="020B0604020202020204" pitchFamily="34" charset="0"/>
                <a:ea typeface="Calibri" panose="020F0502020204030204" pitchFamily="34" charset="0"/>
                <a:cs typeface="Arial" panose="020B0604020202020204" pitchFamily="34" charset="0"/>
              </a:rPr>
              <a:t>Triple Bottom Line </a:t>
            </a:r>
            <a:r>
              <a:rPr lang="en-GB" sz="2200" dirty="0">
                <a:latin typeface="Arial" panose="020B0604020202020204" pitchFamily="34" charset="0"/>
                <a:ea typeface="Calibri" panose="020F0502020204030204" pitchFamily="34" charset="0"/>
                <a:cs typeface="Arial" panose="020B0604020202020204" pitchFamily="34" charset="0"/>
              </a:rPr>
              <a:t>– delivering on 10X will require focus on our three core priorities: innovation, inclusion and sustainability. </a:t>
            </a:r>
          </a:p>
          <a:p>
            <a:pPr lvl="1" algn="just">
              <a:spcBef>
                <a:spcPts val="600"/>
              </a:spcBef>
              <a:buFont typeface="Symbol" panose="05050102010706020507" pitchFamily="18" charset="2"/>
              <a:buChar char=""/>
            </a:pPr>
            <a:r>
              <a:rPr lang="en-GB" sz="2200" b="1" dirty="0">
                <a:latin typeface="Arial" panose="020B0604020202020204" pitchFamily="34" charset="0"/>
                <a:ea typeface="Calibri" panose="020F0502020204030204" pitchFamily="34" charset="0"/>
                <a:cs typeface="Arial" panose="020B0604020202020204" pitchFamily="34" charset="0"/>
              </a:rPr>
              <a:t>Focus</a:t>
            </a:r>
            <a:r>
              <a:rPr lang="en-GB" sz="2200" dirty="0">
                <a:latin typeface="Arial" panose="020B0604020202020204" pitchFamily="34" charset="0"/>
                <a:ea typeface="Calibri" panose="020F0502020204030204" pitchFamily="34" charset="0"/>
                <a:cs typeface="Arial" panose="020B0604020202020204" pitchFamily="34" charset="0"/>
              </a:rPr>
              <a:t> – in order to deliver 10X and transform our economy we will need to focus our resources on maximising our areas of competitive advantage and using the resources  we have to deliver on the triple bottom line. </a:t>
            </a:r>
          </a:p>
          <a:p>
            <a:pPr lvl="1" algn="just">
              <a:spcBef>
                <a:spcPts val="600"/>
              </a:spcBef>
              <a:buFont typeface="Symbol" panose="05050102010706020507" pitchFamily="18" charset="2"/>
              <a:buChar char=""/>
            </a:pPr>
            <a:r>
              <a:rPr lang="en-GB" sz="2200" b="1" dirty="0">
                <a:latin typeface="Arial" panose="020B0604020202020204" pitchFamily="34" charset="0"/>
                <a:ea typeface="Calibri" panose="020F0502020204030204" pitchFamily="34" charset="0"/>
                <a:cs typeface="Arial" panose="020B0604020202020204" pitchFamily="34" charset="0"/>
              </a:rPr>
              <a:t>Scale</a:t>
            </a:r>
            <a:r>
              <a:rPr lang="en-GB" sz="2200" dirty="0">
                <a:latin typeface="Arial" panose="020B0604020202020204" pitchFamily="34" charset="0"/>
                <a:ea typeface="Calibri" panose="020F0502020204030204" pitchFamily="34" charset="0"/>
                <a:cs typeface="Arial" panose="020B0604020202020204" pitchFamily="34" charset="0"/>
              </a:rPr>
              <a:t> – transformation of our economy will require us to be ambitious and deliver on a scale which we have never achieved before. </a:t>
            </a:r>
          </a:p>
          <a:p>
            <a:pPr marL="0" indent="0">
              <a:buNone/>
            </a:pPr>
            <a:endParaRPr lang="en-GB" dirty="0"/>
          </a:p>
          <a:p>
            <a:pPr marL="514338" indent="-514338">
              <a:buFont typeface="+mj-lt"/>
              <a:buAutoNum type="arabicPeriod"/>
            </a:pPr>
            <a:endParaRPr lang="en-GB" dirty="0"/>
          </a:p>
        </p:txBody>
      </p:sp>
      <p:sp>
        <p:nvSpPr>
          <p:cNvPr id="7" name="Title 1"/>
          <p:cNvSpPr>
            <a:spLocks noGrp="1"/>
          </p:cNvSpPr>
          <p:nvPr>
            <p:ph type="title"/>
          </p:nvPr>
        </p:nvSpPr>
        <p:spPr>
          <a:xfrm>
            <a:off x="719666" y="6098"/>
            <a:ext cx="9542817" cy="693617"/>
          </a:xfrm>
        </p:spPr>
        <p:txBody>
          <a:bodyPr>
            <a:normAutofit/>
          </a:bodyPr>
          <a:lstStyle/>
          <a:p>
            <a:pPr algn="l"/>
            <a:r>
              <a:rPr lang="en-GB" sz="3200" b="1" dirty="0">
                <a:solidFill>
                  <a:srgbClr val="002060"/>
                </a:solidFill>
                <a:latin typeface="Arial" panose="020B0604020202020204" pitchFamily="34" charset="0"/>
                <a:cs typeface="Arial" panose="020B0604020202020204" pitchFamily="34" charset="0"/>
              </a:rPr>
              <a:t>10X Vision - Next Steps for Implementation</a:t>
            </a:r>
          </a:p>
        </p:txBody>
      </p:sp>
    </p:spTree>
    <p:extLst>
      <p:ext uri="{BB962C8B-B14F-4D97-AF65-F5344CB8AC3E}">
        <p14:creationId xmlns:p14="http://schemas.microsoft.com/office/powerpoint/2010/main" val="362800520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6098"/>
            <a:ext cx="12192000" cy="6851903"/>
          </a:xfrm>
          <a:prstGeom prst="rect">
            <a:avLst/>
          </a:prstGeom>
        </p:spPr>
      </p:pic>
      <p:sp>
        <p:nvSpPr>
          <p:cNvPr id="3" name="Content Placeholder 2"/>
          <p:cNvSpPr>
            <a:spLocks noGrp="1"/>
          </p:cNvSpPr>
          <p:nvPr>
            <p:ph idx="1"/>
          </p:nvPr>
        </p:nvSpPr>
        <p:spPr>
          <a:xfrm>
            <a:off x="609600" y="990600"/>
            <a:ext cx="10972799" cy="5126603"/>
          </a:xfrm>
        </p:spPr>
        <p:txBody>
          <a:bodyPr>
            <a:normAutofit fontScale="92500" lnSpcReduction="20000"/>
          </a:bodyPr>
          <a:lstStyle/>
          <a:p>
            <a:pPr marL="0" indent="0" defTabSz="685783">
              <a:spcBef>
                <a:spcPts val="0"/>
              </a:spcBef>
              <a:spcAft>
                <a:spcPts val="600"/>
              </a:spcAft>
              <a:buNone/>
              <a:defRPr/>
            </a:pPr>
            <a:r>
              <a:rPr lang="en-GB" sz="1867" b="1" dirty="0">
                <a:solidFill>
                  <a:prstClr val="black"/>
                </a:solidFill>
                <a:latin typeface="Arial" panose="020B0604020202020204" pitchFamily="34" charset="0"/>
                <a:ea typeface="Calibri" panose="020F0502020204030204" pitchFamily="34" charset="0"/>
                <a:cs typeface="Arial" panose="020B0604020202020204" pitchFamily="34" charset="0"/>
              </a:rPr>
              <a:t>Innovation</a:t>
            </a:r>
          </a:p>
          <a:p>
            <a:pPr marL="285744" indent="-285744" defTabSz="685783">
              <a:spcBef>
                <a:spcPts val="0"/>
              </a:spcBef>
              <a:spcAft>
                <a:spcPts val="600"/>
              </a:spcAft>
              <a:buFont typeface="Arial" panose="020B0604020202020204" pitchFamily="34" charset="0"/>
              <a:buChar char="•"/>
              <a:defRPr/>
            </a:pPr>
            <a:r>
              <a:rPr lang="en-GB" sz="1867" dirty="0">
                <a:solidFill>
                  <a:prstClr val="black"/>
                </a:solidFill>
                <a:latin typeface="Arial" panose="020B0604020202020204" pitchFamily="34" charset="0"/>
                <a:ea typeface="Calibri" panose="020F0502020204030204" pitchFamily="34" charset="0"/>
                <a:cs typeface="Arial" panose="020B0604020202020204" pitchFamily="34" charset="0"/>
              </a:rPr>
              <a:t>Increase total R&amp;D expenditure by 55%</a:t>
            </a:r>
          </a:p>
          <a:p>
            <a:pPr marL="285744" indent="-285744" defTabSz="685783">
              <a:spcBef>
                <a:spcPts val="0"/>
              </a:spcBef>
              <a:spcAft>
                <a:spcPts val="600"/>
              </a:spcAft>
              <a:buFont typeface="Arial" panose="020B0604020202020204" pitchFamily="34" charset="0"/>
              <a:buChar char="•"/>
              <a:defRPr/>
            </a:pPr>
            <a:r>
              <a:rPr lang="en-GB" sz="1867" dirty="0">
                <a:solidFill>
                  <a:srgbClr val="000000"/>
                </a:solidFill>
                <a:latin typeface="Arial" panose="020B0604020202020204" pitchFamily="34" charset="0"/>
                <a:ea typeface="Calibri" panose="020F0502020204030204" pitchFamily="34" charset="0"/>
                <a:cs typeface="Arial" panose="020B0604020202020204" pitchFamily="34" charset="0"/>
              </a:rPr>
              <a:t>Increase the number of R&amp;D performing businesses by 450</a:t>
            </a:r>
          </a:p>
          <a:p>
            <a:pPr marL="285744" indent="-285744" defTabSz="685783">
              <a:spcBef>
                <a:spcPts val="0"/>
              </a:spcBef>
              <a:spcAft>
                <a:spcPts val="600"/>
              </a:spcAft>
              <a:buFont typeface="Arial" panose="020B0604020202020204" pitchFamily="34" charset="0"/>
              <a:buChar char="•"/>
              <a:defRPr/>
            </a:pPr>
            <a:r>
              <a:rPr lang="en-GB" sz="1867" dirty="0">
                <a:solidFill>
                  <a:srgbClr val="000000"/>
                </a:solidFill>
                <a:latin typeface="Arial" panose="020B0604020202020204" pitchFamily="34" charset="0"/>
                <a:ea typeface="Calibri" panose="020F0502020204030204" pitchFamily="34" charset="0"/>
                <a:cs typeface="Arial" panose="020B0604020202020204" pitchFamily="34" charset="0"/>
              </a:rPr>
              <a:t>Increase number of innovation active firms to 55% of NI businesses </a:t>
            </a:r>
          </a:p>
          <a:p>
            <a:pPr marL="285744" indent="-285744" defTabSz="685783">
              <a:spcBef>
                <a:spcPts val="0"/>
              </a:spcBef>
              <a:spcAft>
                <a:spcPts val="600"/>
              </a:spcAft>
              <a:buFont typeface="Arial" panose="020B0604020202020204" pitchFamily="34" charset="0"/>
              <a:buChar char="•"/>
              <a:defRPr/>
            </a:pPr>
            <a:r>
              <a:rPr lang="en-GB" sz="1867" dirty="0">
                <a:solidFill>
                  <a:srgbClr val="000000"/>
                </a:solidFill>
                <a:latin typeface="Arial" panose="020B0604020202020204" pitchFamily="34" charset="0"/>
                <a:ea typeface="Calibri" panose="020F0502020204030204" pitchFamily="34" charset="0"/>
                <a:cs typeface="Arial" panose="020B0604020202020204" pitchFamily="34" charset="0"/>
              </a:rPr>
              <a:t>10% of NI businesses receiving Innovation Accreditation.</a:t>
            </a:r>
          </a:p>
          <a:p>
            <a:pPr marL="285744" indent="-285744" defTabSz="685783">
              <a:spcBef>
                <a:spcPts val="0"/>
              </a:spcBef>
              <a:spcAft>
                <a:spcPts val="600"/>
              </a:spcAft>
              <a:buFont typeface="Arial" panose="020B0604020202020204" pitchFamily="34" charset="0"/>
              <a:buChar char="•"/>
              <a:defRPr/>
            </a:pPr>
            <a:r>
              <a:rPr lang="en-GB" sz="1867" dirty="0">
                <a:solidFill>
                  <a:srgbClr val="000000"/>
                </a:solidFill>
                <a:latin typeface="Arial" panose="020B0604020202020204" pitchFamily="34" charset="0"/>
                <a:ea typeface="Calibri" panose="020F0502020204030204" pitchFamily="34" charset="0"/>
                <a:cs typeface="Arial" panose="020B0604020202020204" pitchFamily="34" charset="0"/>
              </a:rPr>
              <a:t>Increase proportion of individuals leaving NI HE institutions with first degrees and post-graduate qualifications in narrow STEM subjects from 24% to 27%.</a:t>
            </a:r>
            <a:endParaRPr lang="en-GB" sz="1867"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defTabSz="685783">
              <a:spcBef>
                <a:spcPts val="600"/>
              </a:spcBef>
              <a:spcAft>
                <a:spcPts val="600"/>
              </a:spcAft>
              <a:buNone/>
              <a:defRPr/>
            </a:pPr>
            <a:r>
              <a:rPr lang="en-GB" sz="1867" b="1" dirty="0">
                <a:solidFill>
                  <a:srgbClr val="000000"/>
                </a:solidFill>
                <a:latin typeface="Arial" panose="020B0604020202020204" pitchFamily="34" charset="0"/>
                <a:ea typeface="Calibri" panose="020F0502020204030204" pitchFamily="34" charset="0"/>
                <a:cs typeface="Arial" panose="020B0604020202020204" pitchFamily="34" charset="0"/>
              </a:rPr>
              <a:t>Inclusion</a:t>
            </a:r>
          </a:p>
          <a:p>
            <a:pPr marL="285744" indent="-285744" defTabSz="685783">
              <a:spcBef>
                <a:spcPts val="0"/>
              </a:spcBef>
              <a:spcAft>
                <a:spcPts val="600"/>
              </a:spcAft>
              <a:buFont typeface="Arial" panose="020B0604020202020204" pitchFamily="34" charset="0"/>
              <a:buChar char="•"/>
              <a:defRPr/>
            </a:pPr>
            <a:r>
              <a:rPr lang="en-GB" sz="1867" dirty="0">
                <a:solidFill>
                  <a:prstClr val="black"/>
                </a:solidFill>
                <a:latin typeface="Arial" panose="020B0604020202020204" pitchFamily="34" charset="0"/>
                <a:cs typeface="Arial" panose="020B0604020202020204" pitchFamily="34" charset="0"/>
              </a:rPr>
              <a:t>Increase Northern Ireland Household Disposable Income above the SAE average while maintaining NI as one of the top performing SAEs in relation to the Gini-coefficient (a measure of income equality).</a:t>
            </a:r>
          </a:p>
          <a:p>
            <a:pPr marL="285744" indent="-285744" defTabSz="685783">
              <a:spcBef>
                <a:spcPts val="0"/>
              </a:spcBef>
              <a:spcAft>
                <a:spcPts val="600"/>
              </a:spcAft>
              <a:buFont typeface="Arial" panose="020B0604020202020204" pitchFamily="34" charset="0"/>
              <a:buChar char="•"/>
              <a:defRPr/>
            </a:pPr>
            <a:r>
              <a:rPr lang="en-GB" sz="1867" u="sng" dirty="0">
                <a:solidFill>
                  <a:prstClr val="black"/>
                </a:solidFill>
                <a:latin typeface="Arial" panose="020B0604020202020204" pitchFamily="34" charset="0"/>
                <a:cs typeface="Arial" panose="020B0604020202020204" pitchFamily="34" charset="0"/>
              </a:rPr>
              <a:t>Close the employment gap between men and women; people with disabilities and people without; and most deprived area of NI and the least deprived area of NI;</a:t>
            </a:r>
          </a:p>
          <a:p>
            <a:pPr marL="285744" indent="-285744" defTabSz="685783">
              <a:spcBef>
                <a:spcPts val="0"/>
              </a:spcBef>
              <a:spcAft>
                <a:spcPts val="600"/>
              </a:spcAft>
              <a:buFont typeface="Arial" panose="020B0604020202020204" pitchFamily="34" charset="0"/>
              <a:buChar char="•"/>
              <a:defRPr/>
            </a:pPr>
            <a:r>
              <a:rPr lang="en-GB" sz="1867" dirty="0">
                <a:solidFill>
                  <a:prstClr val="black"/>
                </a:solidFill>
                <a:latin typeface="Arial" panose="020B0604020202020204" pitchFamily="34" charset="0"/>
                <a:cs typeface="Arial" panose="020B0604020202020204" pitchFamily="34" charset="0"/>
              </a:rPr>
              <a:t>Increase the proportion of the working age population with qualifications at level 3 and above from 57.2% (2020) to 70%-75%.</a:t>
            </a:r>
          </a:p>
          <a:p>
            <a:pPr marL="0" indent="0" defTabSz="685783">
              <a:spcBef>
                <a:spcPts val="600"/>
              </a:spcBef>
              <a:spcAft>
                <a:spcPts val="600"/>
              </a:spcAft>
              <a:buNone/>
              <a:defRPr/>
            </a:pPr>
            <a:r>
              <a:rPr lang="en-US" sz="1867" b="1" dirty="0">
                <a:solidFill>
                  <a:prstClr val="black"/>
                </a:solidFill>
                <a:latin typeface="Arial" panose="020B0604020202020204" pitchFamily="34" charset="0"/>
                <a:cs typeface="Arial" panose="020B0604020202020204" pitchFamily="34" charset="0"/>
              </a:rPr>
              <a:t>Sustainability</a:t>
            </a:r>
          </a:p>
          <a:p>
            <a:pPr marL="285744" indent="-285744" defTabSz="685783">
              <a:spcBef>
                <a:spcPts val="0"/>
              </a:spcBef>
              <a:spcAft>
                <a:spcPts val="600"/>
              </a:spcAft>
              <a:buFont typeface="Arial" panose="020B0604020202020204" pitchFamily="34" charset="0"/>
              <a:buChar char="•"/>
              <a:defRPr/>
            </a:pPr>
            <a:r>
              <a:rPr lang="en-US" sz="1867" dirty="0">
                <a:solidFill>
                  <a:prstClr val="black"/>
                </a:solidFill>
                <a:latin typeface="Arial" panose="020B0604020202020204" pitchFamily="34" charset="0"/>
                <a:cs typeface="Arial" panose="020B0604020202020204" pitchFamily="34" charset="0"/>
              </a:rPr>
              <a:t>80% electricity consumption from renewable sources. </a:t>
            </a:r>
          </a:p>
          <a:p>
            <a:pPr marL="285744" indent="-285744" defTabSz="685783">
              <a:spcBef>
                <a:spcPts val="0"/>
              </a:spcBef>
              <a:spcAft>
                <a:spcPts val="600"/>
              </a:spcAft>
              <a:buFont typeface="Arial" panose="020B0604020202020204" pitchFamily="34" charset="0"/>
              <a:buChar char="•"/>
              <a:defRPr/>
            </a:pPr>
            <a:r>
              <a:rPr lang="en-US" sz="1867" dirty="0">
                <a:solidFill>
                  <a:prstClr val="black"/>
                </a:solidFill>
                <a:latin typeface="Arial" panose="020B0604020202020204" pitchFamily="34" charset="0"/>
                <a:cs typeface="Arial" panose="020B0604020202020204" pitchFamily="34" charset="0"/>
              </a:rPr>
              <a:t>Greenhouse gas emissions 48% lower than baseline.</a:t>
            </a:r>
          </a:p>
          <a:p>
            <a:pPr marL="285744" indent="-285744" defTabSz="685783">
              <a:spcBef>
                <a:spcPts val="0"/>
              </a:spcBef>
              <a:spcAft>
                <a:spcPts val="600"/>
              </a:spcAft>
              <a:buFont typeface="Arial" panose="020B0604020202020204" pitchFamily="34" charset="0"/>
              <a:buChar char="•"/>
              <a:defRPr/>
            </a:pPr>
            <a:r>
              <a:rPr lang="en-US" sz="1867" dirty="0">
                <a:solidFill>
                  <a:prstClr val="black"/>
                </a:solidFill>
                <a:latin typeface="Arial" panose="020B0604020202020204" pitchFamily="34" charset="0"/>
                <a:cs typeface="Arial" panose="020B0604020202020204" pitchFamily="34" charset="0"/>
              </a:rPr>
              <a:t>Double the size of NI’s low carbon and renewable energy economy to more than £2bn turnover.</a:t>
            </a:r>
          </a:p>
          <a:p>
            <a:pPr marL="0" indent="0">
              <a:buNone/>
            </a:pPr>
            <a:endParaRPr lang="en-GB" dirty="0"/>
          </a:p>
          <a:p>
            <a:pPr marL="514338" indent="-514338">
              <a:buFont typeface="+mj-lt"/>
              <a:buAutoNum type="arabicPeriod"/>
            </a:pPr>
            <a:endParaRPr lang="en-GB" dirty="0"/>
          </a:p>
        </p:txBody>
      </p:sp>
      <p:sp>
        <p:nvSpPr>
          <p:cNvPr id="7" name="Title 1"/>
          <p:cNvSpPr>
            <a:spLocks noGrp="1"/>
          </p:cNvSpPr>
          <p:nvPr>
            <p:ph type="title"/>
          </p:nvPr>
        </p:nvSpPr>
        <p:spPr>
          <a:xfrm>
            <a:off x="719666" y="6098"/>
            <a:ext cx="9542817" cy="693617"/>
          </a:xfrm>
        </p:spPr>
        <p:txBody>
          <a:bodyPr>
            <a:normAutofit/>
          </a:bodyPr>
          <a:lstStyle/>
          <a:p>
            <a:pPr algn="l"/>
            <a:r>
              <a:rPr lang="en-GB" sz="3200" b="1" dirty="0">
                <a:solidFill>
                  <a:srgbClr val="002060"/>
                </a:solidFill>
                <a:latin typeface="Arial" panose="020B0604020202020204" pitchFamily="34" charset="0"/>
                <a:cs typeface="Arial" panose="020B0604020202020204" pitchFamily="34" charset="0"/>
              </a:rPr>
              <a:t>10X Vision - Next Steps for Implementation</a:t>
            </a:r>
          </a:p>
        </p:txBody>
      </p:sp>
    </p:spTree>
    <p:extLst>
      <p:ext uri="{BB962C8B-B14F-4D97-AF65-F5344CB8AC3E}">
        <p14:creationId xmlns:p14="http://schemas.microsoft.com/office/powerpoint/2010/main" val="407720105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1"/>
            <a:ext cx="12192000" cy="6851903"/>
          </a:xfrm>
          <a:prstGeom prst="rect">
            <a:avLst/>
          </a:prstGeom>
        </p:spPr>
      </p:pic>
      <p:sp>
        <p:nvSpPr>
          <p:cNvPr id="3" name="Content Placeholder 2"/>
          <p:cNvSpPr>
            <a:spLocks noGrp="1"/>
          </p:cNvSpPr>
          <p:nvPr>
            <p:ph idx="1"/>
          </p:nvPr>
        </p:nvSpPr>
        <p:spPr>
          <a:xfrm>
            <a:off x="609601" y="1409700"/>
            <a:ext cx="10437412" cy="4525074"/>
          </a:xfrm>
        </p:spPr>
        <p:txBody>
          <a:bodyPr>
            <a:normAutofit/>
          </a:bodyPr>
          <a:lstStyle/>
          <a:p>
            <a:pPr marL="533387" algn="just">
              <a:spcAft>
                <a:spcPts val="1200"/>
              </a:spcAft>
              <a:buSzPts val="1200"/>
            </a:pPr>
            <a:r>
              <a:rPr lang="en-GB" sz="2400" dirty="0">
                <a:solidFill>
                  <a:srgbClr val="000000"/>
                </a:solidFill>
                <a:latin typeface="Arial" panose="020B0604020202020204" pitchFamily="34" charset="0"/>
                <a:cs typeface="Arial" panose="020B0604020202020204" pitchFamily="34" charset="0"/>
              </a:rPr>
              <a:t>The 10X Economic Vison will be realised by </a:t>
            </a:r>
            <a:r>
              <a:rPr lang="en-US" sz="2400" dirty="0">
                <a:solidFill>
                  <a:srgbClr val="000000"/>
                </a:solidFill>
                <a:latin typeface="Arial" panose="020B0604020202020204" pitchFamily="34" charset="0"/>
                <a:cs typeface="Arial" panose="020B0604020202020204" pitchFamily="34" charset="0"/>
              </a:rPr>
              <a:t>focusing on the core technologies and clusters where NI can be a global leader within the next decade. </a:t>
            </a:r>
            <a:r>
              <a:rPr lang="en-GB" sz="2400" dirty="0">
                <a:solidFill>
                  <a:srgbClr val="000000"/>
                </a:solidFill>
                <a:latin typeface="Arial" panose="020B0604020202020204" pitchFamily="34" charset="0"/>
                <a:cs typeface="Arial" panose="020B0604020202020204" pitchFamily="34" charset="0"/>
              </a:rPr>
              <a:t> </a:t>
            </a:r>
          </a:p>
          <a:p>
            <a:pPr marL="533387" algn="just">
              <a:spcAft>
                <a:spcPts val="1200"/>
              </a:spcAft>
              <a:buSzPts val="1200"/>
            </a:pPr>
            <a:r>
              <a:rPr lang="en-GB" sz="2400" dirty="0">
                <a:solidFill>
                  <a:srgbClr val="000000"/>
                </a:solidFill>
                <a:latin typeface="Arial" panose="020B0604020202020204" pitchFamily="34" charset="0"/>
                <a:cs typeface="Arial" panose="020B0604020202020204" pitchFamily="34" charset="0"/>
              </a:rPr>
              <a:t>Technologies include cybersecurity, software, robotics, artificial intelligence, zero carbon tech, digitisation, food supply chain/safety and virtual production. </a:t>
            </a:r>
          </a:p>
          <a:p>
            <a:pPr marL="533387" algn="just">
              <a:spcAft>
                <a:spcPts val="1200"/>
              </a:spcAft>
              <a:buSzPts val="1200"/>
            </a:pPr>
            <a:r>
              <a:rPr lang="en-GB" sz="2400" dirty="0">
                <a:solidFill>
                  <a:srgbClr val="000000"/>
                </a:solidFill>
                <a:latin typeface="Arial" panose="020B0604020202020204" pitchFamily="34" charset="0"/>
                <a:cs typeface="Arial" panose="020B0604020202020204" pitchFamily="34" charset="0"/>
              </a:rPr>
              <a:t>Sectors where we have potential world class competitive advantage include: Life and Health Sciences, Advanced Manufacturing, Agri-Tech, Digital ICT, Low Carbon and Screen Industries.</a:t>
            </a:r>
            <a:r>
              <a:rPr lang="en-GB" sz="2667" dirty="0">
                <a:solidFill>
                  <a:srgbClr val="000000"/>
                </a:solidFill>
                <a:latin typeface="Arial" panose="020B0604020202020204" pitchFamily="34" charset="0"/>
                <a:cs typeface="Arial" panose="020B0604020202020204" pitchFamily="34" charset="0"/>
              </a:rPr>
              <a:t> </a:t>
            </a:r>
          </a:p>
          <a:p>
            <a:pPr algn="just">
              <a:buSzPts val="1200"/>
            </a:pPr>
            <a:endParaRPr lang="en-GB" sz="1867" dirty="0">
              <a:solidFill>
                <a:srgbClr val="000000"/>
              </a:solidFill>
              <a:latin typeface="Arial" panose="020B0604020202020204" pitchFamily="34" charset="0"/>
              <a:cs typeface="Arial" panose="020B0604020202020204" pitchFamily="34" charset="0"/>
            </a:endParaRPr>
          </a:p>
          <a:p>
            <a:pPr algn="just">
              <a:buSzPts val="1200"/>
            </a:pPr>
            <a:endParaRPr lang="en-GB" sz="1867" dirty="0">
              <a:solidFill>
                <a:srgbClr val="000000"/>
              </a:solidFill>
              <a:latin typeface="Arial" panose="020B0604020202020204" pitchFamily="34" charset="0"/>
              <a:cs typeface="Arial" panose="020B0604020202020204" pitchFamily="34" charset="0"/>
            </a:endParaRPr>
          </a:p>
          <a:p>
            <a:pPr marL="514338" indent="-514338">
              <a:buFont typeface="+mj-lt"/>
              <a:buAutoNum type="arabicPeriod"/>
            </a:pPr>
            <a:endParaRPr lang="en-GB" dirty="0"/>
          </a:p>
        </p:txBody>
      </p:sp>
      <p:sp>
        <p:nvSpPr>
          <p:cNvPr id="7" name="Title 1"/>
          <p:cNvSpPr>
            <a:spLocks noGrp="1"/>
          </p:cNvSpPr>
          <p:nvPr>
            <p:ph type="title"/>
          </p:nvPr>
        </p:nvSpPr>
        <p:spPr>
          <a:xfrm>
            <a:off x="762000" y="6098"/>
            <a:ext cx="8652933" cy="714821"/>
          </a:xfrm>
        </p:spPr>
        <p:txBody>
          <a:bodyPr>
            <a:normAutofit/>
          </a:bodyPr>
          <a:lstStyle/>
          <a:p>
            <a:pPr algn="l"/>
            <a:r>
              <a:rPr lang="en-GB" sz="3200" b="1" dirty="0">
                <a:solidFill>
                  <a:srgbClr val="002060"/>
                </a:solidFill>
                <a:latin typeface="Arial" panose="020B0604020202020204" pitchFamily="34" charset="0"/>
                <a:cs typeface="Arial" panose="020B0604020202020204" pitchFamily="34" charset="0"/>
              </a:rPr>
              <a:t>10X Technologies and Sectors </a:t>
            </a:r>
            <a:endParaRPr lang="en-GB" sz="3200" b="1" dirty="0">
              <a:solidFill>
                <a:srgbClr val="002060"/>
              </a:solidFill>
            </a:endParaRPr>
          </a:p>
        </p:txBody>
      </p:sp>
    </p:spTree>
    <p:extLst>
      <p:ext uri="{BB962C8B-B14F-4D97-AF65-F5344CB8AC3E}">
        <p14:creationId xmlns:p14="http://schemas.microsoft.com/office/powerpoint/2010/main" val="4041696712"/>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6098"/>
            <a:ext cx="12192000" cy="6851903"/>
          </a:xfrm>
          <a:prstGeom prst="rect">
            <a:avLst/>
          </a:prstGeom>
        </p:spPr>
      </p:pic>
      <p:sp>
        <p:nvSpPr>
          <p:cNvPr id="3" name="Content Placeholder 2"/>
          <p:cNvSpPr>
            <a:spLocks noGrp="1"/>
          </p:cNvSpPr>
          <p:nvPr>
            <p:ph idx="1"/>
          </p:nvPr>
        </p:nvSpPr>
        <p:spPr>
          <a:xfrm>
            <a:off x="609600" y="1104900"/>
            <a:ext cx="10909299" cy="4829875"/>
          </a:xfrm>
        </p:spPr>
        <p:txBody>
          <a:bodyPr>
            <a:normAutofit fontScale="92500" lnSpcReduction="20000"/>
          </a:bodyPr>
          <a:lstStyle/>
          <a:p>
            <a:pPr marL="0" indent="0">
              <a:lnSpc>
                <a:spcPct val="110000"/>
              </a:lnSpc>
              <a:spcAft>
                <a:spcPts val="1200"/>
              </a:spcAft>
              <a:buSzPts val="1200"/>
              <a:buNone/>
            </a:pPr>
            <a:r>
              <a:rPr lang="en-US" sz="2267" dirty="0">
                <a:solidFill>
                  <a:srgbClr val="000000"/>
                </a:solidFill>
                <a:latin typeface="Arial" panose="020B0604020202020204" pitchFamily="34" charset="0"/>
                <a:cs typeface="Arial" panose="020B0604020202020204" pitchFamily="34" charset="0"/>
              </a:rPr>
              <a:t>The Department is developing a draft Entrepreneurship Strategy for NI. </a:t>
            </a:r>
          </a:p>
          <a:p>
            <a:pPr marL="0" indent="0">
              <a:lnSpc>
                <a:spcPct val="110000"/>
              </a:lnSpc>
              <a:spcAft>
                <a:spcPts val="1200"/>
              </a:spcAft>
              <a:buSzPts val="1200"/>
              <a:buNone/>
            </a:pPr>
            <a:r>
              <a:rPr lang="en-US" sz="2267" dirty="0">
                <a:solidFill>
                  <a:srgbClr val="000000"/>
                </a:solidFill>
                <a:latin typeface="Arial" panose="020B0604020202020204" pitchFamily="34" charset="0"/>
                <a:cs typeface="Arial" panose="020B0604020202020204" pitchFamily="34" charset="0"/>
              </a:rPr>
              <a:t>Emerging themes:</a:t>
            </a:r>
            <a:endParaRPr lang="en-GB" sz="2267" dirty="0">
              <a:solidFill>
                <a:srgbClr val="000000"/>
              </a:solidFill>
              <a:latin typeface="Arial" panose="020B0604020202020204" pitchFamily="34" charset="0"/>
              <a:cs typeface="Arial" panose="020B0604020202020204" pitchFamily="34" charset="0"/>
            </a:endParaRPr>
          </a:p>
          <a:p>
            <a:pPr>
              <a:lnSpc>
                <a:spcPct val="110000"/>
              </a:lnSpc>
              <a:spcAft>
                <a:spcPts val="1200"/>
              </a:spcAft>
              <a:buSzPts val="1200"/>
            </a:pPr>
            <a:r>
              <a:rPr lang="en-GB" sz="2267" dirty="0">
                <a:solidFill>
                  <a:srgbClr val="000000"/>
                </a:solidFill>
                <a:latin typeface="Arial" panose="020B0604020202020204" pitchFamily="34" charset="0"/>
                <a:cs typeface="Arial" panose="020B0604020202020204" pitchFamily="34" charset="0"/>
              </a:rPr>
              <a:t>SME Support.</a:t>
            </a:r>
          </a:p>
          <a:p>
            <a:pPr>
              <a:lnSpc>
                <a:spcPct val="110000"/>
              </a:lnSpc>
              <a:spcAft>
                <a:spcPts val="1200"/>
              </a:spcAft>
              <a:buSzPts val="1200"/>
            </a:pPr>
            <a:r>
              <a:rPr lang="en-GB" sz="2267" dirty="0">
                <a:solidFill>
                  <a:srgbClr val="000000"/>
                </a:solidFill>
                <a:latin typeface="Arial" panose="020B0604020202020204" pitchFamily="34" charset="0"/>
                <a:cs typeface="Arial" panose="020B0604020202020204" pitchFamily="34" charset="0"/>
              </a:rPr>
              <a:t>More and better Innovation Driven Enterprises (IDEs).</a:t>
            </a:r>
          </a:p>
          <a:p>
            <a:pPr>
              <a:lnSpc>
                <a:spcPct val="110000"/>
              </a:lnSpc>
              <a:spcAft>
                <a:spcPts val="1200"/>
              </a:spcAft>
              <a:buSzPts val="1200"/>
            </a:pPr>
            <a:r>
              <a:rPr lang="en-GB" sz="2267" dirty="0">
                <a:solidFill>
                  <a:srgbClr val="000000"/>
                </a:solidFill>
                <a:latin typeface="Arial" panose="020B0604020202020204" pitchFamily="34" charset="0"/>
                <a:cs typeface="Arial" panose="020B0604020202020204" pitchFamily="34" charset="0"/>
              </a:rPr>
              <a:t>Enhance our Entrepreneurial cultural ambition.</a:t>
            </a:r>
          </a:p>
          <a:p>
            <a:pPr>
              <a:lnSpc>
                <a:spcPct val="110000"/>
              </a:lnSpc>
              <a:spcAft>
                <a:spcPts val="1200"/>
              </a:spcAft>
              <a:buSzPts val="1200"/>
            </a:pPr>
            <a:r>
              <a:rPr lang="en-GB" sz="2267" dirty="0">
                <a:solidFill>
                  <a:srgbClr val="000000"/>
                </a:solidFill>
                <a:latin typeface="Arial" panose="020B0604020202020204" pitchFamily="34" charset="0"/>
                <a:cs typeface="Arial" panose="020B0604020202020204" pitchFamily="34" charset="0"/>
              </a:rPr>
              <a:t>Enhance our Access to Finance support.</a:t>
            </a:r>
          </a:p>
          <a:p>
            <a:pPr>
              <a:lnSpc>
                <a:spcPct val="110000"/>
              </a:lnSpc>
              <a:spcAft>
                <a:spcPts val="1200"/>
              </a:spcAft>
              <a:buSzPts val="1200"/>
            </a:pPr>
            <a:r>
              <a:rPr lang="en-GB" sz="2267" dirty="0">
                <a:solidFill>
                  <a:srgbClr val="000000"/>
                </a:solidFill>
                <a:latin typeface="Arial" panose="020B0604020202020204" pitchFamily="34" charset="0"/>
                <a:cs typeface="Arial" panose="020B0604020202020204" pitchFamily="34" charset="0"/>
              </a:rPr>
              <a:t>Develop home market advantage/ leverage support for IDEs from Corporates.</a:t>
            </a:r>
          </a:p>
          <a:p>
            <a:pPr marL="0" indent="0">
              <a:lnSpc>
                <a:spcPct val="110000"/>
              </a:lnSpc>
              <a:spcAft>
                <a:spcPts val="1200"/>
              </a:spcAft>
              <a:buSzPts val="1200"/>
              <a:buNone/>
            </a:pPr>
            <a:r>
              <a:rPr lang="en-GB" sz="2267" dirty="0">
                <a:solidFill>
                  <a:srgbClr val="000000"/>
                </a:solidFill>
                <a:latin typeface="Arial" panose="020B0604020202020204" pitchFamily="34" charset="0"/>
                <a:cs typeface="Arial" panose="020B0604020202020204" pitchFamily="34" charset="0"/>
              </a:rPr>
              <a:t>All of the above underpinned by focussing support on diverse founders: </a:t>
            </a:r>
            <a:r>
              <a:rPr lang="en-US" sz="2267" dirty="0">
                <a:solidFill>
                  <a:srgbClr val="000000"/>
                </a:solidFill>
                <a:latin typeface="Arial" panose="020B0604020202020204" pitchFamily="34" charset="0"/>
                <a:cs typeface="Arial" panose="020B0604020202020204" pitchFamily="34" charset="0"/>
              </a:rPr>
              <a:t>female entrepreneurs, non-university graduates, black and ethnic minority people, entrepreneurs with a disability </a:t>
            </a:r>
            <a:r>
              <a:rPr lang="en-GB" sz="2267" dirty="0">
                <a:solidFill>
                  <a:srgbClr val="000000"/>
                </a:solidFill>
                <a:latin typeface="Arial" panose="020B0604020202020204" pitchFamily="34" charset="0"/>
                <a:cs typeface="Arial" panose="020B0604020202020204" pitchFamily="34" charset="0"/>
              </a:rPr>
              <a:t>and those from socially deprived backgrounds. </a:t>
            </a:r>
          </a:p>
          <a:p>
            <a:pPr algn="just">
              <a:buSzPts val="1200"/>
            </a:pPr>
            <a:endParaRPr lang="en-GB" sz="2400" dirty="0">
              <a:solidFill>
                <a:srgbClr val="000000"/>
              </a:solidFill>
              <a:latin typeface="Arial" panose="020B0604020202020204" pitchFamily="34" charset="0"/>
              <a:cs typeface="Arial" panose="020B0604020202020204" pitchFamily="34" charset="0"/>
            </a:endParaRPr>
          </a:p>
          <a:p>
            <a:pPr algn="just">
              <a:buSzPts val="1200"/>
            </a:pPr>
            <a:endParaRPr lang="en-GB" sz="1867" dirty="0">
              <a:solidFill>
                <a:srgbClr val="000000"/>
              </a:solidFill>
              <a:latin typeface="Arial" panose="020B0604020202020204" pitchFamily="34" charset="0"/>
              <a:cs typeface="Arial" panose="020B0604020202020204" pitchFamily="34" charset="0"/>
            </a:endParaRPr>
          </a:p>
          <a:p>
            <a:pPr algn="just">
              <a:buSzPts val="1200"/>
            </a:pPr>
            <a:endParaRPr lang="en-GB" sz="1867" dirty="0">
              <a:solidFill>
                <a:srgbClr val="000000"/>
              </a:solidFill>
              <a:latin typeface="Arial" panose="020B0604020202020204" pitchFamily="34" charset="0"/>
              <a:cs typeface="Arial" panose="020B0604020202020204" pitchFamily="34" charset="0"/>
            </a:endParaRPr>
          </a:p>
          <a:p>
            <a:pPr marL="514338" indent="-514338">
              <a:buFont typeface="+mj-lt"/>
              <a:buAutoNum type="arabicPeriod"/>
            </a:pPr>
            <a:endParaRPr lang="en-GB" dirty="0"/>
          </a:p>
        </p:txBody>
      </p:sp>
      <p:sp>
        <p:nvSpPr>
          <p:cNvPr id="7" name="Title 1"/>
          <p:cNvSpPr>
            <a:spLocks noGrp="1"/>
          </p:cNvSpPr>
          <p:nvPr>
            <p:ph type="title"/>
          </p:nvPr>
        </p:nvSpPr>
        <p:spPr>
          <a:xfrm>
            <a:off x="711199" y="1"/>
            <a:ext cx="9233231" cy="710316"/>
          </a:xfrm>
        </p:spPr>
        <p:txBody>
          <a:bodyPr>
            <a:normAutofit fontScale="90000"/>
          </a:bodyPr>
          <a:lstStyle/>
          <a:p>
            <a:pPr algn="l"/>
            <a:r>
              <a:rPr lang="en-GB" sz="3200" b="1" dirty="0">
                <a:solidFill>
                  <a:srgbClr val="002060"/>
                </a:solidFill>
                <a:latin typeface="Arial" panose="020B0604020202020204" pitchFamily="34" charset="0"/>
                <a:cs typeface="Arial" panose="020B0604020202020204" pitchFamily="34" charset="0"/>
              </a:rPr>
              <a:t>Developing a draft NI Entrepreneurship Strategy</a:t>
            </a:r>
          </a:p>
        </p:txBody>
      </p:sp>
    </p:spTree>
    <p:extLst>
      <p:ext uri="{BB962C8B-B14F-4D97-AF65-F5344CB8AC3E}">
        <p14:creationId xmlns:p14="http://schemas.microsoft.com/office/powerpoint/2010/main" val="48227683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6098"/>
            <a:ext cx="12192000" cy="6851903"/>
          </a:xfrm>
          <a:prstGeom prst="rect">
            <a:avLst/>
          </a:prstGeom>
        </p:spPr>
      </p:pic>
      <p:sp>
        <p:nvSpPr>
          <p:cNvPr id="3" name="Content Placeholder 2"/>
          <p:cNvSpPr>
            <a:spLocks noGrp="1"/>
          </p:cNvSpPr>
          <p:nvPr>
            <p:ph idx="1"/>
          </p:nvPr>
        </p:nvSpPr>
        <p:spPr>
          <a:xfrm>
            <a:off x="444500" y="1003301"/>
            <a:ext cx="11366500" cy="4648200"/>
          </a:xfrm>
        </p:spPr>
        <p:txBody>
          <a:bodyPr>
            <a:noAutofit/>
          </a:bodyPr>
          <a:lstStyle/>
          <a:p>
            <a:pPr marL="0" indent="0">
              <a:lnSpc>
                <a:spcPct val="120000"/>
              </a:lnSpc>
              <a:spcBef>
                <a:spcPts val="0"/>
              </a:spcBef>
              <a:spcAft>
                <a:spcPts val="1200"/>
              </a:spcAft>
              <a:buSzPts val="1200"/>
              <a:buNone/>
            </a:pPr>
            <a:r>
              <a:rPr lang="en-GB" sz="1400" b="1" dirty="0">
                <a:solidFill>
                  <a:srgbClr val="000000"/>
                </a:solidFill>
                <a:latin typeface="Arial" panose="020B0604020202020204" pitchFamily="34" charset="0"/>
                <a:cs typeface="Arial" panose="020B0604020202020204" pitchFamily="34" charset="0"/>
              </a:rPr>
              <a:t>SME Support.</a:t>
            </a:r>
          </a:p>
          <a:p>
            <a:pPr lvl="1">
              <a:lnSpc>
                <a:spcPct val="120000"/>
              </a:lnSpc>
              <a:spcBef>
                <a:spcPts val="0"/>
              </a:spcBef>
              <a:spcAft>
                <a:spcPts val="1200"/>
              </a:spcAft>
              <a:buSzPts val="1200"/>
            </a:pPr>
            <a:r>
              <a:rPr lang="en-GB" sz="1400" dirty="0">
                <a:solidFill>
                  <a:srgbClr val="000000"/>
                </a:solidFill>
                <a:latin typeface="Arial" panose="020B0604020202020204" pitchFamily="34" charset="0"/>
                <a:cs typeface="Arial" panose="020B0604020202020204" pitchFamily="34" charset="0"/>
              </a:rPr>
              <a:t>Post RPA, Councils are responsible for local economic development, social enterprise and supporting female entrepreneurs.</a:t>
            </a:r>
          </a:p>
          <a:p>
            <a:pPr lvl="1">
              <a:lnSpc>
                <a:spcPct val="120000"/>
              </a:lnSpc>
              <a:spcBef>
                <a:spcPts val="0"/>
              </a:spcBef>
              <a:spcAft>
                <a:spcPts val="1200"/>
              </a:spcAft>
              <a:buSzPts val="1200"/>
            </a:pPr>
            <a:r>
              <a:rPr lang="en-GB" sz="1400" dirty="0">
                <a:solidFill>
                  <a:srgbClr val="000000"/>
                </a:solidFill>
                <a:latin typeface="Arial" panose="020B0604020202020204" pitchFamily="34" charset="0"/>
                <a:cs typeface="Arial" panose="020B0604020202020204" pitchFamily="34" charset="0"/>
              </a:rPr>
              <a:t>Councils are developing their Enterprise Support Service, funded by SPF.</a:t>
            </a:r>
          </a:p>
          <a:p>
            <a:pPr lvl="1">
              <a:lnSpc>
                <a:spcPct val="120000"/>
              </a:lnSpc>
              <a:spcBef>
                <a:spcPts val="0"/>
              </a:spcBef>
              <a:spcAft>
                <a:spcPts val="1200"/>
              </a:spcAft>
              <a:buSzPts val="1200"/>
            </a:pPr>
            <a:r>
              <a:rPr lang="en-GB" sz="1400" dirty="0">
                <a:solidFill>
                  <a:srgbClr val="000000"/>
                </a:solidFill>
                <a:latin typeface="Arial" panose="020B0604020202020204" pitchFamily="34" charset="0"/>
                <a:cs typeface="Arial" panose="020B0604020202020204" pitchFamily="34" charset="0"/>
              </a:rPr>
              <a:t>Catalyst, CAFRE, Enterprise NI, FE Colleges, Invest NI, InterTradeIreland.</a:t>
            </a:r>
          </a:p>
          <a:p>
            <a:pPr marL="0" indent="0">
              <a:lnSpc>
                <a:spcPct val="120000"/>
              </a:lnSpc>
              <a:spcBef>
                <a:spcPts val="0"/>
              </a:spcBef>
              <a:spcAft>
                <a:spcPts val="1200"/>
              </a:spcAft>
              <a:buSzPts val="1200"/>
              <a:buNone/>
            </a:pPr>
            <a:r>
              <a:rPr lang="en-GB" sz="1400" b="1" dirty="0">
                <a:solidFill>
                  <a:srgbClr val="000000"/>
                </a:solidFill>
                <a:latin typeface="Arial" panose="020B0604020202020204" pitchFamily="34" charset="0"/>
                <a:cs typeface="Arial" panose="020B0604020202020204" pitchFamily="34" charset="0"/>
              </a:rPr>
              <a:t>More and better Innovation Driven Enterprises (IDEs)</a:t>
            </a:r>
            <a:r>
              <a:rPr lang="en-GB" sz="1400" dirty="0">
                <a:solidFill>
                  <a:srgbClr val="000000"/>
                </a:solidFill>
                <a:latin typeface="Arial" panose="020B0604020202020204" pitchFamily="34" charset="0"/>
                <a:cs typeface="Arial" panose="020B0604020202020204" pitchFamily="34" charset="0"/>
              </a:rPr>
              <a:t>.</a:t>
            </a:r>
          </a:p>
          <a:p>
            <a:pPr lvl="1">
              <a:lnSpc>
                <a:spcPct val="120000"/>
              </a:lnSpc>
              <a:spcBef>
                <a:spcPts val="0"/>
              </a:spcBef>
              <a:spcAft>
                <a:spcPts val="1200"/>
              </a:spcAft>
              <a:buSzPts val="1200"/>
            </a:pPr>
            <a:r>
              <a:rPr lang="en-GB" sz="1400" dirty="0">
                <a:solidFill>
                  <a:srgbClr val="000000"/>
                </a:solidFill>
                <a:latin typeface="Arial" panose="020B0604020202020204" pitchFamily="34" charset="0"/>
                <a:cs typeface="Arial" panose="020B0604020202020204" pitchFamily="34" charset="0"/>
              </a:rPr>
              <a:t>Delivery of 10x Innovation workstream.</a:t>
            </a:r>
          </a:p>
          <a:p>
            <a:pPr lvl="1">
              <a:lnSpc>
                <a:spcPct val="120000"/>
              </a:lnSpc>
              <a:spcBef>
                <a:spcPts val="0"/>
              </a:spcBef>
              <a:spcAft>
                <a:spcPts val="1200"/>
              </a:spcAft>
              <a:buSzPts val="1200"/>
            </a:pPr>
            <a:r>
              <a:rPr lang="en-GB" sz="1400" dirty="0">
                <a:solidFill>
                  <a:srgbClr val="000000"/>
                </a:solidFill>
                <a:latin typeface="Arial" panose="020B0604020202020204" pitchFamily="34" charset="0"/>
                <a:cs typeface="Arial" panose="020B0604020202020204" pitchFamily="34" charset="0"/>
              </a:rPr>
              <a:t>MIT Regional Entrepreneurship Accelerator Programme (REAP). </a:t>
            </a:r>
          </a:p>
          <a:p>
            <a:pPr lvl="2">
              <a:lnSpc>
                <a:spcPct val="120000"/>
              </a:lnSpc>
              <a:spcBef>
                <a:spcPts val="0"/>
              </a:spcBef>
              <a:spcAft>
                <a:spcPts val="1200"/>
              </a:spcAft>
              <a:buSzPts val="1200"/>
              <a:defRPr/>
            </a:pPr>
            <a:r>
              <a:rPr lang="en-GB" sz="1400" dirty="0">
                <a:solidFill>
                  <a:srgbClr val="000000"/>
                </a:solidFill>
                <a:latin typeface="Arial" panose="020B0604020202020204" pitchFamily="34" charset="0"/>
                <a:cs typeface="Arial" panose="020B0604020202020204" pitchFamily="34" charset="0"/>
              </a:rPr>
              <a:t>Backbone Organisation, Proof of Concept, Business Accelerator.</a:t>
            </a:r>
          </a:p>
          <a:p>
            <a:pPr marL="0" indent="0">
              <a:lnSpc>
                <a:spcPct val="120000"/>
              </a:lnSpc>
              <a:spcBef>
                <a:spcPts val="0"/>
              </a:spcBef>
              <a:spcAft>
                <a:spcPts val="1200"/>
              </a:spcAft>
              <a:buSzPts val="1200"/>
              <a:buNone/>
            </a:pPr>
            <a:r>
              <a:rPr lang="en-GB" sz="1400" b="1" dirty="0">
                <a:solidFill>
                  <a:srgbClr val="000000"/>
                </a:solidFill>
                <a:latin typeface="Arial" panose="020B0604020202020204" pitchFamily="34" charset="0"/>
                <a:cs typeface="Arial" panose="020B0604020202020204" pitchFamily="34" charset="0"/>
              </a:rPr>
              <a:t>Enhance our Entrepreneurial cultural ambition</a:t>
            </a:r>
            <a:r>
              <a:rPr lang="en-GB" sz="1400" dirty="0">
                <a:solidFill>
                  <a:srgbClr val="000000"/>
                </a:solidFill>
                <a:latin typeface="Arial" panose="020B0604020202020204" pitchFamily="34" charset="0"/>
                <a:cs typeface="Arial" panose="020B0604020202020204" pitchFamily="34" charset="0"/>
              </a:rPr>
              <a:t>.</a:t>
            </a:r>
          </a:p>
          <a:p>
            <a:pPr lvl="1">
              <a:lnSpc>
                <a:spcPct val="120000"/>
              </a:lnSpc>
              <a:spcBef>
                <a:spcPts val="0"/>
              </a:spcBef>
              <a:spcAft>
                <a:spcPts val="1200"/>
              </a:spcAft>
              <a:buSzPts val="1200"/>
            </a:pPr>
            <a:r>
              <a:rPr lang="en-GB" sz="1400" dirty="0">
                <a:solidFill>
                  <a:srgbClr val="000000"/>
                </a:solidFill>
                <a:latin typeface="Arial" panose="020B0604020202020204" pitchFamily="34" charset="0"/>
                <a:cs typeface="Arial" panose="020B0604020202020204" pitchFamily="34" charset="0"/>
              </a:rPr>
              <a:t>Global Entrepreneurship Monitor (GEM).</a:t>
            </a:r>
            <a:r>
              <a:rPr lang="en-US" sz="1400" dirty="0">
                <a:solidFill>
                  <a:srgbClr val="000000"/>
                </a:solidFill>
                <a:latin typeface="Arial" panose="020B0604020202020204" pitchFamily="34" charset="0"/>
                <a:cs typeface="Arial" panose="020B0604020202020204" pitchFamily="34" charset="0"/>
              </a:rPr>
              <a:t>Total Entrepreneurial Activity (TEA) rate in NI is 5.4% compared to UK average of 7.5%.</a:t>
            </a:r>
            <a:endParaRPr lang="en-GB" sz="1400" dirty="0">
              <a:solidFill>
                <a:srgbClr val="000000"/>
              </a:solidFill>
              <a:latin typeface="Arial" panose="020B0604020202020204" pitchFamily="34" charset="0"/>
              <a:cs typeface="Arial" panose="020B0604020202020204" pitchFamily="34" charset="0"/>
            </a:endParaRPr>
          </a:p>
          <a:p>
            <a:pPr lvl="1">
              <a:lnSpc>
                <a:spcPct val="120000"/>
              </a:lnSpc>
              <a:spcBef>
                <a:spcPts val="0"/>
              </a:spcBef>
              <a:spcAft>
                <a:spcPts val="1200"/>
              </a:spcAft>
              <a:buSzPts val="1200"/>
            </a:pPr>
            <a:r>
              <a:rPr lang="en-US" sz="1400" dirty="0">
                <a:solidFill>
                  <a:srgbClr val="000000"/>
                </a:solidFill>
                <a:latin typeface="Arial" panose="020B0604020202020204" pitchFamily="34" charset="0"/>
                <a:cs typeface="Arial" panose="020B0604020202020204" pitchFamily="34" charset="0"/>
              </a:rPr>
              <a:t>The rate of registered business births / deaths is lower in NI than rest of UK. </a:t>
            </a:r>
            <a:endParaRPr lang="en-GB" sz="1400" dirty="0">
              <a:solidFill>
                <a:srgbClr val="000000"/>
              </a:solidFill>
              <a:latin typeface="Arial" panose="020B0604020202020204" pitchFamily="34" charset="0"/>
              <a:cs typeface="Arial" panose="020B0604020202020204" pitchFamily="34" charset="0"/>
            </a:endParaRPr>
          </a:p>
          <a:p>
            <a:pPr lvl="1">
              <a:lnSpc>
                <a:spcPct val="120000"/>
              </a:lnSpc>
              <a:spcBef>
                <a:spcPts val="0"/>
              </a:spcBef>
              <a:spcAft>
                <a:spcPts val="1200"/>
              </a:spcAft>
              <a:buSzPts val="1200"/>
            </a:pPr>
            <a:r>
              <a:rPr lang="en-US" sz="1400" dirty="0">
                <a:solidFill>
                  <a:srgbClr val="000000"/>
                </a:solidFill>
                <a:latin typeface="Arial" panose="020B0604020202020204" pitchFamily="34" charset="0"/>
                <a:cs typeface="Arial" panose="020B0604020202020204" pitchFamily="34" charset="0"/>
              </a:rPr>
              <a:t>Aim: to embed innovation and entrepreneurship as part of our education system in schools, FE colleges and the Universities. </a:t>
            </a:r>
            <a:endParaRPr lang="en-GB" sz="1400" dirty="0"/>
          </a:p>
        </p:txBody>
      </p:sp>
      <p:sp>
        <p:nvSpPr>
          <p:cNvPr id="7" name="Title 1"/>
          <p:cNvSpPr>
            <a:spLocks noGrp="1"/>
          </p:cNvSpPr>
          <p:nvPr>
            <p:ph type="title"/>
          </p:nvPr>
        </p:nvSpPr>
        <p:spPr>
          <a:xfrm>
            <a:off x="770467" y="1"/>
            <a:ext cx="8644467" cy="710315"/>
          </a:xfrm>
        </p:spPr>
        <p:txBody>
          <a:bodyPr>
            <a:noAutofit/>
          </a:bodyPr>
          <a:lstStyle/>
          <a:p>
            <a:pPr algn="l"/>
            <a:r>
              <a:rPr lang="en-GB" sz="3200" b="1" dirty="0">
                <a:solidFill>
                  <a:srgbClr val="002060"/>
                </a:solidFill>
                <a:latin typeface="Arial" panose="020B0604020202020204" pitchFamily="34" charset="0"/>
                <a:cs typeface="Arial" panose="020B0604020202020204" pitchFamily="34" charset="0"/>
              </a:rPr>
              <a:t>Draft Strategy – Emerging themes (1/2)</a:t>
            </a:r>
          </a:p>
        </p:txBody>
      </p:sp>
    </p:spTree>
    <p:extLst>
      <p:ext uri="{BB962C8B-B14F-4D97-AF65-F5344CB8AC3E}">
        <p14:creationId xmlns:p14="http://schemas.microsoft.com/office/powerpoint/2010/main" val="228817436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6098"/>
            <a:ext cx="12192000" cy="6851903"/>
          </a:xfrm>
          <a:prstGeom prst="rect">
            <a:avLst/>
          </a:prstGeom>
        </p:spPr>
      </p:pic>
      <p:sp>
        <p:nvSpPr>
          <p:cNvPr id="3" name="Content Placeholder 2"/>
          <p:cNvSpPr>
            <a:spLocks noGrp="1"/>
          </p:cNvSpPr>
          <p:nvPr>
            <p:ph idx="1"/>
          </p:nvPr>
        </p:nvSpPr>
        <p:spPr>
          <a:xfrm>
            <a:off x="762000" y="1231901"/>
            <a:ext cx="10591799" cy="4051299"/>
          </a:xfrm>
        </p:spPr>
        <p:txBody>
          <a:bodyPr>
            <a:normAutofit fontScale="85000" lnSpcReduction="10000"/>
          </a:bodyPr>
          <a:lstStyle/>
          <a:p>
            <a:pPr marL="0" indent="0" algn="just">
              <a:spcAft>
                <a:spcPts val="1200"/>
              </a:spcAft>
              <a:buSzPts val="1200"/>
              <a:buNone/>
            </a:pPr>
            <a:r>
              <a:rPr lang="en-GB" sz="2000" b="1" dirty="0">
                <a:solidFill>
                  <a:srgbClr val="000000"/>
                </a:solidFill>
                <a:latin typeface="Arial" panose="020B0604020202020204" pitchFamily="34" charset="0"/>
                <a:cs typeface="Arial" panose="020B0604020202020204" pitchFamily="34" charset="0"/>
              </a:rPr>
              <a:t>Enhance our Access to Finance support</a:t>
            </a:r>
            <a:r>
              <a:rPr lang="en-GB" sz="2000" dirty="0">
                <a:solidFill>
                  <a:srgbClr val="000000"/>
                </a:solidFill>
                <a:latin typeface="Arial" panose="020B0604020202020204" pitchFamily="34" charset="0"/>
                <a:cs typeface="Arial" panose="020B0604020202020204" pitchFamily="34" charset="0"/>
              </a:rPr>
              <a:t>.</a:t>
            </a:r>
          </a:p>
          <a:p>
            <a:pPr lvl="1" algn="just">
              <a:spcAft>
                <a:spcPts val="1200"/>
              </a:spcAft>
              <a:buSzPts val="1200"/>
            </a:pPr>
            <a:r>
              <a:rPr lang="en-GB" sz="2000" dirty="0">
                <a:solidFill>
                  <a:srgbClr val="000000"/>
                </a:solidFill>
                <a:latin typeface="Arial" panose="020B0604020202020204" pitchFamily="34" charset="0"/>
                <a:cs typeface="Arial" panose="020B0604020202020204" pitchFamily="34" charset="0"/>
              </a:rPr>
              <a:t>British Business Bank (BBB): new £70m funding recently launched.</a:t>
            </a:r>
          </a:p>
          <a:p>
            <a:pPr lvl="1" algn="just">
              <a:spcAft>
                <a:spcPts val="1200"/>
              </a:spcAft>
              <a:buSzPts val="1200"/>
            </a:pPr>
            <a:r>
              <a:rPr lang="en-GB" sz="2000" dirty="0">
                <a:solidFill>
                  <a:srgbClr val="000000"/>
                </a:solidFill>
                <a:latin typeface="Arial" panose="020B0604020202020204" pitchFamily="34" charset="0"/>
                <a:cs typeface="Arial" panose="020B0604020202020204" pitchFamily="34" charset="0"/>
              </a:rPr>
              <a:t>Invest NI is reviewing its provision of debt and equity support.</a:t>
            </a:r>
          </a:p>
          <a:p>
            <a:pPr marL="0" indent="0" algn="just">
              <a:spcAft>
                <a:spcPts val="1200"/>
              </a:spcAft>
              <a:buSzPts val="1200"/>
              <a:buNone/>
            </a:pPr>
            <a:r>
              <a:rPr lang="en-GB" sz="2000" b="1" dirty="0">
                <a:solidFill>
                  <a:srgbClr val="000000"/>
                </a:solidFill>
                <a:latin typeface="Arial" panose="020B0604020202020204" pitchFamily="34" charset="0"/>
                <a:cs typeface="Arial" panose="020B0604020202020204" pitchFamily="34" charset="0"/>
              </a:rPr>
              <a:t>Develop home market advantage.</a:t>
            </a:r>
          </a:p>
          <a:p>
            <a:pPr lvl="1" algn="just">
              <a:spcAft>
                <a:spcPts val="1200"/>
              </a:spcAft>
              <a:buSzPts val="1200"/>
            </a:pPr>
            <a:r>
              <a:rPr lang="en-GB" sz="2000" dirty="0">
                <a:solidFill>
                  <a:srgbClr val="000000"/>
                </a:solidFill>
                <a:latin typeface="Arial" panose="020B0604020202020204" pitchFamily="34" charset="0"/>
                <a:cs typeface="Arial" panose="020B0604020202020204" pitchFamily="34" charset="0"/>
              </a:rPr>
              <a:t>Support for both SMEs and IDEs using buying power from central and local government. </a:t>
            </a:r>
          </a:p>
          <a:p>
            <a:pPr marL="0" indent="0" algn="just">
              <a:spcAft>
                <a:spcPts val="1200"/>
              </a:spcAft>
              <a:buSzPts val="1200"/>
              <a:buNone/>
            </a:pPr>
            <a:r>
              <a:rPr lang="en-GB" sz="2000" b="1" dirty="0">
                <a:solidFill>
                  <a:srgbClr val="000000"/>
                </a:solidFill>
                <a:latin typeface="Arial" panose="020B0604020202020204" pitchFamily="34" charset="0"/>
                <a:cs typeface="Arial" panose="020B0604020202020204" pitchFamily="34" charset="0"/>
              </a:rPr>
              <a:t>Leverage support for IDEs from Corporates.</a:t>
            </a:r>
          </a:p>
          <a:p>
            <a:pPr lvl="1" algn="just">
              <a:spcAft>
                <a:spcPts val="1200"/>
              </a:spcAft>
              <a:buSzPts val="1200"/>
            </a:pPr>
            <a:r>
              <a:rPr lang="en-GB" sz="2000" dirty="0">
                <a:solidFill>
                  <a:srgbClr val="000000"/>
                </a:solidFill>
                <a:latin typeface="Arial" panose="020B0604020202020204" pitchFamily="34" charset="0"/>
                <a:cs typeface="Arial" panose="020B0604020202020204" pitchFamily="34" charset="0"/>
              </a:rPr>
              <a:t>Corporate Social Responsibility. </a:t>
            </a:r>
          </a:p>
          <a:p>
            <a:pPr lvl="1" algn="just">
              <a:spcAft>
                <a:spcPts val="1200"/>
              </a:spcAft>
              <a:buSzPts val="1200"/>
            </a:pPr>
            <a:r>
              <a:rPr lang="en-GB" sz="2000" dirty="0">
                <a:solidFill>
                  <a:srgbClr val="000000"/>
                </a:solidFill>
                <a:latin typeface="Arial" panose="020B0604020202020204" pitchFamily="34" charset="0"/>
                <a:cs typeface="Arial" panose="020B0604020202020204" pitchFamily="34" charset="0"/>
              </a:rPr>
              <a:t>Support to start-ups and IDEs from existing NI corporates.</a:t>
            </a:r>
          </a:p>
          <a:p>
            <a:pPr lvl="1" algn="just">
              <a:spcAft>
                <a:spcPts val="1200"/>
              </a:spcAft>
              <a:buSzPts val="1200"/>
            </a:pPr>
            <a:r>
              <a:rPr lang="en-GB" sz="2000" dirty="0">
                <a:solidFill>
                  <a:srgbClr val="000000"/>
                </a:solidFill>
                <a:latin typeface="Arial" panose="020B0604020202020204" pitchFamily="34" charset="0"/>
                <a:cs typeface="Arial" panose="020B0604020202020204" pitchFamily="34" charset="0"/>
              </a:rPr>
              <a:t>Access to customers, technical support, mentoring. </a:t>
            </a:r>
          </a:p>
          <a:p>
            <a:pPr lvl="1" algn="just">
              <a:buSzPts val="1200"/>
            </a:pPr>
            <a:endParaRPr lang="en-GB" sz="2133" dirty="0">
              <a:solidFill>
                <a:srgbClr val="000000"/>
              </a:solidFill>
              <a:latin typeface="Arial" panose="020B0604020202020204" pitchFamily="34" charset="0"/>
              <a:cs typeface="Arial" panose="020B0604020202020204" pitchFamily="34" charset="0"/>
            </a:endParaRPr>
          </a:p>
          <a:p>
            <a:pPr algn="just">
              <a:buSzPts val="1200"/>
            </a:pPr>
            <a:endParaRPr lang="en-GB" sz="1867" dirty="0">
              <a:solidFill>
                <a:srgbClr val="000000"/>
              </a:solidFill>
              <a:latin typeface="Arial" panose="020B0604020202020204" pitchFamily="34" charset="0"/>
              <a:cs typeface="Arial" panose="020B0604020202020204" pitchFamily="34" charset="0"/>
            </a:endParaRPr>
          </a:p>
          <a:p>
            <a:pPr algn="just">
              <a:buSzPts val="1200"/>
            </a:pPr>
            <a:endParaRPr lang="en-GB" sz="1867" dirty="0">
              <a:solidFill>
                <a:srgbClr val="000000"/>
              </a:solidFill>
              <a:latin typeface="Arial" panose="020B0604020202020204" pitchFamily="34" charset="0"/>
              <a:cs typeface="Arial" panose="020B0604020202020204" pitchFamily="34" charset="0"/>
            </a:endParaRPr>
          </a:p>
          <a:p>
            <a:pPr marL="514338" indent="-514338">
              <a:buFont typeface="+mj-lt"/>
              <a:buAutoNum type="arabicPeriod"/>
            </a:pPr>
            <a:endParaRPr lang="en-GB" dirty="0"/>
          </a:p>
        </p:txBody>
      </p:sp>
      <p:sp>
        <p:nvSpPr>
          <p:cNvPr id="7" name="Title 1"/>
          <p:cNvSpPr>
            <a:spLocks noGrp="1"/>
          </p:cNvSpPr>
          <p:nvPr>
            <p:ph type="title"/>
          </p:nvPr>
        </p:nvSpPr>
        <p:spPr>
          <a:xfrm>
            <a:off x="762000" y="6098"/>
            <a:ext cx="8652933" cy="714821"/>
          </a:xfrm>
        </p:spPr>
        <p:txBody>
          <a:bodyPr>
            <a:normAutofit/>
          </a:bodyPr>
          <a:lstStyle/>
          <a:p>
            <a:pPr algn="l"/>
            <a:r>
              <a:rPr lang="en-GB" sz="3200" b="1" dirty="0">
                <a:solidFill>
                  <a:srgbClr val="002060"/>
                </a:solidFill>
                <a:latin typeface="Arial" panose="020B0604020202020204" pitchFamily="34" charset="0"/>
                <a:cs typeface="Arial" panose="020B0604020202020204" pitchFamily="34" charset="0"/>
              </a:rPr>
              <a:t>Draft Strategy – Emerging themes  (2/2)</a:t>
            </a:r>
            <a:endParaRPr lang="en-GB" sz="3200" b="1" dirty="0">
              <a:solidFill>
                <a:srgbClr val="002060"/>
              </a:solidFill>
            </a:endParaRPr>
          </a:p>
        </p:txBody>
      </p:sp>
    </p:spTree>
    <p:extLst>
      <p:ext uri="{BB962C8B-B14F-4D97-AF65-F5344CB8AC3E}">
        <p14:creationId xmlns:p14="http://schemas.microsoft.com/office/powerpoint/2010/main" val="42140553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6709462" y="2283683"/>
            <a:ext cx="499209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Declan McGarrigle, SEUPB</a:t>
            </a:r>
            <a:endParaRPr lang="en-GB" sz="2400" b="1" dirty="0">
              <a:solidFill>
                <a:srgbClr val="4472C4">
                  <a:lumMod val="75000"/>
                </a:srgbClr>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Interim Director PEACEPLUS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8" name="Picture 7" descr="A picture containing outdoor, river, several">
            <a:extLst>
              <a:ext uri="{FF2B5EF4-FFF2-40B4-BE49-F238E27FC236}">
                <a16:creationId xmlns:a16="http://schemas.microsoft.com/office/drawing/2014/main" id="{C5338ED1-9F52-9D74-1B92-58542D5A4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663" y="1517032"/>
            <a:ext cx="5820632" cy="3881198"/>
          </a:xfrm>
          <a:prstGeom prst="rect">
            <a:avLst/>
          </a:prstGeom>
        </p:spPr>
      </p:pic>
    </p:spTree>
    <p:extLst>
      <p:ext uri="{BB962C8B-B14F-4D97-AF65-F5344CB8AC3E}">
        <p14:creationId xmlns:p14="http://schemas.microsoft.com/office/powerpoint/2010/main" val="3167033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6098"/>
            <a:ext cx="12192000" cy="6851903"/>
          </a:xfrm>
          <a:prstGeom prst="rect">
            <a:avLst/>
          </a:prstGeom>
        </p:spPr>
      </p:pic>
      <p:sp>
        <p:nvSpPr>
          <p:cNvPr id="3" name="Content Placeholder 2"/>
          <p:cNvSpPr>
            <a:spLocks noGrp="1"/>
          </p:cNvSpPr>
          <p:nvPr>
            <p:ph idx="1"/>
          </p:nvPr>
        </p:nvSpPr>
        <p:spPr>
          <a:xfrm>
            <a:off x="584200" y="1524001"/>
            <a:ext cx="10462813" cy="4410774"/>
          </a:xfrm>
        </p:spPr>
        <p:txBody>
          <a:bodyPr>
            <a:normAutofit/>
          </a:bodyPr>
          <a:lstStyle/>
          <a:p>
            <a:pPr marL="533387">
              <a:spcAft>
                <a:spcPts val="1200"/>
              </a:spcAft>
              <a:buSzPts val="1200"/>
            </a:pPr>
            <a:r>
              <a:rPr lang="en-US" sz="2400" dirty="0">
                <a:solidFill>
                  <a:srgbClr val="000000"/>
                </a:solidFill>
                <a:latin typeface="Arial" panose="020B0604020202020204" pitchFamily="34" charset="0"/>
                <a:cs typeface="Arial" panose="020B0604020202020204" pitchFamily="34" charset="0"/>
              </a:rPr>
              <a:t>It is anticipated that the Investment Area 2.1 will build upon existing investment to support SMEs:</a:t>
            </a:r>
          </a:p>
          <a:p>
            <a:pPr marL="1066773" lvl="1">
              <a:spcAft>
                <a:spcPts val="1200"/>
              </a:spcAft>
              <a:buSzPts val="1200"/>
            </a:pPr>
            <a:r>
              <a:rPr lang="en-US" sz="2400" dirty="0">
                <a:solidFill>
                  <a:srgbClr val="000000"/>
                </a:solidFill>
                <a:latin typeface="Arial" panose="020B0604020202020204" pitchFamily="34" charset="0"/>
                <a:cs typeface="Arial" panose="020B0604020202020204" pitchFamily="34" charset="0"/>
              </a:rPr>
              <a:t>to operate at scale through cross-border collaboration. </a:t>
            </a:r>
          </a:p>
          <a:p>
            <a:pPr marL="1066773" lvl="1">
              <a:spcAft>
                <a:spcPts val="1200"/>
              </a:spcAft>
              <a:buSzPts val="1200"/>
            </a:pPr>
            <a:r>
              <a:rPr lang="en-US" sz="2400" dirty="0">
                <a:solidFill>
                  <a:srgbClr val="000000"/>
                </a:solidFill>
                <a:latin typeface="Arial" panose="020B0604020202020204" pitchFamily="34" charset="0"/>
                <a:cs typeface="Arial" panose="020B0604020202020204" pitchFamily="34" charset="0"/>
              </a:rPr>
              <a:t>engage in commercially led innovation.</a:t>
            </a:r>
          </a:p>
          <a:p>
            <a:pPr marL="1066773" lvl="1">
              <a:spcAft>
                <a:spcPts val="1200"/>
              </a:spcAft>
              <a:buSzPts val="1200"/>
            </a:pPr>
            <a:r>
              <a:rPr lang="en-US" sz="2400" dirty="0">
                <a:solidFill>
                  <a:srgbClr val="000000"/>
                </a:solidFill>
                <a:latin typeface="Arial" panose="020B0604020202020204" pitchFamily="34" charset="0"/>
                <a:cs typeface="Arial" panose="020B0604020202020204" pitchFamily="34" charset="0"/>
              </a:rPr>
              <a:t>effectively transition to engage in the low carbon, circular economy.</a:t>
            </a:r>
          </a:p>
          <a:p>
            <a:pPr marL="1066773" lvl="1">
              <a:spcAft>
                <a:spcPts val="1200"/>
              </a:spcAft>
              <a:buSzPts val="1200"/>
            </a:pPr>
            <a:r>
              <a:rPr lang="en-US" sz="2400" dirty="0">
                <a:solidFill>
                  <a:srgbClr val="000000"/>
                </a:solidFill>
                <a:latin typeface="Arial" panose="020B0604020202020204" pitchFamily="34" charset="0"/>
                <a:cs typeface="Arial" panose="020B0604020202020204" pitchFamily="34" charset="0"/>
              </a:rPr>
              <a:t>support SMEs to deliver productivity improvements or transition to the latest digital tools.</a:t>
            </a:r>
            <a:endParaRPr lang="en-US" sz="2933" dirty="0">
              <a:solidFill>
                <a:srgbClr val="000000"/>
              </a:solidFill>
              <a:latin typeface="Arial" panose="020B0604020202020204" pitchFamily="34" charset="0"/>
              <a:cs typeface="Arial" panose="020B0604020202020204" pitchFamily="34" charset="0"/>
            </a:endParaRPr>
          </a:p>
          <a:p>
            <a:pPr marL="0" indent="0" algn="just">
              <a:buSzPts val="1200"/>
              <a:buNone/>
            </a:pPr>
            <a:endParaRPr lang="en-GB" sz="1867" dirty="0">
              <a:solidFill>
                <a:srgbClr val="000000"/>
              </a:solidFill>
              <a:latin typeface="Arial" panose="020B0604020202020204" pitchFamily="34" charset="0"/>
              <a:cs typeface="Arial" panose="020B0604020202020204" pitchFamily="34" charset="0"/>
            </a:endParaRPr>
          </a:p>
          <a:p>
            <a:pPr algn="just">
              <a:buSzPts val="1200"/>
            </a:pPr>
            <a:endParaRPr lang="en-GB" sz="1867" dirty="0">
              <a:solidFill>
                <a:srgbClr val="000000"/>
              </a:solidFill>
              <a:latin typeface="Arial" panose="020B0604020202020204" pitchFamily="34" charset="0"/>
              <a:cs typeface="Arial" panose="020B0604020202020204" pitchFamily="34" charset="0"/>
            </a:endParaRPr>
          </a:p>
          <a:p>
            <a:pPr marL="514338" indent="-514338">
              <a:buFont typeface="+mj-lt"/>
              <a:buAutoNum type="arabicPeriod"/>
            </a:pPr>
            <a:endParaRPr lang="en-GB" dirty="0"/>
          </a:p>
        </p:txBody>
      </p:sp>
      <p:sp>
        <p:nvSpPr>
          <p:cNvPr id="7" name="Title 1"/>
          <p:cNvSpPr>
            <a:spLocks noGrp="1"/>
          </p:cNvSpPr>
          <p:nvPr>
            <p:ph type="title"/>
          </p:nvPr>
        </p:nvSpPr>
        <p:spPr>
          <a:xfrm>
            <a:off x="445273" y="6098"/>
            <a:ext cx="10601739" cy="1064679"/>
          </a:xfrm>
        </p:spPr>
        <p:txBody>
          <a:bodyPr>
            <a:normAutofit fontScale="90000"/>
          </a:bodyPr>
          <a:lstStyle/>
          <a:p>
            <a:pPr algn="l"/>
            <a:r>
              <a:rPr lang="en-GB" sz="3200" b="1" dirty="0">
                <a:solidFill>
                  <a:srgbClr val="002060"/>
                </a:solidFill>
                <a:latin typeface="Arial" panose="020B0604020202020204" pitchFamily="34" charset="0"/>
                <a:cs typeface="Arial" panose="020B0604020202020204" pitchFamily="34" charset="0"/>
              </a:rPr>
              <a:t>Draft Strategy - </a:t>
            </a:r>
            <a:r>
              <a:rPr lang="en-US" sz="3200" b="1" dirty="0">
                <a:solidFill>
                  <a:srgbClr val="002060"/>
                </a:solidFill>
                <a:latin typeface="Arial" panose="020B0604020202020204" pitchFamily="34" charset="0"/>
                <a:cs typeface="Arial" panose="020B0604020202020204" pitchFamily="34" charset="0"/>
              </a:rPr>
              <a:t>alignment with Investment Area 2.1</a:t>
            </a:r>
            <a:br>
              <a:rPr lang="en-US" sz="3200" b="1" dirty="0">
                <a:solidFill>
                  <a:srgbClr val="002060"/>
                </a:solidFill>
                <a:latin typeface="Arial" panose="020B0604020202020204" pitchFamily="34" charset="0"/>
                <a:cs typeface="Arial" panose="020B0604020202020204" pitchFamily="34" charset="0"/>
              </a:rPr>
            </a:br>
            <a:endParaRPr lang="en-GB" sz="3200" b="1" dirty="0">
              <a:solidFill>
                <a:srgbClr val="002060"/>
              </a:solidFill>
            </a:endParaRPr>
          </a:p>
        </p:txBody>
      </p:sp>
    </p:spTree>
    <p:extLst>
      <p:ext uri="{BB962C8B-B14F-4D97-AF65-F5344CB8AC3E}">
        <p14:creationId xmlns:p14="http://schemas.microsoft.com/office/powerpoint/2010/main" val="67783262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6098"/>
            <a:ext cx="12192000" cy="6851903"/>
          </a:xfrm>
          <a:prstGeom prst="rect">
            <a:avLst/>
          </a:prstGeom>
        </p:spPr>
      </p:pic>
      <p:sp>
        <p:nvSpPr>
          <p:cNvPr id="3" name="Content Placeholder 2"/>
          <p:cNvSpPr>
            <a:spLocks noGrp="1"/>
          </p:cNvSpPr>
          <p:nvPr>
            <p:ph idx="1"/>
          </p:nvPr>
        </p:nvSpPr>
        <p:spPr>
          <a:xfrm>
            <a:off x="609601" y="2031999"/>
            <a:ext cx="10437412" cy="3902775"/>
          </a:xfrm>
        </p:spPr>
        <p:txBody>
          <a:bodyPr>
            <a:normAutofit/>
          </a:bodyPr>
          <a:lstStyle/>
          <a:p>
            <a:pPr marL="0" indent="0" algn="ctr">
              <a:buSzPts val="1200"/>
              <a:buNone/>
            </a:pPr>
            <a:r>
              <a:rPr lang="en-GB" sz="3200" b="1" dirty="0">
                <a:solidFill>
                  <a:srgbClr val="000000"/>
                </a:solidFill>
                <a:latin typeface="Arial" panose="020B0604020202020204" pitchFamily="34" charset="0"/>
                <a:cs typeface="Arial" panose="020B0604020202020204" pitchFamily="34" charset="0"/>
              </a:rPr>
              <a:t>Thank you</a:t>
            </a:r>
          </a:p>
          <a:p>
            <a:pPr lvl="1" algn="just">
              <a:buSzPts val="1200"/>
            </a:pPr>
            <a:endParaRPr lang="en-GB" sz="2133" dirty="0">
              <a:solidFill>
                <a:srgbClr val="000000"/>
              </a:solidFill>
              <a:latin typeface="Arial" panose="020B0604020202020204" pitchFamily="34" charset="0"/>
              <a:cs typeface="Arial" panose="020B0604020202020204" pitchFamily="34" charset="0"/>
            </a:endParaRPr>
          </a:p>
          <a:p>
            <a:pPr algn="just">
              <a:buSzPts val="1200"/>
            </a:pPr>
            <a:endParaRPr lang="en-GB" sz="1867" dirty="0">
              <a:solidFill>
                <a:srgbClr val="000000"/>
              </a:solidFill>
              <a:latin typeface="Arial" panose="020B0604020202020204" pitchFamily="34" charset="0"/>
              <a:cs typeface="Arial" panose="020B0604020202020204" pitchFamily="34" charset="0"/>
            </a:endParaRPr>
          </a:p>
          <a:p>
            <a:pPr algn="just">
              <a:buSzPts val="1200"/>
            </a:pPr>
            <a:endParaRPr lang="en-GB" sz="1867" dirty="0">
              <a:solidFill>
                <a:srgbClr val="000000"/>
              </a:solidFill>
              <a:latin typeface="Arial" panose="020B0604020202020204" pitchFamily="34" charset="0"/>
              <a:cs typeface="Arial" panose="020B0604020202020204" pitchFamily="34" charset="0"/>
            </a:endParaRPr>
          </a:p>
          <a:p>
            <a:pPr marL="514338" indent="-514338">
              <a:buFont typeface="+mj-lt"/>
              <a:buAutoNum type="arabicPeriod"/>
            </a:pPr>
            <a:endParaRPr lang="en-GB" dirty="0"/>
          </a:p>
        </p:txBody>
      </p:sp>
    </p:spTree>
    <p:extLst>
      <p:ext uri="{BB962C8B-B14F-4D97-AF65-F5344CB8AC3E}">
        <p14:creationId xmlns:p14="http://schemas.microsoft.com/office/powerpoint/2010/main" val="309803983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875333" y="1818479"/>
            <a:ext cx="7025768"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Overview of Investment Area 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Fiona Rooney – Pinnacle Growth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2954691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404258" y="516325"/>
            <a:ext cx="96078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FACA8854-0A03-D747-283C-4BB420C3B33E}"/>
              </a:ext>
            </a:extLst>
          </p:cNvPr>
          <p:cNvSpPr txBox="1">
            <a:spLocks/>
          </p:cNvSpPr>
          <p:nvPr/>
        </p:nvSpPr>
        <p:spPr bwMode="auto">
          <a:xfrm>
            <a:off x="639096" y="1201175"/>
            <a:ext cx="10829003" cy="47984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5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Specific Objective</a:t>
            </a:r>
          </a:p>
          <a:p>
            <a:pPr marL="0" marR="0" lvl="0" indent="0" algn="ctr" defTabSz="457200" rtl="0" eaLnBrk="1" fontAlgn="base" latinLnBrk="0" hangingPunct="1">
              <a:lnSpc>
                <a:spcPct val="150000"/>
              </a:lnSpc>
              <a:spcBef>
                <a:spcPct val="20000"/>
              </a:spcBef>
              <a:spcAft>
                <a:spcPct val="0"/>
              </a:spcAft>
              <a:buClrTx/>
              <a:buSzTx/>
              <a:buFont typeface="Arial" pitchFamily="34" charset="0"/>
              <a:buNone/>
              <a:tabLst/>
              <a:defRPr/>
            </a:pPr>
            <a:r>
              <a:rPr kumimoji="0" lang="en-GB" sz="2400" b="0" i="1"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Arial"/>
              </a:rPr>
              <a:t>“enhance growth and competitiveness of SMEs and increase job creation.”</a:t>
            </a:r>
          </a:p>
          <a:p>
            <a:pPr marL="0" marR="0" lvl="0" indent="0" algn="ctr" defTabSz="457200" rtl="0" eaLnBrk="1" fontAlgn="base" latinLnBrk="0" hangingPunct="1">
              <a:lnSpc>
                <a:spcPct val="15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endParaRPr>
          </a:p>
          <a:p>
            <a:pPr marL="0" marR="0" lvl="0" indent="0" algn="ctr" defTabSz="457200" rtl="0" eaLnBrk="1" fontAlgn="base" latinLnBrk="0" hangingPunct="1">
              <a:lnSpc>
                <a:spcPct val="150000"/>
              </a:lnSpc>
              <a:spcBef>
                <a:spcPct val="20000"/>
              </a:spcBef>
              <a:spcAft>
                <a:spcPct val="0"/>
              </a:spcAft>
              <a:buClrTx/>
              <a:buSzTx/>
              <a:buFont typeface="Arial" pitchFamily="34" charset="0"/>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Resulting in:</a:t>
            </a:r>
          </a:p>
          <a:p>
            <a:pPr marL="0" marR="0" lvl="0" indent="0" algn="ctr" defTabSz="457200" rtl="0" eaLnBrk="1" fontAlgn="base" latinLnBrk="0" hangingPunct="1">
              <a:lnSpc>
                <a:spcPct val="150000"/>
              </a:lnSpc>
              <a:spcBef>
                <a:spcPct val="20000"/>
              </a:spcBef>
              <a:spcAft>
                <a:spcPct val="0"/>
              </a:spcAft>
              <a:buClrTx/>
              <a:buSzTx/>
              <a:buFont typeface="Arial" pitchFamily="34" charset="0"/>
              <a:buNone/>
              <a:tabLst/>
              <a:defRPr/>
            </a:pPr>
            <a:r>
              <a:rPr kumimoji="0" lang="en-GB" sz="2400" b="0" i="1"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Arial"/>
              </a:rPr>
              <a:t>“the development of a stronger, more innovative and collaborative Programme Area SME base, delivering higher levels of productivity, exports and sustainable employment”</a:t>
            </a:r>
            <a:endParaRPr kumimoji="0" lang="en-GB" sz="2400" b="0" i="1"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MS PGothic" pitchFamily="34" charset="-128"/>
              <a:cs typeface="Arial"/>
            </a:endParaRPr>
          </a:p>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GB" sz="2000" b="0" i="1"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p:txBody>
      </p:sp>
    </p:spTree>
    <p:extLst>
      <p:ext uri="{BB962C8B-B14F-4D97-AF65-F5344CB8AC3E}">
        <p14:creationId xmlns:p14="http://schemas.microsoft.com/office/powerpoint/2010/main" val="3610985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itle 1">
            <a:extLst>
              <a:ext uri="{FF2B5EF4-FFF2-40B4-BE49-F238E27FC236}">
                <a16:creationId xmlns:a16="http://schemas.microsoft.com/office/drawing/2014/main" id="{80C17902-9E32-8ED5-63A1-CE2DCC3C8D80}"/>
              </a:ext>
            </a:extLst>
          </p:cNvPr>
          <p:cNvSpPr txBox="1">
            <a:spLocks/>
          </p:cNvSpPr>
          <p:nvPr/>
        </p:nvSpPr>
        <p:spPr bwMode="auto">
          <a:xfrm>
            <a:off x="1858349" y="48710"/>
            <a:ext cx="9012851" cy="17590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j-cs"/>
              </a:rPr>
              <a:t>What does SME Development and </a:t>
            </a:r>
            <a:r>
              <a:rPr lang="en-US" sz="2400" b="1" dirty="0">
                <a:solidFill>
                  <a:srgbClr val="4472C4">
                    <a:lumMod val="75000"/>
                  </a:srgbClr>
                </a:solidFill>
                <a:latin typeface="Arial Black" panose="020B0A04020102020204" pitchFamily="34" charset="0"/>
              </a:rPr>
              <a:t>Transition </a:t>
            </a:r>
            <a:r>
              <a:rPr lang="en-US" sz="2400" b="1" dirty="0" err="1">
                <a:solidFill>
                  <a:srgbClr val="4472C4">
                    <a:lumMod val="75000"/>
                  </a:srgbClr>
                </a:solidFill>
                <a:latin typeface="Arial Black" panose="020B0A04020102020204" pitchFamily="34" charset="0"/>
              </a:rPr>
              <a:t>Programme</a:t>
            </a:r>
            <a:r>
              <a:rPr lang="en-US" sz="2400" b="1" dirty="0">
                <a:solidFill>
                  <a:srgbClr val="4472C4">
                    <a:lumMod val="75000"/>
                  </a:srgbClr>
                </a:solidFill>
                <a:latin typeface="Arial Black" panose="020B0A04020102020204" pitchFamily="34" charset="0"/>
              </a:rPr>
              <a:t> </a:t>
            </a: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j-cs"/>
              </a:rPr>
              <a:t>seek to achieve? </a:t>
            </a:r>
          </a:p>
        </p:txBody>
      </p:sp>
      <p:sp>
        <p:nvSpPr>
          <p:cNvPr id="4" name="Content Placeholder 2">
            <a:extLst>
              <a:ext uri="{FF2B5EF4-FFF2-40B4-BE49-F238E27FC236}">
                <a16:creationId xmlns:a16="http://schemas.microsoft.com/office/drawing/2014/main" id="{95B3CF5B-9000-638D-2C34-6EB7F27D37C4}"/>
              </a:ext>
            </a:extLst>
          </p:cNvPr>
          <p:cNvSpPr txBox="1">
            <a:spLocks/>
          </p:cNvSpPr>
          <p:nvPr/>
        </p:nvSpPr>
        <p:spPr bwMode="auto">
          <a:xfrm>
            <a:off x="1858349" y="1487957"/>
            <a:ext cx="7215795" cy="2335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cs typeface="Arial" panose="020B0604020202020204" pitchFamily="34" charset="0"/>
              </a:rPr>
              <a:t>The investment area will build upon existing investment to support SMEs to operate at scale through cross-border collaboration; engage in commercially led innovation; effectively transition to engage in the low carbon, circular economy; deliver productivity improvements or transition to the latest digital tools; and strengthen the </a:t>
            </a:r>
            <a:r>
              <a:rPr kumimoji="0" lang="en-US" sz="2000" b="0" i="0" u="none" strike="noStrike" kern="1200" cap="none" spc="0" normalizeH="0" baseline="0" noProof="0" dirty="0" err="1">
                <a:ln>
                  <a:noFill/>
                </a:ln>
                <a:solidFill>
                  <a:prstClr val="black"/>
                </a:solidFill>
                <a:effectLst/>
                <a:uLnTx/>
                <a:uFillTx/>
                <a:latin typeface="Arial Nova" panose="020B0504020202020204" pitchFamily="34" charset="0"/>
                <a:ea typeface="Times New Roman" panose="02020603050405020304" pitchFamily="18" charset="0"/>
                <a:cs typeface="Arial" panose="020B0604020202020204" pitchFamily="34" charset="0"/>
              </a:rPr>
              <a:t>Programme</a:t>
            </a: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cs typeface="Arial" panose="020B0604020202020204" pitchFamily="34" charset="0"/>
              </a:rPr>
              <a:t> Area.</a:t>
            </a: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C64D42FF-35A4-2CFB-6727-54EA5CA3C56E}"/>
              </a:ext>
            </a:extLst>
          </p:cNvPr>
          <p:cNvSpPr txBox="1">
            <a:spLocks/>
          </p:cNvSpPr>
          <p:nvPr/>
        </p:nvSpPr>
        <p:spPr bwMode="auto">
          <a:xfrm>
            <a:off x="4739235" y="2941851"/>
            <a:ext cx="6134100" cy="18586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endParaRPr>
          </a:p>
          <a:p>
            <a:pPr marL="0" marR="0" lvl="0" indent="0" algn="r" defTabSz="457200" rtl="0" eaLnBrk="1" fontAlgn="base" latinLnBrk="0" hangingPunct="1">
              <a:lnSpc>
                <a:spcPct val="150000"/>
              </a:lnSpc>
              <a:spcBef>
                <a:spcPct val="20000"/>
              </a:spcBef>
              <a:spcAft>
                <a:spcPct val="0"/>
              </a:spcAft>
              <a:buClr>
                <a:srgbClr val="FFCC00"/>
              </a:buClr>
              <a:buSzTx/>
              <a:buFont typeface="Arial" pitchFamily="34" charset="0"/>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Nova" panose="020B0504020202020204" pitchFamily="34" charset="0"/>
              </a:rPr>
              <a:t>How?</a:t>
            </a:r>
          </a:p>
          <a:p>
            <a:pPr marL="0" marR="0" lvl="0" indent="0" algn="r" defTabSz="457200" rtl="0" eaLnBrk="1" fontAlgn="base" latinLnBrk="0" hangingPunct="1">
              <a:lnSpc>
                <a:spcPct val="100000"/>
              </a:lnSpc>
              <a:spcBef>
                <a:spcPct val="0"/>
              </a:spcBef>
              <a:spcAft>
                <a:spcPct val="0"/>
              </a:spcAft>
              <a:buClr>
                <a:srgbClr val="FFCC00"/>
              </a:buClr>
              <a:buSzTx/>
              <a:buFontTx/>
              <a:buNone/>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Promoting innovation and collaboration to increase productivity and the ability to export and employ highly skilled individuals</a:t>
            </a:r>
            <a:r>
              <a:rPr kumimoji="0" lang="en-GB" sz="2000" b="0" i="0" u="sng"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Arial Nova" panose="020B0504020202020204" pitchFamily="34" charset="0"/>
            </a:endParaRPr>
          </a:p>
          <a:p>
            <a:pPr marL="0" marR="0" lvl="0" indent="0" algn="r"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endParaRPr>
          </a:p>
        </p:txBody>
      </p:sp>
    </p:spTree>
    <p:extLst>
      <p:ext uri="{BB962C8B-B14F-4D97-AF65-F5344CB8AC3E}">
        <p14:creationId xmlns:p14="http://schemas.microsoft.com/office/powerpoint/2010/main" val="3776978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itle 1">
            <a:extLst>
              <a:ext uri="{FF2B5EF4-FFF2-40B4-BE49-F238E27FC236}">
                <a16:creationId xmlns:a16="http://schemas.microsoft.com/office/drawing/2014/main" id="{80C17902-9E32-8ED5-63A1-CE2DCC3C8D80}"/>
              </a:ext>
            </a:extLst>
          </p:cNvPr>
          <p:cNvSpPr txBox="1">
            <a:spLocks/>
          </p:cNvSpPr>
          <p:nvPr/>
        </p:nvSpPr>
        <p:spPr bwMode="auto">
          <a:xfrm>
            <a:off x="2094323" y="-278228"/>
            <a:ext cx="9014986" cy="17590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400" b="1" dirty="0">
                <a:solidFill>
                  <a:srgbClr val="4472C4">
                    <a:lumMod val="75000"/>
                  </a:srgbClr>
                </a:solidFill>
                <a:latin typeface="Arial Black" panose="020B0A04020102020204" pitchFamily="34" charset="0"/>
              </a:rPr>
              <a:t>SME Development and Transition </a:t>
            </a:r>
            <a:endPar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j-cs"/>
            </a:endParaRPr>
          </a:p>
        </p:txBody>
      </p:sp>
      <p:sp>
        <p:nvSpPr>
          <p:cNvPr id="6" name="TextBox 5">
            <a:extLst>
              <a:ext uri="{FF2B5EF4-FFF2-40B4-BE49-F238E27FC236}">
                <a16:creationId xmlns:a16="http://schemas.microsoft.com/office/drawing/2014/main" id="{17495AB6-8E64-447E-2F5B-CBFFA5A56B49}"/>
              </a:ext>
            </a:extLst>
          </p:cNvPr>
          <p:cNvSpPr txBox="1"/>
          <p:nvPr/>
        </p:nvSpPr>
        <p:spPr>
          <a:xfrm>
            <a:off x="1460499" y="1129643"/>
            <a:ext cx="9412836" cy="3835858"/>
          </a:xfrm>
          <a:prstGeom prst="rect">
            <a:avLst/>
          </a:prstGeom>
          <a:noFill/>
        </p:spPr>
        <p:txBody>
          <a:bodyPr wrap="square">
            <a:spAutoFit/>
          </a:bodyPr>
          <a:lstStyle/>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Who?</a:t>
            </a:r>
          </a:p>
          <a:p>
            <a:pPr marL="342900" marR="0" lvl="0" indent="-342900" algn="l" defTabSz="457200" rtl="0" eaLnBrk="1" fontAlgn="base" latinLnBrk="0" hangingPunct="1">
              <a:lnSpc>
                <a:spcPct val="100000"/>
              </a:lnSpc>
              <a:spcBef>
                <a:spcPct val="20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A suitable cross-border partnership with the capacity to deliver on all of the outputs, results and actions detailed is required.</a:t>
            </a:r>
          </a:p>
          <a:p>
            <a:pPr marL="342900" marR="0" lvl="0" indent="-342900" algn="l" defTabSz="457200" rtl="0" eaLnBrk="1" fontAlgn="base" latinLnBrk="0" hangingPunct="1">
              <a:lnSpc>
                <a:spcPct val="100000"/>
              </a:lnSpc>
              <a:spcBef>
                <a:spcPct val="20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A partnership able to develop solutions which deliver higher levels of productivity, exports and sustainable employment in the Programme area.</a:t>
            </a:r>
          </a:p>
          <a:p>
            <a:pPr marL="342900" marR="0" lvl="0" indent="-342900" algn="l" defTabSz="457200" rtl="0" eaLnBrk="1" fontAlgn="base" latinLnBrk="0" hangingPunct="1">
              <a:lnSpc>
                <a:spcPct val="100000"/>
              </a:lnSpc>
              <a:spcBef>
                <a:spcPct val="20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A partnership able to develop and</a:t>
            </a:r>
            <a:r>
              <a:rPr kumimoji="0" lang="en-US"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 implement the project within the project’s lifetime (4 years).</a:t>
            </a:r>
            <a:endPar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519428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445079" y="278753"/>
            <a:ext cx="9665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Budget and Grant Rate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3154D43E-EC1F-7A32-3C51-F00261E3BBF5}"/>
              </a:ext>
            </a:extLst>
          </p:cNvPr>
          <p:cNvSpPr>
            <a:spLocks noGrp="1"/>
          </p:cNvSpPr>
          <p:nvPr/>
        </p:nvSpPr>
        <p:spPr>
          <a:xfrm>
            <a:off x="1670670" y="1144392"/>
            <a:ext cx="9439430" cy="4175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Total Budget available for Investment Area 2.1 is €25 million</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(Inclusive of €</a:t>
            </a:r>
            <a:r>
              <a:rPr lang="en-US" sz="2000" dirty="0">
                <a:latin typeface="Arial Nova" panose="020B0504020202020204" pitchFamily="34" charset="0"/>
                <a:ea typeface="Times New Roman" panose="02020603050405020304" pitchFamily="18" charset="0"/>
              </a:rPr>
              <a:t>20</a:t>
            </a: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million ERDF and €</a:t>
            </a:r>
            <a:r>
              <a:rPr lang="en-US" sz="2000" dirty="0">
                <a:latin typeface="Arial Nova" panose="020B0504020202020204" pitchFamily="34" charset="0"/>
                <a:ea typeface="Times New Roman" panose="02020603050405020304" pitchFamily="18" charset="0"/>
              </a:rPr>
              <a:t>5</a:t>
            </a: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million governmental match funding).</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100% of eligible project costs can be sought. </a:t>
            </a:r>
          </a:p>
        </p:txBody>
      </p:sp>
      <p:pic>
        <p:nvPicPr>
          <p:cNvPr id="1026" name="Picture 2" descr="Image result for funding">
            <a:extLst>
              <a:ext uri="{FF2B5EF4-FFF2-40B4-BE49-F238E27FC236}">
                <a16:creationId xmlns:a16="http://schemas.microsoft.com/office/drawing/2014/main" id="{46F5B605-30E8-7800-261A-F1BBBC744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975" y="3143186"/>
            <a:ext cx="366712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67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771569" y="169859"/>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Scope and Range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5A8A0228-2A0C-3B3B-6F33-834AB9DFE34B}"/>
              </a:ext>
            </a:extLst>
          </p:cNvPr>
          <p:cNvSpPr txBox="1">
            <a:spLocks/>
          </p:cNvSpPr>
          <p:nvPr/>
        </p:nvSpPr>
        <p:spPr bwMode="auto">
          <a:xfrm>
            <a:off x="757980" y="1538817"/>
            <a:ext cx="10811720" cy="4246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S PGothic" pitchFamily="34" charset="-128"/>
                <a:cs typeface="+mn-cs"/>
              </a:rPr>
              <a:t>The scope may include:</a:t>
            </a:r>
          </a:p>
          <a:p>
            <a:pPr>
              <a:spcAft>
                <a:spcPts val="1800"/>
              </a:spcAft>
              <a:buClr>
                <a:srgbClr val="FFCC00"/>
              </a:buClr>
              <a:buFont typeface="MS PGothic" panose="020B0600070205080204" pitchFamily="34" charset="-128"/>
              <a:buChar char="●"/>
              <a:defRPr/>
            </a:pPr>
            <a:r>
              <a:rPr lang="en-GB" sz="2000" b="1" dirty="0">
                <a:solidFill>
                  <a:prstClr val="black">
                    <a:lumMod val="75000"/>
                    <a:lumOff val="25000"/>
                  </a:prstClr>
                </a:solidFill>
                <a:latin typeface="Arial Nova" panose="020B0604020202020204" pitchFamily="34" charset="0"/>
              </a:rPr>
              <a:t>SME support; </a:t>
            </a:r>
            <a:r>
              <a:rPr lang="en-GB" sz="2000" dirty="0">
                <a:solidFill>
                  <a:prstClr val="black">
                    <a:lumMod val="75000"/>
                    <a:lumOff val="25000"/>
                  </a:prstClr>
                </a:solidFill>
                <a:latin typeface="Arial Nova" panose="020B0604020202020204" pitchFamily="34" charset="0"/>
              </a:rPr>
              <a:t>capability assessment and mentoring programming to increase capacity in target areas, including sustainable development practices; new product and or process development; digitisation; and post COVID-19 recovery and adaption planning;</a:t>
            </a:r>
          </a:p>
          <a:p>
            <a:pPr>
              <a:spcAft>
                <a:spcPts val="1800"/>
              </a:spcAft>
              <a:buClr>
                <a:srgbClr val="FFCC00"/>
              </a:buClr>
              <a:buFont typeface="MS PGothic" panose="020B0600070205080204" pitchFamily="34" charset="-128"/>
              <a:buChar char="●"/>
              <a:defRPr/>
            </a:pPr>
            <a:r>
              <a:rPr lang="en-GB" sz="2000" dirty="0">
                <a:solidFill>
                  <a:prstClr val="black">
                    <a:lumMod val="75000"/>
                    <a:lumOff val="25000"/>
                  </a:prstClr>
                </a:solidFill>
                <a:latin typeface="Arial Nova" panose="020B0604020202020204" pitchFamily="34" charset="0"/>
              </a:rPr>
              <a:t>Cross-border collaborative </a:t>
            </a:r>
            <a:r>
              <a:rPr lang="en-GB" sz="2000" b="1" dirty="0">
                <a:solidFill>
                  <a:prstClr val="black">
                    <a:lumMod val="75000"/>
                    <a:lumOff val="25000"/>
                  </a:prstClr>
                </a:solidFill>
                <a:latin typeface="Arial Nova" panose="020B0604020202020204" pitchFamily="34" charset="0"/>
              </a:rPr>
              <a:t>Research and Innovation projects </a:t>
            </a:r>
            <a:r>
              <a:rPr lang="en-GB" sz="2000" dirty="0">
                <a:solidFill>
                  <a:prstClr val="black">
                    <a:lumMod val="75000"/>
                    <a:lumOff val="25000"/>
                  </a:prstClr>
                </a:solidFill>
                <a:latin typeface="Arial Nova" panose="020B0604020202020204" pitchFamily="34" charset="0"/>
              </a:rPr>
              <a:t>for product and/or process </a:t>
            </a:r>
          </a:p>
          <a:p>
            <a:pPr>
              <a:spcAft>
                <a:spcPts val="1800"/>
              </a:spcAft>
              <a:buClr>
                <a:srgbClr val="FFCC00"/>
              </a:buClr>
              <a:buFont typeface="MS PGothic" panose="020B0600070205080204" pitchFamily="34" charset="-128"/>
              <a:buChar char="●"/>
              <a:defRPr/>
            </a:pPr>
            <a:r>
              <a:rPr lang="en-GB" sz="2000" dirty="0">
                <a:solidFill>
                  <a:prstClr val="black">
                    <a:lumMod val="75000"/>
                    <a:lumOff val="25000"/>
                  </a:prstClr>
                </a:solidFill>
                <a:latin typeface="Arial Nova" panose="020B0604020202020204" pitchFamily="34" charset="0"/>
              </a:rPr>
              <a:t>Creation and management of innovative focused collaborative, cross-border </a:t>
            </a:r>
            <a:r>
              <a:rPr lang="en-GB" sz="2000" b="1" dirty="0">
                <a:solidFill>
                  <a:prstClr val="black">
                    <a:lumMod val="75000"/>
                    <a:lumOff val="25000"/>
                  </a:prstClr>
                </a:solidFill>
                <a:latin typeface="Arial Nova" panose="020B0604020202020204" pitchFamily="34" charset="0"/>
              </a:rPr>
              <a:t>clusters</a:t>
            </a:r>
          </a:p>
          <a:p>
            <a:pPr>
              <a:spcAft>
                <a:spcPts val="1800"/>
              </a:spcAft>
              <a:buClr>
                <a:srgbClr val="FFCC00"/>
              </a:buClr>
              <a:buFont typeface="MS PGothic" panose="020B0600070205080204" pitchFamily="34" charset="-128"/>
              <a:buChar char="●"/>
              <a:defRPr/>
            </a:pPr>
            <a:r>
              <a:rPr lang="en-GB" sz="2000" dirty="0">
                <a:solidFill>
                  <a:prstClr val="black">
                    <a:lumMod val="75000"/>
                    <a:lumOff val="25000"/>
                  </a:prstClr>
                </a:solidFill>
                <a:latin typeface="Arial Nova" panose="020B0604020202020204" pitchFamily="34" charset="0"/>
              </a:rPr>
              <a:t>Cross-border </a:t>
            </a:r>
            <a:r>
              <a:rPr lang="en-GB" sz="2000" b="1" dirty="0">
                <a:solidFill>
                  <a:prstClr val="black">
                    <a:lumMod val="75000"/>
                    <a:lumOff val="25000"/>
                  </a:prstClr>
                </a:solidFill>
                <a:latin typeface="Arial Nova" panose="020B0604020202020204" pitchFamily="34" charset="0"/>
              </a:rPr>
              <a:t>academic and industry collaborative </a:t>
            </a:r>
            <a:r>
              <a:rPr lang="en-GB" sz="2000" dirty="0">
                <a:solidFill>
                  <a:prstClr val="black">
                    <a:lumMod val="75000"/>
                    <a:lumOff val="25000"/>
                  </a:prstClr>
                </a:solidFill>
                <a:latin typeface="Arial Nova" panose="020B0604020202020204" pitchFamily="34" charset="0"/>
              </a:rPr>
              <a:t>projects; and </a:t>
            </a:r>
          </a:p>
          <a:p>
            <a:pPr>
              <a:spcAft>
                <a:spcPts val="1800"/>
              </a:spcAft>
              <a:buClr>
                <a:srgbClr val="FFCC00"/>
              </a:buClr>
              <a:buFont typeface="MS PGothic" panose="020B0600070205080204" pitchFamily="34" charset="-128"/>
              <a:buChar char="●"/>
              <a:defRPr/>
            </a:pPr>
            <a:r>
              <a:rPr lang="en-GB" sz="2000" dirty="0">
                <a:solidFill>
                  <a:prstClr val="black">
                    <a:lumMod val="75000"/>
                    <a:lumOff val="25000"/>
                  </a:prstClr>
                </a:solidFill>
                <a:latin typeface="Arial Nova" panose="020B0604020202020204" pitchFamily="34" charset="0"/>
              </a:rPr>
              <a:t>Creation and management of support for </a:t>
            </a:r>
            <a:r>
              <a:rPr lang="en-GB" sz="2000" b="1" dirty="0">
                <a:solidFill>
                  <a:prstClr val="black">
                    <a:lumMod val="75000"/>
                    <a:lumOff val="25000"/>
                  </a:prstClr>
                </a:solidFill>
                <a:latin typeface="Arial Nova" panose="020B0604020202020204" pitchFamily="34" charset="0"/>
              </a:rPr>
              <a:t>scaling networks </a:t>
            </a:r>
            <a:r>
              <a:rPr lang="en-GB" sz="2000" dirty="0">
                <a:solidFill>
                  <a:prstClr val="black">
                    <a:lumMod val="75000"/>
                    <a:lumOff val="25000"/>
                  </a:prstClr>
                </a:solidFill>
                <a:latin typeface="Arial Nova" panose="020B0604020202020204" pitchFamily="34" charset="0"/>
              </a:rPr>
              <a:t>in key growth sectors.  </a:t>
            </a:r>
            <a:r>
              <a:rPr lang="en-US" sz="2000" dirty="0">
                <a:solidFill>
                  <a:prstClr val="black">
                    <a:lumMod val="75000"/>
                    <a:lumOff val="25000"/>
                  </a:prstClr>
                </a:solidFill>
                <a:latin typeface="Arial Nova" panose="020B0604020202020204" pitchFamily="34" charset="0"/>
              </a:rPr>
              <a:t>  </a:t>
            </a:r>
            <a:endParaRPr lang="en-GB" sz="2000" dirty="0">
              <a:solidFill>
                <a:prstClr val="black">
                  <a:lumMod val="75000"/>
                  <a:lumOff val="25000"/>
                </a:prstClr>
              </a:solidFill>
              <a:latin typeface="Arial Nova" panose="020B0604020202020204" pitchFamily="34" charset="0"/>
            </a:endParaRPr>
          </a:p>
          <a:p>
            <a:pPr>
              <a:spcAft>
                <a:spcPts val="1800"/>
              </a:spcAft>
              <a:buClr>
                <a:srgbClr val="FFCC00"/>
              </a:buClr>
              <a:buFont typeface="MS PGothic" panose="020B0600070205080204" pitchFamily="34" charset="-128"/>
              <a:buChar char="●"/>
              <a:defRPr/>
            </a:pPr>
            <a:endParaRPr lang="en-US" sz="2000" dirty="0">
              <a:solidFill>
                <a:prstClr val="black">
                  <a:lumMod val="75000"/>
                  <a:lumOff val="25000"/>
                </a:prstClr>
              </a:solidFill>
              <a:latin typeface="Arial Nova" panose="020B0604020202020204" pitchFamily="34" charset="0"/>
            </a:endParaRPr>
          </a:p>
          <a:p>
            <a:pPr marL="0" marR="0" lvl="0" indent="0" algn="l" defTabSz="457200" rtl="0" eaLnBrk="1" fontAlgn="base" latinLnBrk="0" hangingPunct="1">
              <a:lnSpc>
                <a:spcPct val="100000"/>
              </a:lnSpc>
              <a:spcBef>
                <a:spcPct val="20000"/>
              </a:spcBef>
              <a:spcAft>
                <a:spcPts val="1200"/>
              </a:spcAft>
              <a:buClrTx/>
              <a:buSzTx/>
              <a:buFont typeface="Arial" pitchFamily="34" charset="0"/>
              <a:buNone/>
              <a:tabLst/>
              <a:defRPr/>
            </a:pP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158611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425059" y="354789"/>
            <a:ext cx="9766941" cy="169277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br>
              <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mn-cs"/>
              </a:rPr>
            </a:br>
            <a:endPar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Measuring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D4DD4BAC-8646-B40D-291B-8A40166201DB}"/>
              </a:ext>
            </a:extLst>
          </p:cNvPr>
          <p:cNvSpPr txBox="1">
            <a:spLocks/>
          </p:cNvSpPr>
          <p:nvPr/>
        </p:nvSpPr>
        <p:spPr>
          <a:xfrm>
            <a:off x="1431264" y="2001762"/>
            <a:ext cx="9442072" cy="2808679"/>
          </a:xfrm>
          <a:prstGeom prst="rect">
            <a:avLst/>
          </a:prstGeom>
        </p:spPr>
        <p:txBody>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A4F3E28D-B6B0-E581-88DD-493A41CC295C}"/>
              </a:ext>
            </a:extLst>
          </p:cNvPr>
          <p:cNvSpPr txBox="1"/>
          <p:nvPr/>
        </p:nvSpPr>
        <p:spPr>
          <a:xfrm>
            <a:off x="589934" y="1704642"/>
            <a:ext cx="10954365" cy="2804807"/>
          </a:xfrm>
          <a:prstGeom prst="rect">
            <a:avLst/>
          </a:prstGeom>
          <a:noFill/>
        </p:spPr>
        <p:txBody>
          <a:bodyPr wrap="square">
            <a:spAutoFit/>
          </a:bodyPr>
          <a:lstStyle/>
          <a:p>
            <a:pPr marL="0" marR="0" lvl="0" indent="0" defTabSz="457200" rtl="0" eaLnBrk="1" fontAlgn="base" latinLnBrk="0" hangingPunct="1">
              <a:lnSpc>
                <a:spcPct val="150000"/>
              </a:lnSpc>
              <a:spcBef>
                <a:spcPct val="0"/>
              </a:spcBef>
              <a:spcAft>
                <a:spcPct val="0"/>
              </a:spcAft>
              <a:buClr>
                <a:srgbClr val="FFCC00"/>
              </a:buClr>
              <a:buSzTx/>
              <a:buFontTx/>
              <a:buNone/>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Your project must result in regional based partnerships. Projects should encompass all actions and deliver a significant proportion of output indicators sought within this Investment Area. P</a:t>
            </a:r>
            <a:r>
              <a:rPr kumimoji="0" lang="en-IE" sz="2000" b="0" i="0" u="none" strike="noStrike" kern="1200" cap="none" spc="0" normalizeH="0" baseline="0" noProof="0" dirty="0" err="1">
                <a:ln>
                  <a:noFill/>
                </a:ln>
                <a:solidFill>
                  <a:prstClr val="black"/>
                </a:solidFill>
                <a:effectLst/>
                <a:uLnTx/>
                <a:uFillTx/>
                <a:latin typeface="Arial Nova" panose="020B0504020202020204" pitchFamily="34" charset="0"/>
                <a:ea typeface="Times New Roman" panose="02020603050405020304" pitchFamily="18" charset="0"/>
              </a:rPr>
              <a:t>roposals</a:t>
            </a:r>
            <a:r>
              <a:rPr kumimoji="0" lang="en-IE" sz="20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 will also look to technological improvements on a cross border basis and address local issues of strategic importance to the region. </a:t>
            </a: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In addition, PEACEPLUS requires you to consider, integrate and demonstrate how this project contributes to a more peaceful, prosperous and stable society in N. Ireland and the border counties of Ireland.</a:t>
            </a:r>
          </a:p>
        </p:txBody>
      </p:sp>
    </p:spTree>
    <p:extLst>
      <p:ext uri="{BB962C8B-B14F-4D97-AF65-F5344CB8AC3E}">
        <p14:creationId xmlns:p14="http://schemas.microsoft.com/office/powerpoint/2010/main" val="2682717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645974" y="116205"/>
            <a:ext cx="9665021" cy="11428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Indicators</a:t>
            </a:r>
          </a:p>
        </p:txBody>
      </p:sp>
      <p:grpSp>
        <p:nvGrpSpPr>
          <p:cNvPr id="11" name="Group 10">
            <a:extLst>
              <a:ext uri="{FF2B5EF4-FFF2-40B4-BE49-F238E27FC236}">
                <a16:creationId xmlns:a16="http://schemas.microsoft.com/office/drawing/2014/main" id="{F0B19F1E-5DC7-C8CB-69F0-7A9C65FC3EE2}"/>
              </a:ext>
            </a:extLst>
          </p:cNvPr>
          <p:cNvGrpSpPr/>
          <p:nvPr/>
        </p:nvGrpSpPr>
        <p:grpSpPr>
          <a:xfrm>
            <a:off x="1016001" y="1171618"/>
            <a:ext cx="10238986" cy="5281525"/>
            <a:chOff x="1833528" y="1439035"/>
            <a:chExt cx="8969435" cy="4163896"/>
          </a:xfrm>
        </p:grpSpPr>
        <p:sp>
          <p:nvSpPr>
            <p:cNvPr id="13" name="Rectangle: Rounded Corners 12">
              <a:extLst>
                <a:ext uri="{FF2B5EF4-FFF2-40B4-BE49-F238E27FC236}">
                  <a16:creationId xmlns:a16="http://schemas.microsoft.com/office/drawing/2014/main" id="{04A84D0A-02E5-DCEF-7780-D3DFEDFCDF04}"/>
                </a:ext>
              </a:extLst>
            </p:cNvPr>
            <p:cNvSpPr/>
            <p:nvPr/>
          </p:nvSpPr>
          <p:spPr>
            <a:xfrm>
              <a:off x="1833528" y="3146588"/>
              <a:ext cx="4262472" cy="2456343"/>
            </a:xfrm>
            <a:prstGeom prst="roundRect">
              <a:avLst/>
            </a:prstGeom>
            <a:solidFill>
              <a:sysClr val="window" lastClr="FFFFFF"/>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457200" marR="0" lvl="0" indent="-457200" algn="l" defTabSz="457200" rtl="0" eaLnBrk="1" fontAlgn="base" latinLnBrk="0" hangingPunct="1">
                <a:lnSpc>
                  <a:spcPct val="100000"/>
                </a:lnSpc>
                <a:spcBef>
                  <a:spcPts val="2400"/>
                </a:spcBef>
                <a:spcAft>
                  <a:spcPts val="1200"/>
                </a:spcAft>
                <a:buClrTx/>
                <a:buSzTx/>
                <a:buFont typeface="+mj-lt"/>
                <a:buAutoNum type="arabicPeriod"/>
                <a:tabLst/>
                <a:defRPr/>
              </a:pPr>
              <a:endParaRPr kumimoji="0" lang="en-GB"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endParaRPr>
            </a:p>
          </p:txBody>
        </p:sp>
        <p:sp>
          <p:nvSpPr>
            <p:cNvPr id="15" name="Rectangle: Rounded Corners 14">
              <a:extLst>
                <a:ext uri="{FF2B5EF4-FFF2-40B4-BE49-F238E27FC236}">
                  <a16:creationId xmlns:a16="http://schemas.microsoft.com/office/drawing/2014/main" id="{ED465CE4-3FE2-649D-E29C-3F477A98AD4C}"/>
                </a:ext>
              </a:extLst>
            </p:cNvPr>
            <p:cNvSpPr/>
            <p:nvPr/>
          </p:nvSpPr>
          <p:spPr>
            <a:xfrm>
              <a:off x="6507357" y="3133972"/>
              <a:ext cx="4295606" cy="2456343"/>
            </a:xfrm>
            <a:prstGeom prst="roundRect">
              <a:avLst/>
            </a:prstGeom>
            <a:solidFill>
              <a:sysClr val="window" lastClr="FFFFFF"/>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t"/>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endParaRPr>
            </a:p>
          </p:txBody>
        </p:sp>
        <p:sp>
          <p:nvSpPr>
            <p:cNvPr id="17" name="Oval 16">
              <a:extLst>
                <a:ext uri="{FF2B5EF4-FFF2-40B4-BE49-F238E27FC236}">
                  <a16:creationId xmlns:a16="http://schemas.microsoft.com/office/drawing/2014/main" id="{DAF0717F-9428-D913-F900-8F2B4C8E7C92}"/>
                </a:ext>
              </a:extLst>
            </p:cNvPr>
            <p:cNvSpPr/>
            <p:nvPr/>
          </p:nvSpPr>
          <p:spPr>
            <a:xfrm>
              <a:off x="7748873" y="1439035"/>
              <a:ext cx="1779440" cy="1769927"/>
            </a:xfrm>
            <a:prstGeom prst="ellipse">
              <a:avLst/>
            </a:prstGeom>
            <a:solidFill>
              <a:srgbClr val="F4D667"/>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Result indicator</a:t>
              </a:r>
            </a:p>
          </p:txBody>
        </p:sp>
        <p:sp>
          <p:nvSpPr>
            <p:cNvPr id="23" name="Oval 22">
              <a:extLst>
                <a:ext uri="{FF2B5EF4-FFF2-40B4-BE49-F238E27FC236}">
                  <a16:creationId xmlns:a16="http://schemas.microsoft.com/office/drawing/2014/main" id="{16BA877A-1945-3F6D-A0C4-3CDB6822F287}"/>
                </a:ext>
              </a:extLst>
            </p:cNvPr>
            <p:cNvSpPr/>
            <p:nvPr/>
          </p:nvSpPr>
          <p:spPr>
            <a:xfrm>
              <a:off x="3075043" y="1541579"/>
              <a:ext cx="1779441" cy="1769928"/>
            </a:xfrm>
            <a:prstGeom prst="ellipse">
              <a:avLst/>
            </a:prstGeom>
            <a:solidFill>
              <a:srgbClr val="F4D667"/>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Output indicators</a:t>
              </a:r>
            </a:p>
          </p:txBody>
        </p:sp>
        <p:cxnSp>
          <p:nvCxnSpPr>
            <p:cNvPr id="24" name="Straight Connector 23">
              <a:extLst>
                <a:ext uri="{FF2B5EF4-FFF2-40B4-BE49-F238E27FC236}">
                  <a16:creationId xmlns:a16="http://schemas.microsoft.com/office/drawing/2014/main" id="{32642467-4E7A-7A21-253D-8FC492DFAEB1}"/>
                </a:ext>
              </a:extLst>
            </p:cNvPr>
            <p:cNvCxnSpPr>
              <a:cxnSpLocks/>
              <a:endCxn id="17" idx="2"/>
            </p:cNvCxnSpPr>
            <p:nvPr/>
          </p:nvCxnSpPr>
          <p:spPr>
            <a:xfrm>
              <a:off x="4854485" y="2323999"/>
              <a:ext cx="2894388" cy="0"/>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grpSp>
      <p:sp>
        <p:nvSpPr>
          <p:cNvPr id="5" name="TextBox 4">
            <a:extLst>
              <a:ext uri="{FF2B5EF4-FFF2-40B4-BE49-F238E27FC236}">
                <a16:creationId xmlns:a16="http://schemas.microsoft.com/office/drawing/2014/main" id="{EE07E29A-B034-8936-C2C3-9DE69F204D7A}"/>
              </a:ext>
            </a:extLst>
          </p:cNvPr>
          <p:cNvSpPr txBox="1"/>
          <p:nvPr/>
        </p:nvSpPr>
        <p:spPr>
          <a:xfrm>
            <a:off x="1272666" y="3569393"/>
            <a:ext cx="4467733" cy="2708434"/>
          </a:xfrm>
          <a:prstGeom prst="rect">
            <a:avLst/>
          </a:prstGeom>
          <a:noFill/>
        </p:spPr>
        <p:txBody>
          <a:bodyPr wrap="square">
            <a:spAutoFit/>
          </a:bodyPr>
          <a:lstStyle/>
          <a:p>
            <a:pPr marL="342900" marR="0" lvl="0" indent="-342900" algn="l" defTabSz="457200" rtl="0" eaLnBrk="1" fontAlgn="base" latinLnBrk="0" hangingPunct="1">
              <a:lnSpc>
                <a:spcPct val="100000"/>
              </a:lnSpc>
              <a:spcBef>
                <a:spcPct val="0"/>
              </a:spcBef>
              <a:spcAft>
                <a:spcPts val="1200"/>
              </a:spcAft>
              <a:buClrTx/>
              <a:buSzTx/>
              <a:buFont typeface="Arial" panose="020B0604020202020204" pitchFamily="34" charset="0"/>
              <a:buChar char="•"/>
              <a:tabLst>
                <a:tab pos="182563" algn="l"/>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37 enterprises supported by grants. </a:t>
            </a:r>
            <a:endParaRPr lang="en-GB" sz="2000" dirty="0">
              <a:solidFill>
                <a:prstClr val="black">
                  <a:lumMod val="75000"/>
                  <a:lumOff val="25000"/>
                </a:prstClr>
              </a:solidFill>
              <a:latin typeface="Arial Nova" panose="020B0604020202020204" pitchFamily="34" charset="0"/>
              <a:cs typeface="Arial"/>
            </a:endParaRPr>
          </a:p>
          <a:p>
            <a:pPr marL="342900" marR="0" lvl="0" indent="-342900" algn="l" defTabSz="457200" rtl="0" eaLnBrk="1" fontAlgn="base" latinLnBrk="0" hangingPunct="1">
              <a:lnSpc>
                <a:spcPct val="100000"/>
              </a:lnSpc>
              <a:spcBef>
                <a:spcPct val="0"/>
              </a:spcBef>
              <a:spcAft>
                <a:spcPts val="1200"/>
              </a:spcAft>
              <a:buClrTx/>
              <a:buSzTx/>
              <a:buFont typeface="Arial" panose="020B0604020202020204" pitchFamily="34" charset="0"/>
              <a:buChar char="•"/>
              <a:tabLst>
                <a:tab pos="182563" algn="l"/>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2 projects for innovation networks across borders</a:t>
            </a:r>
          </a:p>
          <a:p>
            <a:pPr marL="342900" marR="0" lvl="0" indent="-342900" algn="l" defTabSz="457200" rtl="0" eaLnBrk="1" fontAlgn="base" latinLnBrk="0" hangingPunct="1">
              <a:lnSpc>
                <a:spcPct val="100000"/>
              </a:lnSpc>
              <a:spcBef>
                <a:spcPct val="0"/>
              </a:spcBef>
              <a:spcAft>
                <a:spcPts val="1200"/>
              </a:spcAft>
              <a:buClrTx/>
              <a:buSzTx/>
              <a:buFont typeface="Arial" panose="020B0604020202020204" pitchFamily="34" charset="0"/>
              <a:buChar char="•"/>
              <a:tabLst>
                <a:tab pos="182563" algn="l"/>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1,907 enterprises supported.</a:t>
            </a:r>
          </a:p>
          <a:p>
            <a:pPr marL="342900" marR="0" lvl="0" indent="-342900" algn="l" defTabSz="457200" rtl="0" eaLnBrk="1" fontAlgn="base" latinLnBrk="0" hangingPunct="1">
              <a:lnSpc>
                <a:spcPct val="100000"/>
              </a:lnSpc>
              <a:spcBef>
                <a:spcPct val="0"/>
              </a:spcBef>
              <a:spcAft>
                <a:spcPts val="1200"/>
              </a:spcAft>
              <a:buClrTx/>
              <a:buSzTx/>
              <a:buFont typeface="Arial" panose="020B0604020202020204" pitchFamily="34" charset="0"/>
              <a:buChar char="•"/>
              <a:tabLst>
                <a:tab pos="182563" algn="l"/>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1,879 enterprises with non-financial support </a:t>
            </a:r>
          </a:p>
        </p:txBody>
      </p:sp>
      <p:sp>
        <p:nvSpPr>
          <p:cNvPr id="4" name="TextBox 3">
            <a:extLst>
              <a:ext uri="{FF2B5EF4-FFF2-40B4-BE49-F238E27FC236}">
                <a16:creationId xmlns:a16="http://schemas.microsoft.com/office/drawing/2014/main" id="{436566B8-C22B-4FBB-928C-9AECC9B2BACA}"/>
              </a:ext>
            </a:extLst>
          </p:cNvPr>
          <p:cNvSpPr txBox="1"/>
          <p:nvPr/>
        </p:nvSpPr>
        <p:spPr>
          <a:xfrm>
            <a:off x="7040081" y="3907424"/>
            <a:ext cx="3367037" cy="1015663"/>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1,430 SMEs introducing product or process innovation</a:t>
            </a:r>
            <a:endParaRPr kumimoji="0" lang="en-GB" sz="20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endParaRPr>
          </a:p>
        </p:txBody>
      </p:sp>
    </p:spTree>
    <p:extLst>
      <p:ext uri="{BB962C8B-B14F-4D97-AF65-F5344CB8AC3E}">
        <p14:creationId xmlns:p14="http://schemas.microsoft.com/office/powerpoint/2010/main" val="3567708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850604" y="392007"/>
            <a:ext cx="105834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Context:  How did we get here?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Picture 2">
            <a:extLst>
              <a:ext uri="{FF2B5EF4-FFF2-40B4-BE49-F238E27FC236}">
                <a16:creationId xmlns:a16="http://schemas.microsoft.com/office/drawing/2014/main" id="{30A4AE9B-9859-B6B2-705B-E71EDA3F9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264" y="1567832"/>
            <a:ext cx="4226347" cy="4099809"/>
          </a:xfrm>
          <a:prstGeom prst="round2DiagRect">
            <a:avLst>
              <a:gd name="adj1" fmla="val 16667"/>
              <a:gd name="adj2" fmla="val 0"/>
            </a:avLst>
          </a:prstGeom>
          <a:ln w="88900" cap="sq">
            <a:solidFill>
              <a:srgbClr val="FFFFFF">
                <a:lumMod val="65000"/>
              </a:srgbClr>
            </a:solidFill>
            <a:miter lim="800000"/>
          </a:ln>
          <a:effectLst>
            <a:outerShdw blurRad="254000" algn="tl" rotWithShape="0">
              <a:srgbClr val="000000">
                <a:alpha val="43000"/>
              </a:srgbClr>
            </a:outerShdw>
          </a:effectLst>
        </p:spPr>
      </p:pic>
      <p:sp>
        <p:nvSpPr>
          <p:cNvPr id="4" name="Rectangle 3">
            <a:extLst>
              <a:ext uri="{FF2B5EF4-FFF2-40B4-BE49-F238E27FC236}">
                <a16:creationId xmlns:a16="http://schemas.microsoft.com/office/drawing/2014/main" id="{F529E549-3470-EEBD-CA5D-AF4F8333D49B}"/>
              </a:ext>
            </a:extLst>
          </p:cNvPr>
          <p:cNvSpPr/>
          <p:nvPr/>
        </p:nvSpPr>
        <p:spPr>
          <a:xfrm>
            <a:off x="280010" y="1721132"/>
            <a:ext cx="7160995" cy="4031873"/>
          </a:xfrm>
          <a:prstGeom prst="rect">
            <a:avLst/>
          </a:prstGeom>
          <a:solidFill>
            <a:srgbClr val="FFFFFF"/>
          </a:solidFill>
          <a:ln w="6350" cap="flat" cmpd="sng" algn="ctr">
            <a:solidFill>
              <a:srgbClr val="8E93C4"/>
            </a:solidFill>
            <a:prstDash val="solid"/>
            <a:miter lim="800000"/>
          </a:ln>
          <a:effectLst>
            <a:outerShdw blurRad="88900" sx="103000" sy="103000" algn="ctr" rotWithShape="0">
              <a:srgbClr val="8E93C4">
                <a:alpha val="33000"/>
              </a:srgbClr>
            </a:outerShdw>
          </a:effectLst>
        </p:spPr>
        <p:txBody>
          <a:bodyPr wrap="square" rIns="0" rtlCol="0" anchor="ctr">
            <a:spAutoFit/>
          </a:bodyPr>
          <a:lstStyle/>
          <a:p>
            <a:pPr marL="361950" marR="0" lvl="0" indent="-361950" algn="l" defTabSz="914400" rtl="0" eaLnBrk="1" fontAlgn="auto" latinLnBrk="0" hangingPunct="1">
              <a:spcBef>
                <a:spcPts val="60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Support of the NI Executive, the Government of Ireland, the UK Government and the European Union.</a:t>
            </a:r>
          </a:p>
          <a:p>
            <a:pPr marL="361950" marR="0" lvl="0" indent="-361950" algn="l" defTabSz="914400" rtl="0" eaLnBrk="1" fontAlgn="auto" latinLnBrk="0" hangingPunct="1">
              <a:spcBef>
                <a:spcPts val="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Building upon previous PEACE &amp; INTERREG programmes. </a:t>
            </a:r>
          </a:p>
          <a:p>
            <a:pPr marL="0" marR="0" lvl="0" indent="0" algn="l" defTabSz="914400" rtl="0" eaLnBrk="1" fontAlgn="auto" latinLnBrk="0" hangingPunct="1">
              <a:spcBef>
                <a:spcPts val="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Renewed focus on peace and reconciliation.</a:t>
            </a:r>
          </a:p>
          <a:p>
            <a:pPr marL="361950" marR="0" lvl="0" indent="-361950" algn="l" defTabSz="914400" rtl="0" eaLnBrk="1" fontAlgn="auto" latinLnBrk="0" hangingPunct="1">
              <a:spcBef>
                <a:spcPts val="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Ensuring all projects contribute to cross-border and economic and territorial development.</a:t>
            </a:r>
          </a:p>
          <a:p>
            <a:pPr marR="0" lvl="0" algn="l" defTabSz="914400" rtl="0" eaLnBrk="1" fontAlgn="auto" latinLnBrk="0" hangingPunct="1">
              <a:spcBef>
                <a:spcPts val="0"/>
              </a:spcBef>
              <a:spcAft>
                <a:spcPts val="2400"/>
              </a:spcAft>
              <a:buClr>
                <a:srgbClr val="FFCC00"/>
              </a:buClr>
              <a:buSzTx/>
              <a:tabLst/>
              <a:defRPr/>
            </a:pPr>
            <a:endPar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p:txBody>
      </p:sp>
    </p:spTree>
    <p:extLst>
      <p:ext uri="{BB962C8B-B14F-4D97-AF65-F5344CB8AC3E}">
        <p14:creationId xmlns:p14="http://schemas.microsoft.com/office/powerpoint/2010/main" val="706745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428650" y="389357"/>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SME Development and Transition</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Indicative Actions</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5A8A0228-2A0C-3B3B-6F33-834AB9DFE34B}"/>
              </a:ext>
            </a:extLst>
          </p:cNvPr>
          <p:cNvSpPr txBox="1">
            <a:spLocks/>
          </p:cNvSpPr>
          <p:nvPr/>
        </p:nvSpPr>
        <p:spPr bwMode="auto">
          <a:xfrm>
            <a:off x="1587179" y="1798778"/>
            <a:ext cx="9665021" cy="3951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nSpc>
                <a:spcPct val="100000"/>
              </a:lnSpc>
              <a:spcAft>
                <a:spcPts val="1800"/>
              </a:spcAft>
              <a:buClr>
                <a:srgbClr val="FFCC00"/>
              </a:buClr>
              <a:buSzTx/>
              <a:buNone/>
              <a:tabLst/>
              <a:defRPr/>
            </a:pPr>
            <a:r>
              <a:rPr lang="en-GB" sz="2000" b="1" dirty="0">
                <a:solidFill>
                  <a:prstClr val="black">
                    <a:lumMod val="75000"/>
                    <a:lumOff val="25000"/>
                  </a:prstClr>
                </a:solidFill>
                <a:latin typeface="Arial Nova" panose="020B0604020202020204" pitchFamily="34" charset="0"/>
              </a:rPr>
              <a:t>SME Development and Transition Initiatives:</a:t>
            </a:r>
          </a:p>
          <a:p>
            <a:pPr marR="0" lvl="0">
              <a:lnSpc>
                <a:spcPct val="100000"/>
              </a:lnSpc>
              <a:spcAft>
                <a:spcPts val="1800"/>
              </a:spcAft>
              <a:buClr>
                <a:srgbClr val="FFCC00"/>
              </a:buClr>
              <a:buSzTx/>
              <a:buFont typeface="MS PGothic" panose="020B0600070205080204" pitchFamily="34" charset="-128"/>
              <a:buChar char="●"/>
              <a:tabLst/>
              <a:defRPr/>
            </a:pPr>
            <a:r>
              <a:rPr lang="en-GB" sz="2000" dirty="0">
                <a:solidFill>
                  <a:prstClr val="black">
                    <a:lumMod val="75000"/>
                    <a:lumOff val="25000"/>
                  </a:prstClr>
                </a:solidFill>
                <a:latin typeface="Arial Nova" panose="020B0604020202020204" pitchFamily="34" charset="0"/>
              </a:rPr>
              <a:t>Initiatives designed to deliver cross-community and cross-border collaborative approaches to contribute to the development of a stronger, more innovative and collaborative Programme Area SME base </a:t>
            </a:r>
          </a:p>
          <a:p>
            <a:pPr marR="0" lvl="0">
              <a:lnSpc>
                <a:spcPct val="100000"/>
              </a:lnSpc>
              <a:spcAft>
                <a:spcPts val="1800"/>
              </a:spcAft>
              <a:buClr>
                <a:srgbClr val="FFCC00"/>
              </a:buClr>
              <a:buSzTx/>
              <a:buFont typeface="MS PGothic" panose="020B0600070205080204" pitchFamily="34" charset="-128"/>
              <a:buChar char="●"/>
              <a:tabLst/>
              <a:defRPr/>
            </a:pPr>
            <a:r>
              <a:rPr lang="en-GB" sz="2000" dirty="0">
                <a:solidFill>
                  <a:prstClr val="black">
                    <a:lumMod val="75000"/>
                    <a:lumOff val="25000"/>
                  </a:prstClr>
                </a:solidFill>
                <a:latin typeface="Arial Nova" panose="020B0604020202020204" pitchFamily="34" charset="0"/>
              </a:rPr>
              <a:t>Development and implementation of support that facilitates the SMEs in delivering higher levels of productivity, exports and sustainable employment</a:t>
            </a:r>
          </a:p>
          <a:p>
            <a:pPr marR="0" lvl="0">
              <a:lnSpc>
                <a:spcPct val="100000"/>
              </a:lnSpc>
              <a:spcAft>
                <a:spcPts val="1800"/>
              </a:spcAft>
              <a:buClr>
                <a:srgbClr val="FFCC00"/>
              </a:buClr>
              <a:buSzTx/>
              <a:buFont typeface="MS PGothic" panose="020B0600070205080204" pitchFamily="34" charset="-128"/>
              <a:buChar char="●"/>
              <a:tabLst/>
              <a:defRPr/>
            </a:pPr>
            <a:r>
              <a:rPr lang="en-GB" sz="2000" dirty="0">
                <a:solidFill>
                  <a:prstClr val="black">
                    <a:lumMod val="75000"/>
                    <a:lumOff val="25000"/>
                  </a:prstClr>
                </a:solidFill>
                <a:latin typeface="Arial Nova" panose="020B0604020202020204" pitchFamily="34" charset="0"/>
              </a:rPr>
              <a:t>Build upon existing collaborative cross-border relationships and service provision. </a:t>
            </a:r>
          </a:p>
          <a:p>
            <a:pPr marR="0" lvl="0">
              <a:lnSpc>
                <a:spcPct val="100000"/>
              </a:lnSpc>
              <a:spcAft>
                <a:spcPts val="1800"/>
              </a:spcAft>
              <a:buClr>
                <a:srgbClr val="FFCC00"/>
              </a:buClr>
              <a:buSzTx/>
              <a:buFont typeface="MS PGothic" panose="020B0600070205080204" pitchFamily="34" charset="-128"/>
              <a:buChar char="●"/>
              <a:tabLst/>
              <a:defRPr/>
            </a:pPr>
            <a:r>
              <a:rPr lang="en-GB" sz="2000" dirty="0">
                <a:solidFill>
                  <a:prstClr val="black">
                    <a:lumMod val="75000"/>
                    <a:lumOff val="25000"/>
                  </a:prstClr>
                </a:solidFill>
                <a:latin typeface="Arial Nova" panose="020B0604020202020204" pitchFamily="34" charset="0"/>
              </a:rPr>
              <a:t>Supporting SMEs by creating innovation networks and clusters.</a:t>
            </a:r>
          </a:p>
        </p:txBody>
      </p:sp>
    </p:spTree>
    <p:extLst>
      <p:ext uri="{BB962C8B-B14F-4D97-AF65-F5344CB8AC3E}">
        <p14:creationId xmlns:p14="http://schemas.microsoft.com/office/powerpoint/2010/main" val="2666260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itle 1">
            <a:extLst>
              <a:ext uri="{FF2B5EF4-FFF2-40B4-BE49-F238E27FC236}">
                <a16:creationId xmlns:a16="http://schemas.microsoft.com/office/drawing/2014/main" id="{265749D2-8FA9-6A9C-EADA-B5A9A89AF2EB}"/>
              </a:ext>
            </a:extLst>
          </p:cNvPr>
          <p:cNvSpPr txBox="1">
            <a:spLocks/>
          </p:cNvSpPr>
          <p:nvPr/>
        </p:nvSpPr>
        <p:spPr bwMode="auto">
          <a:xfrm>
            <a:off x="1945172" y="1418173"/>
            <a:ext cx="10842172" cy="22660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br>
              <a:rPr kumimoji="0" lang="en-GB" sz="3200" b="0" i="0" u="none" strike="noStrike" kern="1200" cap="none" spc="0" normalizeH="0" baseline="0" noProof="0" dirty="0">
                <a:ln>
                  <a:noFill/>
                </a:ln>
                <a:solidFill>
                  <a:sysClr val="windowText" lastClr="000000"/>
                </a:solidFill>
                <a:effectLst/>
                <a:uLnTx/>
                <a:uFillTx/>
                <a:latin typeface="Calibri"/>
                <a:ea typeface="MS PGothic" pitchFamily="34" charset="-128"/>
                <a:cs typeface="+mj-cs"/>
              </a:rPr>
            </a:b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j-cs"/>
              </a:rPr>
              <a:t>PRE-APPLICATION SUPPORT &amp; CONCEPT NOTE</a:t>
            </a:r>
            <a:br>
              <a:rPr kumimoji="0" lang="en-GB" sz="3200" b="0" i="0" u="none" strike="noStrike" kern="1200" cap="none" spc="0" normalizeH="0" baseline="0" noProof="0" dirty="0">
                <a:ln>
                  <a:noFill/>
                </a:ln>
                <a:solidFill>
                  <a:sysClr val="windowText" lastClr="000000"/>
                </a:solidFill>
                <a:effectLst/>
                <a:uLnTx/>
                <a:uFillTx/>
                <a:latin typeface="Calibri"/>
                <a:ea typeface="MS PGothic" pitchFamily="34" charset="-128"/>
                <a:cs typeface="+mj-cs"/>
              </a:rPr>
            </a:br>
            <a:endParaRPr kumimoji="0" lang="en-US" sz="4400" b="0" i="0" u="none" strike="noStrike" kern="1200" cap="none" spc="0" normalizeH="0" baseline="0" noProof="0" dirty="0">
              <a:ln>
                <a:noFill/>
              </a:ln>
              <a:solidFill>
                <a:sysClr val="windowText" lastClr="000000"/>
              </a:solidFill>
              <a:effectLst/>
              <a:uLnTx/>
              <a:uFillTx/>
              <a:latin typeface="Calibri"/>
              <a:ea typeface="MS PGothic" pitchFamily="34" charset="-128"/>
              <a:cs typeface="+mj-cs"/>
            </a:endParaRPr>
          </a:p>
        </p:txBody>
      </p:sp>
    </p:spTree>
    <p:extLst>
      <p:ext uri="{BB962C8B-B14F-4D97-AF65-F5344CB8AC3E}">
        <p14:creationId xmlns:p14="http://schemas.microsoft.com/office/powerpoint/2010/main" val="291265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318666" y="203991"/>
            <a:ext cx="9864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Prepare and Plan in Advance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grpSp>
        <p:nvGrpSpPr>
          <p:cNvPr id="2" name="Group 1">
            <a:extLst>
              <a:ext uri="{FF2B5EF4-FFF2-40B4-BE49-F238E27FC236}">
                <a16:creationId xmlns:a16="http://schemas.microsoft.com/office/drawing/2014/main" id="{1E7F6F91-675D-6918-4365-9403F6B3ED02}"/>
              </a:ext>
            </a:extLst>
          </p:cNvPr>
          <p:cNvGrpSpPr/>
          <p:nvPr/>
        </p:nvGrpSpPr>
        <p:grpSpPr>
          <a:xfrm>
            <a:off x="2266014" y="840899"/>
            <a:ext cx="7846965" cy="5480302"/>
            <a:chOff x="2280192" y="1185441"/>
            <a:chExt cx="7846965" cy="5480302"/>
          </a:xfrm>
        </p:grpSpPr>
        <p:sp>
          <p:nvSpPr>
            <p:cNvPr id="17" name="Oval 16">
              <a:extLst>
                <a:ext uri="{FF2B5EF4-FFF2-40B4-BE49-F238E27FC236}">
                  <a16:creationId xmlns:a16="http://schemas.microsoft.com/office/drawing/2014/main" id="{C6C92E4E-57E9-BB5B-BF3F-6F0FFF4528D3}"/>
                </a:ext>
              </a:extLst>
            </p:cNvPr>
            <p:cNvSpPr/>
            <p:nvPr/>
          </p:nvSpPr>
          <p:spPr>
            <a:xfrm>
              <a:off x="7752823" y="1185442"/>
              <a:ext cx="2374334" cy="2274302"/>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Learn, early on, if Area 2.1 is or is not for you, and be signposted elsewhere</a:t>
              </a:r>
            </a:p>
          </p:txBody>
        </p:sp>
        <p:sp>
          <p:nvSpPr>
            <p:cNvPr id="23" name="Oval 22">
              <a:extLst>
                <a:ext uri="{FF2B5EF4-FFF2-40B4-BE49-F238E27FC236}">
                  <a16:creationId xmlns:a16="http://schemas.microsoft.com/office/drawing/2014/main" id="{D5D243C9-32DA-0F08-F1FE-478EE95779E1}"/>
                </a:ext>
              </a:extLst>
            </p:cNvPr>
            <p:cNvSpPr/>
            <p:nvPr/>
          </p:nvSpPr>
          <p:spPr>
            <a:xfrm>
              <a:off x="2280192" y="1185441"/>
              <a:ext cx="2282356" cy="2247279"/>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Explore and share ideas with potential partners</a:t>
              </a:r>
            </a:p>
          </p:txBody>
        </p:sp>
        <p:sp>
          <p:nvSpPr>
            <p:cNvPr id="24" name="Oval 23">
              <a:extLst>
                <a:ext uri="{FF2B5EF4-FFF2-40B4-BE49-F238E27FC236}">
                  <a16:creationId xmlns:a16="http://schemas.microsoft.com/office/drawing/2014/main" id="{6085D0E4-0608-9605-2C06-39946E537C02}"/>
                </a:ext>
              </a:extLst>
            </p:cNvPr>
            <p:cNvSpPr/>
            <p:nvPr/>
          </p:nvSpPr>
          <p:spPr>
            <a:xfrm>
              <a:off x="2638286" y="3702912"/>
              <a:ext cx="2282356" cy="2247279"/>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Tell us about your idea and receive feedback</a:t>
              </a:r>
            </a:p>
          </p:txBody>
        </p:sp>
        <p:sp>
          <p:nvSpPr>
            <p:cNvPr id="25" name="Oval 24">
              <a:extLst>
                <a:ext uri="{FF2B5EF4-FFF2-40B4-BE49-F238E27FC236}">
                  <a16:creationId xmlns:a16="http://schemas.microsoft.com/office/drawing/2014/main" id="{0116C62F-3844-85D7-0423-340A35538815}"/>
                </a:ext>
              </a:extLst>
            </p:cNvPr>
            <p:cNvSpPr/>
            <p:nvPr/>
          </p:nvSpPr>
          <p:spPr>
            <a:xfrm>
              <a:off x="4920639" y="4418464"/>
              <a:ext cx="2566067" cy="2247279"/>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Receive advice on how your outline idea might be strengthened</a:t>
              </a:r>
            </a:p>
          </p:txBody>
        </p:sp>
        <p:sp>
          <p:nvSpPr>
            <p:cNvPr id="26" name="Oval 25">
              <a:extLst>
                <a:ext uri="{FF2B5EF4-FFF2-40B4-BE49-F238E27FC236}">
                  <a16:creationId xmlns:a16="http://schemas.microsoft.com/office/drawing/2014/main" id="{DF595351-00DF-A5D9-FE8A-2B33FE94A761}"/>
                </a:ext>
              </a:extLst>
            </p:cNvPr>
            <p:cNvSpPr/>
            <p:nvPr/>
          </p:nvSpPr>
          <p:spPr>
            <a:xfrm>
              <a:off x="7486707" y="3664108"/>
              <a:ext cx="2282356" cy="2247279"/>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Find out if this is the right investment area for you</a:t>
              </a:r>
            </a:p>
          </p:txBody>
        </p:sp>
        <p:sp>
          <p:nvSpPr>
            <p:cNvPr id="27" name="Oval 26">
              <a:extLst>
                <a:ext uri="{FF2B5EF4-FFF2-40B4-BE49-F238E27FC236}">
                  <a16:creationId xmlns:a16="http://schemas.microsoft.com/office/drawing/2014/main" id="{8C091BC2-6DF4-23F2-F9F1-CCF47CA7F6ED}"/>
                </a:ext>
              </a:extLst>
            </p:cNvPr>
            <p:cNvSpPr/>
            <p:nvPr/>
          </p:nvSpPr>
          <p:spPr>
            <a:xfrm>
              <a:off x="4920642" y="1485542"/>
              <a:ext cx="2566067" cy="2552349"/>
            </a:xfrm>
            <a:prstGeom prst="ellipse">
              <a:avLst/>
            </a:prstGeom>
            <a:solidFill>
              <a:srgbClr val="F4D667"/>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Opportunities of getting support in advance of the call</a:t>
              </a:r>
            </a:p>
          </p:txBody>
        </p:sp>
        <p:cxnSp>
          <p:nvCxnSpPr>
            <p:cNvPr id="28" name="Straight Connector 27">
              <a:extLst>
                <a:ext uri="{FF2B5EF4-FFF2-40B4-BE49-F238E27FC236}">
                  <a16:creationId xmlns:a16="http://schemas.microsoft.com/office/drawing/2014/main" id="{CC2376C0-8A23-F3B5-CD1F-BEEA4EACB52C}"/>
                </a:ext>
              </a:extLst>
            </p:cNvPr>
            <p:cNvCxnSpPr>
              <a:cxnSpLocks/>
              <a:stCxn id="23" idx="6"/>
              <a:endCxn id="27" idx="2"/>
            </p:cNvCxnSpPr>
            <p:nvPr/>
          </p:nvCxnSpPr>
          <p:spPr>
            <a:xfrm>
              <a:off x="4562549" y="2309080"/>
              <a:ext cx="358093" cy="452636"/>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cxnSp>
          <p:nvCxnSpPr>
            <p:cNvPr id="29" name="Straight Connector 28">
              <a:extLst>
                <a:ext uri="{FF2B5EF4-FFF2-40B4-BE49-F238E27FC236}">
                  <a16:creationId xmlns:a16="http://schemas.microsoft.com/office/drawing/2014/main" id="{25560F22-8C84-9D36-6086-A51234C27255}"/>
                </a:ext>
              </a:extLst>
            </p:cNvPr>
            <p:cNvCxnSpPr>
              <a:cxnSpLocks/>
              <a:stCxn id="24" idx="7"/>
              <a:endCxn id="27" idx="3"/>
            </p:cNvCxnSpPr>
            <p:nvPr/>
          </p:nvCxnSpPr>
          <p:spPr>
            <a:xfrm flipV="1">
              <a:off x="4586399" y="3664107"/>
              <a:ext cx="710034" cy="367910"/>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3EC1E077-995B-FCD3-637A-19B076337BDE}"/>
                </a:ext>
              </a:extLst>
            </p:cNvPr>
            <p:cNvCxnSpPr>
              <a:cxnSpLocks/>
              <a:stCxn id="25" idx="0"/>
              <a:endCxn id="27" idx="4"/>
            </p:cNvCxnSpPr>
            <p:nvPr/>
          </p:nvCxnSpPr>
          <p:spPr>
            <a:xfrm flipV="1">
              <a:off x="6203673" y="4037891"/>
              <a:ext cx="3" cy="380573"/>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cxnSp>
          <p:nvCxnSpPr>
            <p:cNvPr id="31" name="Straight Connector 30">
              <a:extLst>
                <a:ext uri="{FF2B5EF4-FFF2-40B4-BE49-F238E27FC236}">
                  <a16:creationId xmlns:a16="http://schemas.microsoft.com/office/drawing/2014/main" id="{17DDCD42-EEAA-F57C-DE15-C15C3FDA3054}"/>
                </a:ext>
              </a:extLst>
            </p:cNvPr>
            <p:cNvCxnSpPr>
              <a:cxnSpLocks/>
              <a:stCxn id="26" idx="1"/>
              <a:endCxn id="27" idx="5"/>
            </p:cNvCxnSpPr>
            <p:nvPr/>
          </p:nvCxnSpPr>
          <p:spPr>
            <a:xfrm flipH="1" flipV="1">
              <a:off x="7110916" y="3664107"/>
              <a:ext cx="710034" cy="329106"/>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cxnSp>
          <p:nvCxnSpPr>
            <p:cNvPr id="32" name="Straight Connector 31">
              <a:extLst>
                <a:ext uri="{FF2B5EF4-FFF2-40B4-BE49-F238E27FC236}">
                  <a16:creationId xmlns:a16="http://schemas.microsoft.com/office/drawing/2014/main" id="{2CEFA191-8145-8651-235B-7B337B4E24B2}"/>
                </a:ext>
              </a:extLst>
            </p:cNvPr>
            <p:cNvCxnSpPr>
              <a:cxnSpLocks/>
              <a:stCxn id="17" idx="2"/>
              <a:endCxn id="27" idx="6"/>
            </p:cNvCxnSpPr>
            <p:nvPr/>
          </p:nvCxnSpPr>
          <p:spPr>
            <a:xfrm flipH="1">
              <a:off x="7486709" y="2322593"/>
              <a:ext cx="266114" cy="439124"/>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2526904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228988"/>
            <a:ext cx="96650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SME Development and Transition</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(CN)</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extBox 2">
            <a:extLst>
              <a:ext uri="{FF2B5EF4-FFF2-40B4-BE49-F238E27FC236}">
                <a16:creationId xmlns:a16="http://schemas.microsoft.com/office/drawing/2014/main" id="{591D29C0-0238-3C49-FA66-2F7527CCB4AF}"/>
              </a:ext>
            </a:extLst>
          </p:cNvPr>
          <p:cNvSpPr txBox="1"/>
          <p:nvPr/>
        </p:nvSpPr>
        <p:spPr>
          <a:xfrm>
            <a:off x="1734776" y="1198139"/>
            <a:ext cx="8414070"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From today, any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Nova" panose="020B0604020202020204" pitchFamily="34" charset="0"/>
                <a:ea typeface="+mn-ea"/>
                <a:cs typeface="Arial"/>
              </a:rPr>
              <a:t>organisation</a:t>
            </a:r>
            <a:r>
              <a:rPr kumimoji="0" lang="en-US"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 interested in becoming a Lead Partner under Area 2.1 may complete and submit a Concept Note for comment, advice, and support. </a:t>
            </a:r>
          </a:p>
        </p:txBody>
      </p:sp>
      <p:sp>
        <p:nvSpPr>
          <p:cNvPr id="4" name="Content Placeholder 2">
            <a:extLst>
              <a:ext uri="{FF2B5EF4-FFF2-40B4-BE49-F238E27FC236}">
                <a16:creationId xmlns:a16="http://schemas.microsoft.com/office/drawing/2014/main" id="{F329F817-AB8A-53AB-1D0C-161D822C91D5}"/>
              </a:ext>
            </a:extLst>
          </p:cNvPr>
          <p:cNvSpPr txBox="1">
            <a:spLocks/>
          </p:cNvSpPr>
          <p:nvPr/>
        </p:nvSpPr>
        <p:spPr bwMode="auto">
          <a:xfrm>
            <a:off x="1670670" y="2748577"/>
            <a:ext cx="9467230" cy="2573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The Concept Note:</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covers some (but not all) of the questions that will be in the application-proper;</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will help you put in place the foundations of your project so you are better prepared when the call opens;</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is not a formal application;</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is not scored</a:t>
            </a: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037258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263489" y="1490008"/>
            <a:ext cx="96650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HOW TO BUILD A STRONG PROPOSAL</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4735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428650" y="276960"/>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SME Development and Transition</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C2AAA34D-E242-5A29-C499-CB10A2FA3B47}"/>
              </a:ext>
            </a:extLst>
          </p:cNvPr>
          <p:cNvSpPr txBox="1">
            <a:spLocks/>
          </p:cNvSpPr>
          <p:nvPr/>
        </p:nvSpPr>
        <p:spPr bwMode="auto">
          <a:xfrm>
            <a:off x="1524000" y="1993197"/>
            <a:ext cx="9906000" cy="29732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The uncompleted form is short, 4 pages, with </a:t>
            </a:r>
            <a:r>
              <a:rPr lang="en-GB" sz="2000" dirty="0">
                <a:solidFill>
                  <a:sysClr val="windowText" lastClr="000000">
                    <a:lumMod val="75000"/>
                    <a:lumOff val="25000"/>
                  </a:sysClr>
                </a:solidFill>
                <a:latin typeface="Arial Nova" panose="020B0504020202020204" pitchFamily="34" charset="0"/>
                <a:cs typeface="Arial" panose="020B0604020202020204" pitchFamily="34" charset="0"/>
              </a:rPr>
              <a:t>3 </a:t>
            </a: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pages guidance.</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Provide high level project details and answer 7 questions, each between 300-500 words. With question 7 only requiring and answer if applicable.</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Advice is available pre- and post-completion.</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Please complete and return it </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no later than 4</a:t>
            </a:r>
            <a:r>
              <a:rPr kumimoji="0" lang="en-GB" sz="2000" b="1" i="0" u="none" strike="noStrike" kern="1200" cap="none" spc="0" normalizeH="0" baseline="3000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th</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 May 2023 </a:t>
            </a: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to: </a:t>
            </a:r>
            <a:r>
              <a:rPr kumimoji="0" lang="en-GB" sz="2400" b="0" i="0" u="none" strike="noStrike" kern="1200" cap="none" spc="0" normalizeH="0" baseline="0" noProof="0" dirty="0" err="1">
                <a:ln>
                  <a:noFill/>
                </a:ln>
                <a:solidFill>
                  <a:prstClr val="black">
                    <a:lumMod val="75000"/>
                    <a:lumOff val="25000"/>
                  </a:prstClr>
                </a:solidFill>
                <a:effectLst/>
                <a:uLnTx/>
                <a:uFillTx/>
                <a:latin typeface="Arial Nova" panose="020B0504020202020204" pitchFamily="34" charset="0"/>
                <a:ea typeface="MS PGothic" pitchFamily="34" charset="-128"/>
                <a:cs typeface="Arial" panose="020B0604020202020204" pitchFamily="34" charset="0"/>
              </a:rPr>
              <a:t>f</a:t>
            </a:r>
            <a:r>
              <a:rPr kumimoji="0" lang="en-GB" sz="2400" b="0" i="0" u="none" strike="noStrike" kern="1200" cap="none" spc="0" normalizeH="0" baseline="0" noProof="0" dirty="0" err="1">
                <a:ln>
                  <a:noFill/>
                </a:ln>
                <a:solidFill>
                  <a:srgbClr val="1F497D"/>
                </a:solidFill>
                <a:effectLst/>
                <a:uLnTx/>
                <a:uFillTx/>
                <a:latin typeface="Arial Nova" panose="020B0504020202020204" pitchFamily="34" charset="0"/>
                <a:ea typeface="MS PGothic" pitchFamily="34" charset="-128"/>
                <a:cs typeface="Arial" panose="020B0604020202020204" pitchFamily="34" charset="0"/>
              </a:rPr>
              <a:t>iona.rooney@pinnaclegrowth.group</a:t>
            </a:r>
            <a:endParaRPr kumimoji="0" lang="en-GB" sz="2000" b="0" i="0" u="none" strike="noStrike" kern="1200" cap="none" spc="0" normalizeH="0" baseline="0" noProof="0" dirty="0">
              <a:ln>
                <a:noFill/>
              </a:ln>
              <a:solidFill>
                <a:srgbClr val="1F497D"/>
              </a:solidFill>
              <a:effectLst/>
              <a:uLnTx/>
              <a:uFillTx/>
              <a:latin typeface="Arial Nova" panose="020B05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432152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67227"/>
            <a:ext cx="96650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a:t>
            </a:r>
            <a:r>
              <a:rPr lang="en-GB" sz="2400" b="1" dirty="0">
                <a:solidFill>
                  <a:srgbClr val="4472C4">
                    <a:lumMod val="75000"/>
                  </a:srgbClr>
                </a:solidFill>
                <a:latin typeface="Arial Black" panose="020B0A04020102020204" pitchFamily="34" charset="0"/>
              </a:rPr>
              <a:t>Development and Transition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Concept</a:t>
            </a: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 Note: Question 1</a:t>
            </a:r>
          </a:p>
        </p:txBody>
      </p:sp>
      <p:sp>
        <p:nvSpPr>
          <p:cNvPr id="3" name="Content Placeholder 2">
            <a:extLst>
              <a:ext uri="{FF2B5EF4-FFF2-40B4-BE49-F238E27FC236}">
                <a16:creationId xmlns:a16="http://schemas.microsoft.com/office/drawing/2014/main" id="{237EAEC2-EB16-9100-A0C6-8C30E61FE95D}"/>
              </a:ext>
            </a:extLst>
          </p:cNvPr>
          <p:cNvSpPr txBox="1">
            <a:spLocks/>
          </p:cNvSpPr>
          <p:nvPr/>
        </p:nvSpPr>
        <p:spPr bwMode="auto">
          <a:xfrm>
            <a:off x="757980" y="1973683"/>
            <a:ext cx="11070854" cy="48843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About Your Project </a:t>
            </a:r>
          </a:p>
          <a:p>
            <a:pPr marL="400050" marR="0" lvl="0" indent="-400050" algn="l" defTabSz="457200" rtl="0" eaLnBrk="1" fontAlgn="base" latinLnBrk="0" hangingPunct="1">
              <a:lnSpc>
                <a:spcPts val="2200"/>
              </a:lnSpc>
              <a:spcBef>
                <a:spcPts val="1200"/>
              </a:spcBef>
              <a:spcAft>
                <a:spcPct val="0"/>
              </a:spcAft>
              <a:buClrTx/>
              <a:buSzTx/>
              <a:buFont typeface="+mj-lt"/>
              <a:buAutoNum type="arabicPeriod"/>
              <a:tabLst/>
              <a:defRPr/>
            </a:pP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How has </a:t>
            </a:r>
            <a:r>
              <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need been identified </a:t>
            </a: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for your project?</a:t>
            </a:r>
          </a:p>
          <a:p>
            <a:pPr marL="400050" marR="0" lvl="0" indent="-400050" algn="l" defTabSz="457200" rtl="0" eaLnBrk="1" fontAlgn="base" latinLnBrk="0" hangingPunct="1">
              <a:lnSpc>
                <a:spcPts val="2200"/>
              </a:lnSpc>
              <a:spcBef>
                <a:spcPts val="1200"/>
              </a:spcBef>
              <a:spcAft>
                <a:spcPct val="0"/>
              </a:spcAft>
              <a:buClrTx/>
              <a:buSzTx/>
              <a:buFont typeface="+mj-lt"/>
              <a:buAutoNum type="arabicPeriod"/>
              <a:tabLst/>
              <a:defRPr/>
            </a:pP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How does </a:t>
            </a:r>
            <a:r>
              <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your project align </a:t>
            </a: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with what PEACEPLUS, and in particular Area 2.1, is trying to achieve? </a:t>
            </a:r>
            <a:r>
              <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a:t>
            </a:r>
            <a:r>
              <a:rPr kumimoji="0" lang="en-GB" sz="2000" b="1" i="0" u="sng"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promote innovation and collaboration to increase productivity and the ability to export and employ highly skilled individuals]</a:t>
            </a:r>
            <a:endPar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0" marR="0" lvl="0" indent="0" algn="l" defTabSz="457200" rtl="0" eaLnBrk="1" fontAlgn="base" latinLnBrk="0" hangingPunct="1">
              <a:lnSpc>
                <a:spcPts val="2200"/>
              </a:lnSpc>
              <a:spcBef>
                <a:spcPts val="1200"/>
              </a:spcBef>
              <a:spcAft>
                <a:spcPct val="0"/>
              </a:spcAft>
              <a:buClrTx/>
              <a:buSzTx/>
              <a:buNone/>
              <a:tabLst/>
              <a:defRPr/>
            </a:pPr>
            <a:endParaRPr lang="en-GB" sz="2000" dirty="0">
              <a:latin typeface="Arial Nova" panose="020B0504020202020204" pitchFamily="34" charset="0"/>
              <a:ea typeface="Times New Roman" panose="02020603050405020304" pitchFamily="18" charset="0"/>
            </a:endParaRPr>
          </a:p>
          <a:p>
            <a:pPr marL="0" marR="0" lvl="0" indent="0" algn="just" defTabSz="457200" rtl="0" eaLnBrk="1" fontAlgn="base" latinLnBrk="0" hangingPunct="1">
              <a:lnSpc>
                <a:spcPts val="2200"/>
              </a:lnSpc>
              <a:spcBef>
                <a:spcPts val="1200"/>
              </a:spcBef>
              <a:spcAft>
                <a:spcPct val="0"/>
              </a:spcAft>
              <a:buClrTx/>
              <a:buSzTx/>
              <a:buFont typeface="Arial" pitchFamily="34" charset="0"/>
              <a:buNone/>
              <a:tabLst/>
              <a:defRPr/>
            </a:pPr>
            <a:r>
              <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To note, supported projects should: </a:t>
            </a:r>
          </a:p>
          <a:p>
            <a:pPr marL="342900" marR="0" lvl="0" indent="-342900" algn="just" defTabSz="457200" rtl="0" eaLnBrk="1" fontAlgn="base" latinLnBrk="0" hangingPunct="1">
              <a:lnSpc>
                <a:spcPct val="100000"/>
              </a:lnSpc>
              <a:spcBef>
                <a:spcPts val="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effectLst/>
                <a:uLnTx/>
                <a:uFillTx/>
                <a:latin typeface="Arial Nova" panose="020B0504020202020204" pitchFamily="34" charset="0"/>
                <a:ea typeface="MS PGothic" pitchFamily="34" charset="-128"/>
                <a:cs typeface="+mn-cs"/>
              </a:rPr>
              <a:t>Contribute to the development of a stronger, more innovative and collaborative Programme Area SME base.</a:t>
            </a:r>
          </a:p>
          <a:p>
            <a:pPr marL="342900" marR="0" lvl="0" indent="-342900" algn="just" defTabSz="457200" rtl="0" eaLnBrk="1" fontAlgn="base" latinLnBrk="0" hangingPunct="1">
              <a:lnSpc>
                <a:spcPct val="100000"/>
              </a:lnSpc>
              <a:spcBef>
                <a:spcPts val="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effectLst/>
                <a:uLnTx/>
                <a:uFillTx/>
                <a:latin typeface="Arial Nova" panose="020B0504020202020204" pitchFamily="34" charset="0"/>
                <a:ea typeface="MS PGothic" pitchFamily="34" charset="-128"/>
                <a:cs typeface="+mn-cs"/>
              </a:rPr>
              <a:t>Deliver higher levels of productivity, exports and sustainable employment.</a:t>
            </a:r>
          </a:p>
          <a:p>
            <a:pPr marL="342900" marR="0" lvl="0" indent="-342900" algn="just" defTabSz="457200" rtl="0" eaLnBrk="1" fontAlgn="base" latinLnBrk="0" hangingPunct="1">
              <a:lnSpc>
                <a:spcPct val="100000"/>
              </a:lnSpc>
              <a:spcBef>
                <a:spcPts val="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effectLst/>
                <a:uLnTx/>
                <a:uFillTx/>
                <a:latin typeface="Arial Nova" panose="020B0504020202020204" pitchFamily="34" charset="0"/>
                <a:ea typeface="MS PGothic" pitchFamily="34" charset="-128"/>
                <a:cs typeface="+mn-cs"/>
              </a:rPr>
              <a:t>Build upon existing collaborative cross-border relationships and service provision. </a:t>
            </a:r>
          </a:p>
          <a:p>
            <a:pPr marL="0" marR="0" lvl="0" indent="0" algn="just" defTabSz="457200" rtl="0" eaLnBrk="1" fontAlgn="base" latinLnBrk="0" hangingPunct="1">
              <a:lnSpc>
                <a:spcPct val="100000"/>
              </a:lnSpc>
              <a:spcBef>
                <a:spcPts val="0"/>
              </a:spcBef>
              <a:spcAft>
                <a:spcPct val="0"/>
              </a:spcAft>
              <a:buClr>
                <a:srgbClr val="FFCC00"/>
              </a:buClr>
              <a:buSzTx/>
              <a:buFont typeface="Arial" pitchFamily="34" charset="0"/>
              <a:buNone/>
              <a:tabLst/>
              <a:defRPr/>
            </a:pPr>
            <a:endParaRPr kumimoji="0" lang="en-GB" sz="2000" b="0" i="0" u="none" strike="noStrike" kern="1200" cap="none" spc="0" normalizeH="0" baseline="0" noProof="0" dirty="0">
              <a:ln>
                <a:noFill/>
              </a:ln>
              <a:effectLst/>
              <a:uLnTx/>
              <a:uFillTx/>
              <a:latin typeface="Arial Nova" panose="020B0504020202020204" pitchFamily="34" charset="0"/>
              <a:ea typeface="MS PGothic" pitchFamily="34" charset="-128"/>
              <a:cs typeface="+mn-cs"/>
            </a:endParaRPr>
          </a:p>
          <a:p>
            <a:pPr marL="357188" marR="0" lvl="0" indent="-357188" algn="just" defTabSz="457200" rtl="0" eaLnBrk="1" fontAlgn="base" latinLnBrk="0" hangingPunct="1">
              <a:lnSpc>
                <a:spcPct val="100000"/>
              </a:lnSpc>
              <a:spcBef>
                <a:spcPts val="450"/>
              </a:spcBef>
              <a:spcAft>
                <a:spcPct val="0"/>
              </a:spcAft>
              <a:buClrTx/>
              <a:buSzTx/>
              <a:buFont typeface="Arial" pitchFamily="34" charset="0"/>
              <a:buNone/>
              <a:tabLst/>
              <a:defRPr/>
            </a:pP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Arial" panose="020B0604020202020204" pitchFamily="34" charset="0"/>
              </a:rPr>
              <a:t>3.   </a:t>
            </a: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The extent to which your project </a:t>
            </a:r>
            <a:r>
              <a:rPr kumimoji="0" lang="en-IE"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proposal will also look to technological improvements on a cross border basis and address local issues of strategic importance to the region. </a:t>
            </a:r>
            <a:endPar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0" marR="0" lvl="0" indent="0" algn="l" defTabSz="457200" rtl="0" eaLnBrk="1" fontAlgn="base" latinLnBrk="0" hangingPunct="1">
              <a:lnSpc>
                <a:spcPts val="2200"/>
              </a:lnSpc>
              <a:spcBef>
                <a:spcPts val="1200"/>
              </a:spcBef>
              <a:spcAft>
                <a:spcPct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a:p>
            <a:pPr marL="0" marR="0" lvl="0" indent="0" algn="just" defTabSz="457200" rtl="0" eaLnBrk="1" fontAlgn="base" latinLnBrk="0" hangingPunct="1">
              <a:lnSpc>
                <a:spcPts val="2200"/>
              </a:lnSpc>
              <a:spcBef>
                <a:spcPts val="1200"/>
              </a:spcBef>
              <a:spcAft>
                <a:spcPct val="0"/>
              </a:spcAft>
              <a:buClrTx/>
              <a:buSzTx/>
              <a:buFont typeface="Arial" pitchFamily="34" charset="0"/>
              <a:buNone/>
              <a:tabLst/>
              <a:defRPr/>
            </a:pPr>
            <a:endPar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a:p>
            <a:pPr marL="0" marR="0" lvl="0" indent="0" algn="just" defTabSz="457200" rtl="0" eaLnBrk="1" fontAlgn="base" latinLnBrk="0" hangingPunct="1">
              <a:lnSpc>
                <a:spcPts val="2200"/>
              </a:lnSpc>
              <a:spcBef>
                <a:spcPts val="1200"/>
              </a:spcBef>
              <a:spcAft>
                <a:spcPct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endParaRPr>
          </a:p>
        </p:txBody>
      </p:sp>
    </p:spTree>
    <p:extLst>
      <p:ext uri="{BB962C8B-B14F-4D97-AF65-F5344CB8AC3E}">
        <p14:creationId xmlns:p14="http://schemas.microsoft.com/office/powerpoint/2010/main" val="3124518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035367" y="83894"/>
            <a:ext cx="96650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2 </a:t>
            </a:r>
          </a:p>
        </p:txBody>
      </p:sp>
      <p:sp>
        <p:nvSpPr>
          <p:cNvPr id="2" name="Content Placeholder 2">
            <a:extLst>
              <a:ext uri="{FF2B5EF4-FFF2-40B4-BE49-F238E27FC236}">
                <a16:creationId xmlns:a16="http://schemas.microsoft.com/office/drawing/2014/main" id="{4E817A5C-B18D-914A-6F67-AADAF6F4B337}"/>
              </a:ext>
            </a:extLst>
          </p:cNvPr>
          <p:cNvSpPr txBox="1">
            <a:spLocks/>
          </p:cNvSpPr>
          <p:nvPr/>
        </p:nvSpPr>
        <p:spPr bwMode="auto">
          <a:xfrm>
            <a:off x="757981" y="1015917"/>
            <a:ext cx="11243520" cy="4533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spcBef>
                <a:spcPct val="20000"/>
              </a:spcBef>
              <a:spcAft>
                <a:spcPts val="60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Outputs and Results </a:t>
            </a:r>
          </a:p>
          <a:p>
            <a:pPr marL="342900" marR="0" lvl="0" indent="-342900" defTabSz="457200" rtl="0" eaLnBrk="1" fontAlgn="base" latinLnBrk="0" hangingPunct="1">
              <a:spcBef>
                <a:spcPts val="450"/>
              </a:spcBef>
              <a:spcAft>
                <a:spcPts val="60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How will your project result in a jointly developed solution? </a:t>
            </a:r>
            <a:endParaRPr kumimoji="0" lang="en-GB" sz="2000" b="1"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0" marR="0" lvl="0" indent="0" defTabSz="457200" rtl="0" eaLnBrk="1" fontAlgn="base" latinLnBrk="0" hangingPunct="1">
              <a:spcBef>
                <a:spcPts val="1200"/>
              </a:spcBef>
              <a:spcAft>
                <a:spcPts val="600"/>
              </a:spcAft>
              <a:buClr>
                <a:srgbClr val="FFCC00"/>
              </a:buClr>
              <a:buSzTx/>
              <a:buFont typeface="Arial" pitchFamily="34" charset="0"/>
              <a:buNone/>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rPr>
              <a:t>At a Programme level for this Investment Area, the </a:t>
            </a:r>
            <a:r>
              <a:rPr kumimoji="0" lang="en-GB" sz="2000" b="1" i="0" u="sng" strike="noStrike" kern="1200" cap="none" spc="0" normalizeH="0" baseline="0" noProof="0" dirty="0">
                <a:ln>
                  <a:noFill/>
                </a:ln>
                <a:solidFill>
                  <a:prstClr val="black"/>
                </a:solidFill>
                <a:effectLst/>
                <a:uLnTx/>
                <a:uFillTx/>
                <a:latin typeface="Arial Nova" panose="020B0504020202020204" pitchFamily="34" charset="0"/>
              </a:rPr>
              <a:t>output indicators </a:t>
            </a: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rPr>
              <a:t>are:</a:t>
            </a:r>
          </a:p>
          <a:p>
            <a:pPr marL="342900" marR="0" lvl="0" indent="-342900" defTabSz="457200" rtl="0" eaLnBrk="1" fontAlgn="base" latinLnBrk="0" hangingPunct="1">
              <a:spcBef>
                <a:spcPts val="60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rPr>
              <a:t>37 enterprises supported by grants. Your project’s target will contribute to this output indicator. </a:t>
            </a:r>
          </a:p>
          <a:p>
            <a:pPr marL="342900" marR="0" lvl="0" indent="-342900" defTabSz="457200" rtl="0" eaLnBrk="1" fontAlgn="base" latinLnBrk="0" hangingPunct="1">
              <a:spcBef>
                <a:spcPts val="60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rPr>
              <a:t>2 projects for innovation networks across borders</a:t>
            </a:r>
          </a:p>
          <a:p>
            <a:pPr marL="342900" marR="0" lvl="0" indent="-342900" defTabSz="457200" rtl="0" eaLnBrk="1" fontAlgn="base" latinLnBrk="0" hangingPunct="1">
              <a:spcBef>
                <a:spcPts val="60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rPr>
              <a:t>1,907 enterprises supported (of which; micros, small, medium)</a:t>
            </a:r>
          </a:p>
          <a:p>
            <a:pPr marL="342900" marR="0" lvl="0" indent="-342900" defTabSz="457200" rtl="0" eaLnBrk="1" fontAlgn="base" latinLnBrk="0" hangingPunct="1">
              <a:spcBef>
                <a:spcPts val="60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rPr>
              <a:t>1,879 enterprises with non-financial support </a:t>
            </a:r>
          </a:p>
          <a:p>
            <a:pPr marL="342900" marR="0" lvl="0" indent="-342900" defTabSz="457200" rtl="0" eaLnBrk="1" fontAlgn="base" latinLnBrk="0" hangingPunct="1">
              <a:spcBef>
                <a:spcPts val="1200"/>
              </a:spcBef>
              <a:spcAft>
                <a:spcPts val="600"/>
              </a:spcAft>
              <a:buClrTx/>
              <a:buSzTx/>
              <a:buFont typeface="Arial" pitchFamily="34" charset="0"/>
              <a:buAutoNum type="arabicPeriod" startAt="2"/>
              <a:tabLst/>
              <a:defRPr/>
            </a:pPr>
            <a:r>
              <a:rPr kumimoji="0" lang="en-US" sz="2000" b="1"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How many people will be engaged in your project?</a:t>
            </a:r>
          </a:p>
          <a:p>
            <a:pPr marL="0" marR="0" lvl="0" indent="0" defTabSz="457200" rtl="0" eaLnBrk="1" fontAlgn="base" latinLnBrk="0" hangingPunct="1">
              <a:spcBef>
                <a:spcPts val="450"/>
              </a:spcBef>
              <a:spcAft>
                <a:spcPts val="60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Arial" panose="020B0604020202020204" pitchFamily="34" charset="0"/>
              </a:rPr>
              <a:t>At a Programme level for this Investment Area, the </a:t>
            </a:r>
            <a:r>
              <a:rPr kumimoji="0" lang="en-US" sz="2000" b="1" i="0" u="sng"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Arial" panose="020B0604020202020204" pitchFamily="34" charset="0"/>
              </a:rPr>
              <a:t>result indicator</a:t>
            </a: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Arial" panose="020B0604020202020204" pitchFamily="34" charset="0"/>
              </a:rPr>
              <a:t> is:</a:t>
            </a:r>
            <a:endParaRPr lang="en-US" sz="2000" dirty="0">
              <a:solidFill>
                <a:prstClr val="black"/>
              </a:solidFill>
              <a:latin typeface="Arial Nova" panose="020B0504020202020204" pitchFamily="34" charset="0"/>
              <a:ea typeface="Trebuchet MS" panose="020B0603020202020204" pitchFamily="34" charset="0"/>
              <a:cs typeface="Arial" panose="020B0604020202020204" pitchFamily="34" charset="0"/>
            </a:endParaRPr>
          </a:p>
          <a:p>
            <a:pPr marL="0" marR="0" lvl="0" indent="0" defTabSz="457200" rtl="0" eaLnBrk="1" fontAlgn="base" latinLnBrk="0" hangingPunct="1">
              <a:spcBef>
                <a:spcPts val="450"/>
              </a:spcBef>
              <a:spcAft>
                <a:spcPts val="60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Arial" panose="020B0604020202020204" pitchFamily="34" charset="0"/>
              </a:rPr>
              <a:t>for </a:t>
            </a:r>
            <a:r>
              <a:rPr kumimoji="0" lang="en-US" sz="2000" b="1"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Arial" panose="020B0604020202020204" pitchFamily="34" charset="0"/>
              </a:rPr>
              <a:t>1,430 SMEs introducing product or process innovation</a:t>
            </a: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Arial" panose="020B0604020202020204" pitchFamily="34" charset="0"/>
              </a:rPr>
              <a:t>. Your project’s target will contribute to this result indicator. </a:t>
            </a:r>
            <a:endPar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Arial" panose="020B0604020202020204" pitchFamily="34" charset="0"/>
            </a:endParaRPr>
          </a:p>
          <a:p>
            <a:pPr marL="0" marR="0" lvl="0" indent="0" defTabSz="457200" rtl="0" eaLnBrk="1" fontAlgn="base" latinLnBrk="0" hangingPunct="1">
              <a:spcBef>
                <a:spcPts val="450"/>
              </a:spcBef>
              <a:spcAft>
                <a:spcPts val="600"/>
              </a:spcAft>
              <a:buClrTx/>
              <a:buSzTx/>
              <a:buFont typeface="Arial" pitchFamily="34" charset="0"/>
              <a:buNone/>
              <a:tabLst/>
              <a:defRPr/>
            </a:pPr>
            <a:r>
              <a:rPr kumimoji="0" lang="en-US" sz="1900" b="1" i="0" u="none" strike="noStrike" kern="1200" cap="none" spc="0" normalizeH="0" baseline="0" noProof="0" dirty="0">
                <a:ln>
                  <a:noFill/>
                </a:ln>
                <a:solidFill>
                  <a:prstClr val="black"/>
                </a:solidFill>
                <a:effectLst/>
                <a:uLnTx/>
                <a:uFillTx/>
                <a:latin typeface="Arial Nova" panose="020B0504020202020204" pitchFamily="34" charset="0"/>
                <a:ea typeface="Arial" panose="020B0604020202020204" pitchFamily="34" charset="0"/>
              </a:rPr>
              <a:t>Note: </a:t>
            </a:r>
            <a:r>
              <a:rPr kumimoji="0" lang="en-US" sz="1900" b="0" i="0" u="none" strike="noStrike" kern="1200" cap="none" spc="0" normalizeH="0" baseline="0" noProof="0" dirty="0">
                <a:ln>
                  <a:noFill/>
                </a:ln>
                <a:solidFill>
                  <a:prstClr val="black"/>
                </a:solidFill>
                <a:effectLst/>
                <a:uLnTx/>
                <a:uFillTx/>
                <a:latin typeface="Arial Nova" panose="020B0504020202020204" pitchFamily="34" charset="0"/>
                <a:ea typeface="Arial" panose="020B0604020202020204" pitchFamily="34" charset="0"/>
              </a:rPr>
              <a:t>An enterprise is counted once regardless how many types of support (e.g. grants and non-financial support) receives from operations in the same specific objective.</a:t>
            </a:r>
            <a:endParaRPr kumimoji="0" lang="en-US" sz="19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114882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40253"/>
            <a:ext cx="96650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buClrTx/>
              <a:buSzTx/>
              <a:buFontTx/>
              <a:buNone/>
              <a:tabLst/>
              <a:defRPr/>
            </a:pPr>
            <a:r>
              <a:rPr lang="en-GB" sz="2400" b="1" dirty="0">
                <a:solidFill>
                  <a:srgbClr val="4472C4">
                    <a:lumMod val="75000"/>
                  </a:srgbClr>
                </a:solidFill>
                <a:latin typeface="Arial Black" panose="020B0A04020102020204" pitchFamily="34" charset="0"/>
              </a:rPr>
              <a:t>SME Development and Transition</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3  </a:t>
            </a:r>
          </a:p>
        </p:txBody>
      </p:sp>
      <p:sp>
        <p:nvSpPr>
          <p:cNvPr id="3" name="Content Placeholder 2">
            <a:extLst>
              <a:ext uri="{FF2B5EF4-FFF2-40B4-BE49-F238E27FC236}">
                <a16:creationId xmlns:a16="http://schemas.microsoft.com/office/drawing/2014/main" id="{6EEDC4FB-0427-9938-C46A-C51B03646AA1}"/>
              </a:ext>
            </a:extLst>
          </p:cNvPr>
          <p:cNvSpPr txBox="1">
            <a:spLocks/>
          </p:cNvSpPr>
          <p:nvPr/>
        </p:nvSpPr>
        <p:spPr bwMode="auto">
          <a:xfrm>
            <a:off x="1016000" y="1201175"/>
            <a:ext cx="10539512" cy="4609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S PGothic" pitchFamily="34" charset="-128"/>
                <a:cs typeface="+mn-cs"/>
              </a:rPr>
              <a:t>Cross Community and Cross Border</a:t>
            </a:r>
          </a:p>
          <a:p>
            <a:pPr marL="342900" marR="0" lvl="0" indent="-342900" algn="l" defTabSz="457200" rtl="0" eaLnBrk="1" fontAlgn="base" latinLnBrk="0" hangingPunct="1">
              <a:lnSpc>
                <a:spcPct val="100000"/>
              </a:lnSpc>
              <a:spcBef>
                <a:spcPct val="20000"/>
              </a:spcBef>
              <a:spcAft>
                <a:spcPts val="600"/>
              </a:spcAft>
              <a:buClrTx/>
              <a:buSzTx/>
              <a:buFont typeface="+mj-lt"/>
              <a:buAutoNum type="arabicPeriod"/>
              <a:tabLst/>
              <a:defRPr/>
            </a:pP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rPr>
              <a:t> </a:t>
            </a:r>
            <a:r>
              <a:rPr kumimoji="0" lang="en-GB" sz="2000" b="1"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Describe you project design and how your project is cross-border</a:t>
            </a:r>
            <a:r>
              <a:rPr kumimoji="0" lang="en-US" sz="2000" b="1" i="0" u="none" strike="noStrike" kern="1200" cap="none" spc="0" normalizeH="0" baseline="0" noProof="0" dirty="0">
                <a:ln>
                  <a:noFill/>
                </a:ln>
                <a:solidFill>
                  <a:prstClr val="black"/>
                </a:solidFill>
                <a:effectLst/>
                <a:uLnTx/>
                <a:uFillTx/>
                <a:latin typeface="Arial Nova" panose="020B0504020202020204" pitchFamily="34" charset="0"/>
              </a:rPr>
              <a:t>?</a:t>
            </a:r>
          </a:p>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Arial Nova" panose="020B0504020202020204" pitchFamily="34" charset="0"/>
              </a:rPr>
              <a:t>On the basis of:</a:t>
            </a:r>
            <a:endParaRPr kumimoji="0" lang="en-US" sz="2000" b="1"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endParaRPr>
          </a:p>
          <a:p>
            <a:pPr marL="342900" marR="0" lvl="0" indent="-342900" algn="l" defTabSz="457200" rtl="0" eaLnBrk="1" fontAlgn="base" latinLnBrk="0" hangingPunct="1">
              <a:lnSpc>
                <a:spcPct val="100000"/>
              </a:lnSpc>
              <a:spcBef>
                <a:spcPts val="120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How your project has ability to provide the scope of services required across the Programme area. </a:t>
            </a:r>
          </a:p>
          <a:p>
            <a:pPr marL="342900" marR="0" lvl="0" indent="-342900" algn="l" defTabSz="457200" rtl="0" eaLnBrk="1" fontAlgn="base" latinLnBrk="0" hangingPunct="1">
              <a:lnSpc>
                <a:spcPct val="100000"/>
              </a:lnSpc>
              <a:spcBef>
                <a:spcPts val="120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How you will ensure meaningful participation from all programme areas.</a:t>
            </a:r>
          </a:p>
          <a:p>
            <a:pPr marL="342900" marR="0" lvl="0" indent="-342900" algn="l" defTabSz="457200" rtl="0" eaLnBrk="1" fontAlgn="base" latinLnBrk="0" hangingPunct="1">
              <a:lnSpc>
                <a:spcPct val="100000"/>
              </a:lnSpc>
              <a:spcBef>
                <a:spcPts val="120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How the cross-border co-operation added value will be demonstrated.</a:t>
            </a:r>
          </a:p>
          <a:p>
            <a:pPr marL="342900" marR="0" lvl="0" indent="-342900" algn="l" defTabSz="457200" rtl="0" eaLnBrk="1" fontAlgn="base" latinLnBrk="0" hangingPunct="1">
              <a:lnSpc>
                <a:spcPct val="100000"/>
              </a:lnSpc>
              <a:spcBef>
                <a:spcPts val="120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How you have examined synergies with other existing provisions, e.g. including the Shared Island Fund, Shared Prosperity Fund and City Deals strategy, and how the proposal will complement these investments.</a:t>
            </a:r>
          </a:p>
          <a:p>
            <a:pPr marL="342900" marR="0" lvl="0" indent="-342900" algn="l" defTabSz="457200" rtl="0" eaLnBrk="1" fontAlgn="base" latinLnBrk="0" hangingPunct="1">
              <a:lnSpc>
                <a:spcPct val="100000"/>
              </a:lnSpc>
              <a:spcBef>
                <a:spcPts val="120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The engagement and collaboration have you conducted to demonstrate co-design with SMEs and address real, practical needs and requirements.</a:t>
            </a:r>
          </a:p>
          <a:p>
            <a:pPr marL="457200" marR="0" lvl="1"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6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342900" marR="0" lvl="0" indent="-342900" algn="l" defTabSz="457200" rtl="0" eaLnBrk="1" fontAlgn="base" latinLnBrk="0" hangingPunct="1">
              <a:lnSpc>
                <a:spcPct val="100000"/>
              </a:lnSpc>
              <a:spcBef>
                <a:spcPct val="20000"/>
              </a:spcBef>
              <a:spcAft>
                <a:spcPct val="0"/>
              </a:spcAft>
              <a:buClrTx/>
              <a:buSzTx/>
              <a:buFont typeface="Wingdings" pitchFamily="2" charset="2"/>
              <a:buChar char="Ø"/>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042331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40253"/>
            <a:ext cx="96650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buClrTx/>
              <a:buSzTx/>
              <a:buFontTx/>
              <a:buNone/>
              <a:tabLst/>
              <a:defRPr/>
            </a:pPr>
            <a:r>
              <a:rPr lang="en-GB" sz="2400" b="1" dirty="0">
                <a:solidFill>
                  <a:srgbClr val="4472C4">
                    <a:lumMod val="75000"/>
                  </a:srgbClr>
                </a:solidFill>
                <a:latin typeface="Arial Black" panose="020B0A04020102020204" pitchFamily="34" charset="0"/>
              </a:rPr>
              <a:t>SME Development and Transition</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4  </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6EEDC4FB-0427-9938-C46A-C51B03646AA1}"/>
              </a:ext>
            </a:extLst>
          </p:cNvPr>
          <p:cNvSpPr txBox="1">
            <a:spLocks/>
          </p:cNvSpPr>
          <p:nvPr/>
        </p:nvSpPr>
        <p:spPr bwMode="auto">
          <a:xfrm>
            <a:off x="1318665" y="1407528"/>
            <a:ext cx="9285835" cy="4609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lang="en-US" sz="2000" b="1" dirty="0">
                <a:solidFill>
                  <a:srgbClr val="4472C4">
                    <a:lumMod val="75000"/>
                  </a:srgbClr>
                </a:solidFill>
                <a:latin typeface="Arial Nova" panose="020B0504020202020204" pitchFamily="34" charset="0"/>
              </a:rPr>
              <a:t>Demonstrate how your project will not</a:t>
            </a:r>
            <a:r>
              <a:rPr kumimoji="0" lang="en-US" sz="2000" b="1"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S PGothic" pitchFamily="34" charset="-128"/>
                <a:cs typeface="+mn-cs"/>
              </a:rPr>
              <a:t> result in duplication or displacement of existing provision</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 </a:t>
            </a:r>
          </a:p>
          <a:p>
            <a:pPr marL="342900" marR="0" lvl="0" indent="-342900" algn="l" defTabSz="457200" rtl="0" eaLnBrk="1" fontAlgn="base" latinLnBrk="0" hangingPunct="1">
              <a:lnSpc>
                <a:spcPct val="1000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Have the issues of duplication and displacement been considered for your project?</a:t>
            </a:r>
          </a:p>
          <a:p>
            <a:pPr marL="342900" marR="0" lvl="0" indent="-342900" algn="l" defTabSz="457200" rtl="0" eaLnBrk="1" fontAlgn="base" latinLnBrk="0" hangingPunct="1">
              <a:lnSpc>
                <a:spcPct val="1000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Is your project likely to impact upon and/or complement similar existing or planned provision?</a:t>
            </a:r>
          </a:p>
          <a:p>
            <a:pPr marL="342900" marR="0" lvl="0" indent="-342900" algn="l" defTabSz="457200" rtl="0" eaLnBrk="1" fontAlgn="base" latinLnBrk="0" hangingPunct="1">
              <a:lnSpc>
                <a:spcPct val="1000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How will these issues be avoided or mitigated</a:t>
            </a:r>
            <a:r>
              <a:rPr kumimoji="0" lang="en-GB" sz="2000" b="0" i="0" u="none" strike="noStrike" kern="1200" cap="none" spc="0" normalizeH="0" baseline="0" noProof="0" dirty="0">
                <a:ln>
                  <a:noFill/>
                </a:ln>
                <a:solidFill>
                  <a:srgbClr val="555CA4"/>
                </a:solidFill>
                <a:effectLst/>
                <a:uLnTx/>
                <a:uFillTx/>
                <a:latin typeface="Arial Nova" panose="020B0504020202020204" pitchFamily="34" charset="0"/>
                <a:ea typeface="MS PGothic" pitchFamily="34" charset="-128"/>
                <a:cs typeface="Arial" panose="020B0604020202020204" pitchFamily="34" charset="0"/>
              </a:rPr>
              <a:t>?</a:t>
            </a: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6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342900" marR="0" lvl="0" indent="-342900" algn="l" defTabSz="457200" rtl="0" eaLnBrk="1" fontAlgn="base" latinLnBrk="0" hangingPunct="1">
              <a:lnSpc>
                <a:spcPct val="100000"/>
              </a:lnSpc>
              <a:spcBef>
                <a:spcPct val="20000"/>
              </a:spcBef>
              <a:spcAft>
                <a:spcPct val="0"/>
              </a:spcAft>
              <a:buClrTx/>
              <a:buSzTx/>
              <a:buFont typeface="Wingdings" pitchFamily="2" charset="2"/>
              <a:buChar char="Ø"/>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387139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757980" y="463593"/>
            <a:ext cx="10676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How was PEACEPLUS Developed?</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4">
            <a:extLst>
              <a:ext uri="{FF2B5EF4-FFF2-40B4-BE49-F238E27FC236}">
                <a16:creationId xmlns:a16="http://schemas.microsoft.com/office/drawing/2014/main" id="{09EBFDD3-CE08-9EB5-684D-1600D88C720C}"/>
              </a:ext>
            </a:extLst>
          </p:cNvPr>
          <p:cNvSpPr txBox="1">
            <a:spLocks/>
          </p:cNvSpPr>
          <p:nvPr/>
        </p:nvSpPr>
        <p:spPr>
          <a:xfrm>
            <a:off x="2266014" y="1365003"/>
            <a:ext cx="8607321" cy="488320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80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E7E6E6">
                    <a:lumMod val="10000"/>
                  </a:srgbClr>
                </a:solidFill>
                <a:effectLst/>
                <a:uLnTx/>
                <a:uFillTx/>
                <a:latin typeface="Arial Nova" panose="020B0504020202020204" pitchFamily="34" charset="0"/>
                <a:ea typeface="+mn-ea"/>
                <a:cs typeface="+mn-cs"/>
              </a:rPr>
              <a:t>Intensive review, research and public engagement</a:t>
            </a:r>
          </a:p>
          <a:p>
            <a:pPr marL="0" marR="0" lvl="0" indent="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Stakeholder engagement</a:t>
            </a:r>
          </a:p>
          <a:p>
            <a:pPr marL="0" marR="0" lvl="0" indent="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Public events – including specific events with young people</a:t>
            </a:r>
          </a:p>
          <a:p>
            <a:pPr marL="0" marR="0" lvl="0" indent="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Survey submissions</a:t>
            </a:r>
          </a:p>
          <a:p>
            <a:pPr marL="0" marR="0" lvl="0" indent="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Public consultation (2021)</a:t>
            </a:r>
          </a:p>
          <a:p>
            <a:pPr marL="0" marR="0" lvl="0" indent="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Bi-laterals with government north-south (ongoing)</a:t>
            </a:r>
          </a:p>
        </p:txBody>
      </p:sp>
    </p:spTree>
    <p:extLst>
      <p:ext uri="{BB962C8B-B14F-4D97-AF65-F5344CB8AC3E}">
        <p14:creationId xmlns:p14="http://schemas.microsoft.com/office/powerpoint/2010/main" val="4038673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40253"/>
            <a:ext cx="96650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5  </a:t>
            </a:r>
          </a:p>
        </p:txBody>
      </p:sp>
      <p:sp>
        <p:nvSpPr>
          <p:cNvPr id="3" name="Content Placeholder 2">
            <a:extLst>
              <a:ext uri="{FF2B5EF4-FFF2-40B4-BE49-F238E27FC236}">
                <a16:creationId xmlns:a16="http://schemas.microsoft.com/office/drawing/2014/main" id="{6EEDC4FB-0427-9938-C46A-C51B03646AA1}"/>
              </a:ext>
            </a:extLst>
          </p:cNvPr>
          <p:cNvSpPr txBox="1">
            <a:spLocks/>
          </p:cNvSpPr>
          <p:nvPr/>
        </p:nvSpPr>
        <p:spPr bwMode="auto">
          <a:xfrm>
            <a:off x="1435100" y="1201175"/>
            <a:ext cx="9821745" cy="49143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S PGothic" pitchFamily="34" charset="-128"/>
                <a:cs typeface="+mn-cs"/>
              </a:rPr>
              <a:t>Proposed team, partnership and implementing arrangements</a:t>
            </a:r>
          </a:p>
          <a:p>
            <a:pPr marL="0" marR="0" lvl="0" indent="0" algn="l" defTabSz="457200" rtl="0" eaLnBrk="1" fontAlgn="base" latinLnBrk="0" hangingPunct="1">
              <a:lnSpc>
                <a:spcPct val="100000"/>
              </a:lnSpc>
              <a:spcBef>
                <a:spcPts val="0"/>
              </a:spcBef>
              <a:spcAft>
                <a:spcPts val="1200"/>
              </a:spcAft>
              <a:buClr>
                <a:srgbClr val="FFCC00"/>
              </a:buClr>
              <a:buSzTx/>
              <a:buNone/>
              <a:tabLst/>
              <a:defRPr/>
            </a:pPr>
            <a:endPar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endParaRP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About the team that will manage the project.</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How they are suitably qualified and experienced to deliver on this project?</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Are there any identified skills or knowledge gaps?</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Have you the necessary organisational capacity to manage a multi-annual, large-scale EU project with multiple stakeholders?</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Have you considered the risks that may impact on the ability of your project to deliver its outputs or achieve its full impact?</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What practical arrangements do you have in place to support smooth project implementation and to manage risk?</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endPar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6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342900" marR="0" lvl="0" indent="-342900" algn="l" defTabSz="457200" rtl="0" eaLnBrk="1" fontAlgn="base" latinLnBrk="0" hangingPunct="1">
              <a:lnSpc>
                <a:spcPct val="100000"/>
              </a:lnSpc>
              <a:spcBef>
                <a:spcPct val="20000"/>
              </a:spcBef>
              <a:spcAft>
                <a:spcPct val="0"/>
              </a:spcAft>
              <a:buClrTx/>
              <a:buSzTx/>
              <a:buFont typeface="Wingdings" pitchFamily="2" charset="2"/>
              <a:buChar char="Ø"/>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421367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68979"/>
            <a:ext cx="9665021" cy="958211"/>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6</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A7C4C729-841B-3A9F-D16E-AD9188FFF539}"/>
              </a:ext>
            </a:extLst>
          </p:cNvPr>
          <p:cNvSpPr txBox="1">
            <a:spLocks/>
          </p:cNvSpPr>
          <p:nvPr/>
        </p:nvSpPr>
        <p:spPr bwMode="auto">
          <a:xfrm>
            <a:off x="1670670" y="1480835"/>
            <a:ext cx="9665022" cy="4609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ts val="600"/>
              </a:spcAft>
              <a:buClr>
                <a:srgbClr val="FFCC00"/>
              </a:buClr>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Value for Money</a:t>
            </a:r>
          </a:p>
          <a:p>
            <a:pPr marL="0" marR="0" lvl="0" indent="0" algn="l" defTabSz="457200" rtl="0" eaLnBrk="1" fontAlgn="base" latinLnBrk="0" hangingPunct="1">
              <a:lnSpc>
                <a:spcPct val="100000"/>
              </a:lnSpc>
              <a:spcBef>
                <a:spcPts val="0"/>
              </a:spcBef>
              <a:spcAft>
                <a:spcPts val="1800"/>
              </a:spcAft>
              <a:buClr>
                <a:srgbClr val="FFCC00"/>
              </a:buClr>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Showing that the appropriate inputs used in carrying out the project have been obtained at the least cost. For example: </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How staff positions are advertised at the appropriate grade, competitive tendering processes applied etc; and </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provide detail on the budget requested, the assumptions applied and how it demonstrates the economical use of public resources.</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035279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68979"/>
            <a:ext cx="9665021" cy="11428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7 (if applicable)</a:t>
            </a:r>
          </a:p>
        </p:txBody>
      </p:sp>
      <p:sp>
        <p:nvSpPr>
          <p:cNvPr id="3" name="Content Placeholder 2">
            <a:extLst>
              <a:ext uri="{FF2B5EF4-FFF2-40B4-BE49-F238E27FC236}">
                <a16:creationId xmlns:a16="http://schemas.microsoft.com/office/drawing/2014/main" id="{A7C4C729-841B-3A9F-D16E-AD9188FFF539}"/>
              </a:ext>
            </a:extLst>
          </p:cNvPr>
          <p:cNvSpPr txBox="1">
            <a:spLocks/>
          </p:cNvSpPr>
          <p:nvPr/>
        </p:nvSpPr>
        <p:spPr bwMode="auto">
          <a:xfrm>
            <a:off x="1308100" y="1489660"/>
            <a:ext cx="10037424" cy="4917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spcBef>
                <a:spcPct val="20000"/>
              </a:spcBef>
              <a:spcAft>
                <a:spcPts val="1800"/>
              </a:spcAft>
              <a:buClr>
                <a:srgbClr val="FFCC00"/>
              </a:buClr>
              <a:buSzTx/>
              <a:buFont typeface="Arial" pitchFamily="34" charset="0"/>
              <a:buNone/>
              <a:tabLst/>
              <a:defRPr/>
            </a:pPr>
            <a:r>
              <a:rPr lang="en-US" sz="2000" b="1" dirty="0">
                <a:solidFill>
                  <a:srgbClr val="4472C4">
                    <a:lumMod val="75000"/>
                  </a:srgbClr>
                </a:solidFill>
                <a:latin typeface="Arial Black" panose="020B0A04020102020204" pitchFamily="34" charset="0"/>
              </a:rPr>
              <a:t>‘Open Project’ model (if applicable)</a:t>
            </a: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spcBef>
                <a:spcPts val="0"/>
              </a:spcBef>
              <a:spcAft>
                <a:spcPts val="1800"/>
              </a:spcAft>
              <a:buClr>
                <a:srgbClr val="FFCC00"/>
              </a:buClr>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mn-cs"/>
              </a:rPr>
              <a:t>The PEACEPLUS </a:t>
            </a:r>
            <a:r>
              <a:rPr kumimoji="0" lang="en-US" sz="2000" b="0" i="0" u="none" strike="noStrike" kern="1200" cap="none" spc="0" normalizeH="0" baseline="0" noProof="0" dirty="0" err="1">
                <a:ln>
                  <a:noFill/>
                </a:ln>
                <a:solidFill>
                  <a:prstClr val="black"/>
                </a:solidFill>
                <a:effectLst/>
                <a:uLnTx/>
                <a:uFillTx/>
                <a:latin typeface="Arial Nova" panose="020B0504020202020204" pitchFamily="34" charset="0"/>
                <a:ea typeface="Trebuchet MS" panose="020B0603020202020204" pitchFamily="34" charset="0"/>
                <a:cs typeface="+mn-cs"/>
              </a:rPr>
              <a:t>programme</a:t>
            </a: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mn-cs"/>
              </a:rPr>
              <a:t> is including some simplification and enabling mechanisms. </a:t>
            </a: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endParaRPr>
          </a:p>
          <a:p>
            <a:pPr marL="342900" marR="0" lvl="0" indent="-342900" algn="l" defTabSz="457200" rtl="0" eaLnBrk="1" fontAlgn="base" latinLnBrk="0" hangingPunct="1">
              <a:spcBef>
                <a:spcPts val="0"/>
              </a:spcBef>
              <a:spcAft>
                <a:spcPts val="18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mn-cs"/>
              </a:rPr>
              <a:t>As a Lead Partner is that you do not have to know all the partners during the preparations stage, which gives more flexibility and enables a quicker start of the project. </a:t>
            </a: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endParaRPr>
          </a:p>
          <a:p>
            <a:pPr marL="342900" marR="0" lvl="0" indent="-342900" algn="l" defTabSz="457200" rtl="0" eaLnBrk="1" fontAlgn="base" latinLnBrk="0" hangingPunct="1">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Lead Partner and Project Partners submit the application and oversee the overall project management.  The core-partnership pass on the programme rules to sub-partners.</a:t>
            </a:r>
          </a:p>
          <a:p>
            <a:pPr marL="342900" marR="0" lvl="0" indent="-342900" algn="l" defTabSz="457200" rtl="0" eaLnBrk="1" fontAlgn="base" latinLnBrk="0" hangingPunct="1">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Key partnership and a budgetary framework</a:t>
            </a:r>
          </a:p>
          <a:p>
            <a:pPr marL="342900" marR="0" lvl="0" indent="-342900" algn="l" defTabSz="457200" rtl="0" eaLnBrk="1" fontAlgn="base" latinLnBrk="0" hangingPunct="1">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Sub-partners join at a later stage and become fully-fledged project partners </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461922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68979"/>
            <a:ext cx="9665021" cy="11428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7 (if applicable)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A7C4C729-841B-3A9F-D16E-AD9188FFF539}"/>
              </a:ext>
            </a:extLst>
          </p:cNvPr>
          <p:cNvSpPr txBox="1">
            <a:spLocks/>
          </p:cNvSpPr>
          <p:nvPr/>
        </p:nvSpPr>
        <p:spPr bwMode="auto">
          <a:xfrm>
            <a:off x="1282700" y="1506165"/>
            <a:ext cx="10096500" cy="4609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ts val="600"/>
              </a:spcAft>
              <a:buClr>
                <a:srgbClr val="FFCC00"/>
              </a:buClr>
              <a:buSzTx/>
              <a:buFont typeface="Arial" pitchFamily="34" charset="0"/>
              <a:buNone/>
              <a:tabLst/>
              <a:defRPr/>
            </a:pPr>
            <a:r>
              <a:rPr lang="en-US" sz="2000" b="1" dirty="0">
                <a:solidFill>
                  <a:srgbClr val="4472C4">
                    <a:lumMod val="75000"/>
                  </a:srgbClr>
                </a:solidFill>
                <a:latin typeface="Arial Black" panose="020B0A04020102020204" pitchFamily="34" charset="0"/>
              </a:rPr>
              <a:t>‘Open Project’ model (if applicable)</a:t>
            </a: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Approval of the project is conditional.</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Assistance can be made available during the call opening and closing to assist you with the development of this model.</a:t>
            </a:r>
            <a:endPar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The use of this mechanism should be limited to situations where it will add value</a:t>
            </a: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The core-partnership must have enough capacity and experience in EU funded projects to deliver the project and support the sub-partners.</a:t>
            </a: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The sub-partners must contribute to the project aims, delivery and the achievement of performance framework outputs and results of the project. </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Lead, partners &amp; sub-partners must use and record information on the </a:t>
            </a:r>
            <a:r>
              <a:rPr kumimoji="0" lang="en-US" sz="2000" b="0" i="0" u="none" strike="noStrike" kern="1200" cap="none" spc="0" normalizeH="0" baseline="0" noProof="0" dirty="0" err="1">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Jems</a:t>
            </a: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 system. </a:t>
            </a: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026394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68979"/>
            <a:ext cx="9665021" cy="958211"/>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7 (if applicable)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A7C4C729-841B-3A9F-D16E-AD9188FFF539}"/>
              </a:ext>
            </a:extLst>
          </p:cNvPr>
          <p:cNvSpPr txBox="1">
            <a:spLocks/>
          </p:cNvSpPr>
          <p:nvPr/>
        </p:nvSpPr>
        <p:spPr bwMode="auto">
          <a:xfrm>
            <a:off x="1358900" y="1415675"/>
            <a:ext cx="9799952" cy="46998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ts val="600"/>
              </a:spcAft>
              <a:buClr>
                <a:srgbClr val="FFCC00"/>
              </a:buClr>
              <a:buSzTx/>
              <a:buFont typeface="Arial" pitchFamily="34" charset="0"/>
              <a:buNone/>
              <a:tabLst/>
              <a:defRPr/>
            </a:pPr>
            <a:r>
              <a:rPr lang="en-US" sz="2000" b="1" dirty="0">
                <a:solidFill>
                  <a:srgbClr val="4472C4">
                    <a:lumMod val="75000"/>
                  </a:srgbClr>
                </a:solidFill>
                <a:latin typeface="Arial Black" panose="020B0A04020102020204" pitchFamily="34" charset="0"/>
              </a:rPr>
              <a:t>‘Open Project’ model (if applicable)</a:t>
            </a: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The only sub-partners that are eligible are micro and small and medium enterprises in line with the outputs. </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As a sub-partner it can be advantageous not to have to cooperate from the start of the entire preparation process and receive support from experienced project partners for the delivery and reporting of the project.</a:t>
            </a: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Sub-partners can count towards the achievement of the output indicators</a:t>
            </a:r>
            <a:r>
              <a:rPr kumimoji="0" lang="en-US" sz="2000" b="0" i="0" u="none" strike="noStrike" kern="1200" cap="none" spc="0" normalizeH="0" baseline="0" noProof="0" dirty="0">
                <a:ln>
                  <a:noFill/>
                </a:ln>
                <a:solidFill>
                  <a:srgbClr val="FF0000"/>
                </a:solidFill>
                <a:effectLst/>
                <a:uLnTx/>
                <a:uFillTx/>
                <a:latin typeface="Arial Nova" panose="020B0504020202020204" pitchFamily="34" charset="0"/>
                <a:ea typeface="Trebuchet MS" panose="020B0603020202020204" pitchFamily="34" charset="0"/>
                <a:cs typeface="Trebuchet MS" panose="020B0603020202020204" pitchFamily="34" charset="0"/>
              </a:rPr>
              <a:t> </a:t>
            </a: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Enterprises supported by grants (RCO02) and Enterprises supported (RCO01) and contribute towards the result indicator of the Investment Area. </a:t>
            </a: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endParaRPr>
          </a:p>
          <a:p>
            <a:pPr marL="342900" marR="0" lvl="0" indent="-342900" algn="l" defTabSz="457200" rtl="0" eaLnBrk="1" fontAlgn="base" latinLnBrk="0" hangingPunct="1">
              <a:lnSpc>
                <a:spcPct val="100000"/>
              </a:lnSpc>
              <a:spcBef>
                <a:spcPts val="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Other models may be considered</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604092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246969" y="97265"/>
            <a:ext cx="9665021" cy="958211"/>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7 (if applicable)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A7C4C729-841B-3A9F-D16E-AD9188FFF539}"/>
              </a:ext>
            </a:extLst>
          </p:cNvPr>
          <p:cNvSpPr txBox="1">
            <a:spLocks/>
          </p:cNvSpPr>
          <p:nvPr/>
        </p:nvSpPr>
        <p:spPr bwMode="auto">
          <a:xfrm>
            <a:off x="1318664" y="1055476"/>
            <a:ext cx="9840187" cy="5060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ts val="600"/>
              </a:spcAft>
              <a:buClr>
                <a:srgbClr val="FFCC00"/>
              </a:buClr>
              <a:buSzTx/>
              <a:buFont typeface="Arial" pitchFamily="34" charset="0"/>
              <a:buNone/>
              <a:tabLst/>
              <a:defRPr/>
            </a:pPr>
            <a:r>
              <a:rPr lang="en-US" sz="2000" b="1" dirty="0">
                <a:solidFill>
                  <a:srgbClr val="4472C4">
                    <a:lumMod val="75000"/>
                  </a:srgbClr>
                </a:solidFill>
                <a:latin typeface="Arial Black" panose="020B0A04020102020204" pitchFamily="34" charset="0"/>
              </a:rPr>
              <a:t>‘Open Project’ model (if applicable)</a:t>
            </a: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pic>
        <p:nvPicPr>
          <p:cNvPr id="2" name="Picture 1">
            <a:extLst>
              <a:ext uri="{FF2B5EF4-FFF2-40B4-BE49-F238E27FC236}">
                <a16:creationId xmlns:a16="http://schemas.microsoft.com/office/drawing/2014/main" id="{F13F80F2-FB38-1467-17A1-28D9FCB6D8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6379" y="2022291"/>
            <a:ext cx="7407121" cy="3720736"/>
          </a:xfrm>
          <a:prstGeom prst="rect">
            <a:avLst/>
          </a:prstGeom>
          <a:noFill/>
          <a:ln>
            <a:noFill/>
          </a:ln>
        </p:spPr>
      </p:pic>
    </p:spTree>
    <p:extLst>
      <p:ext uri="{BB962C8B-B14F-4D97-AF65-F5344CB8AC3E}">
        <p14:creationId xmlns:p14="http://schemas.microsoft.com/office/powerpoint/2010/main" val="2993181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68979"/>
            <a:ext cx="9665021" cy="958211"/>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7 (if applicable)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A7C4C729-841B-3A9F-D16E-AD9188FFF539}"/>
              </a:ext>
            </a:extLst>
          </p:cNvPr>
          <p:cNvSpPr txBox="1">
            <a:spLocks/>
          </p:cNvSpPr>
          <p:nvPr/>
        </p:nvSpPr>
        <p:spPr bwMode="auto">
          <a:xfrm>
            <a:off x="1670670" y="1506165"/>
            <a:ext cx="9488182" cy="4609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spcBef>
                <a:spcPct val="20000"/>
              </a:spcBef>
              <a:spcAft>
                <a:spcPts val="1200"/>
              </a:spcAft>
              <a:buClr>
                <a:srgbClr val="FFCC00"/>
              </a:buClr>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‘Open Project’ model (if applicable)</a:t>
            </a:r>
          </a:p>
          <a:p>
            <a:pPr marL="0" marR="0" lvl="0" indent="0" algn="l" defTabSz="457200" rtl="0" eaLnBrk="1" fontAlgn="base" latinLnBrk="0" hangingPunct="1">
              <a:spcBef>
                <a:spcPct val="20000"/>
              </a:spcBef>
              <a:spcAft>
                <a:spcPts val="1200"/>
              </a:spcAft>
              <a:buClr>
                <a:srgbClr val="FFCC00"/>
              </a:buClr>
              <a:buSzTx/>
              <a:buFont typeface="Arial" pitchFamily="34" charset="0"/>
              <a:buNone/>
              <a:tabLst/>
              <a:defRPr/>
            </a:pPr>
            <a:endPar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endParaRPr>
          </a:p>
          <a:p>
            <a:pPr marL="0" marR="0" lvl="0" indent="0" algn="l" defTabSz="457200" rtl="0" eaLnBrk="1" fontAlgn="base" latinLnBrk="0" hangingPunct="1">
              <a:spcBef>
                <a:spcPts val="0"/>
              </a:spcBef>
              <a:spcAft>
                <a:spcPts val="1200"/>
              </a:spcAft>
              <a:buClr>
                <a:srgbClr val="FFCC00"/>
              </a:buClr>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The flexibility that an Open Project provides must not be used for: </a:t>
            </a: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342900" marR="62865" lvl="0" indent="-342900" algn="l" defTabSz="457200" rtl="0" eaLnBrk="1" fontAlgn="base" latinLnBrk="0" hangingPunct="1">
              <a:spcBef>
                <a:spcPts val="0"/>
              </a:spcBef>
              <a:spcAft>
                <a:spcPts val="120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Supporting sub-projects or micro-projects: all the activities of a project (including those delivered by the sub-partners) must contribute in a coherent and cohesive way to the project as a whole.</a:t>
            </a: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342900" marR="62865" lvl="0" indent="-342900" algn="l" defTabSz="457200" rtl="0" eaLnBrk="1" fontAlgn="base" latinLnBrk="0" hangingPunct="1">
              <a:spcBef>
                <a:spcPts val="0"/>
              </a:spcBef>
              <a:spcAft>
                <a:spcPts val="120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Replacing or avoiding procurement: sub-partners in an open project are not way to get services, but project partners to enhance the project and contribute to the aims and performance framework of the project.</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7175076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668942" y="88968"/>
            <a:ext cx="9665021" cy="11428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SME Development and Transition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Lead Partner Role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F6C1A7DE-FAEC-A3D7-F50D-E31E106A4C49}"/>
              </a:ext>
            </a:extLst>
          </p:cNvPr>
          <p:cNvSpPr txBox="1">
            <a:spLocks/>
          </p:cNvSpPr>
          <p:nvPr/>
        </p:nvSpPr>
        <p:spPr bwMode="auto">
          <a:xfrm>
            <a:off x="2301649" y="1655636"/>
            <a:ext cx="8704094" cy="1619958"/>
          </a:xfrm>
          <a:prstGeom prst="rect">
            <a:avLst/>
          </a:prstGeom>
          <a:noFill/>
          <a:ln w="9525">
            <a:noFill/>
            <a:miter lim="800000"/>
            <a:headEnd/>
            <a:tailEnd/>
          </a:ln>
        </p:spPr>
        <p:txBody>
          <a:bodyPr vert="horz" wrap="square" lIns="91440" tIns="45720" rIns="91440" bIns="45720" numCol="2"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Coordination</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Financial management</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Reporting</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Communication </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Training</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Policies &amp; Procedures </a:t>
            </a:r>
            <a:endPar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mn-cs"/>
            </a:endParaRPr>
          </a:p>
        </p:txBody>
      </p:sp>
      <p:sp>
        <p:nvSpPr>
          <p:cNvPr id="4" name="TextBox 3">
            <a:extLst>
              <a:ext uri="{FF2B5EF4-FFF2-40B4-BE49-F238E27FC236}">
                <a16:creationId xmlns:a16="http://schemas.microsoft.com/office/drawing/2014/main" id="{6A83B920-D90F-CAEA-04D5-AEE432492DFF}"/>
              </a:ext>
            </a:extLst>
          </p:cNvPr>
          <p:cNvSpPr txBox="1"/>
          <p:nvPr/>
        </p:nvSpPr>
        <p:spPr>
          <a:xfrm>
            <a:off x="1486576" y="3617222"/>
            <a:ext cx="9615782" cy="400110"/>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mn-cs"/>
              </a:rPr>
              <a:t>In short, accepts overall responsibility for ensuring implementation of entire project</a:t>
            </a:r>
          </a:p>
        </p:txBody>
      </p:sp>
    </p:spTree>
    <p:extLst>
      <p:ext uri="{BB962C8B-B14F-4D97-AF65-F5344CB8AC3E}">
        <p14:creationId xmlns:p14="http://schemas.microsoft.com/office/powerpoint/2010/main" val="1961753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4638346" y="919151"/>
            <a:ext cx="966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TIMESCALES</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7" name="Picture 6" descr="Silver stopwatch">
            <a:extLst>
              <a:ext uri="{FF2B5EF4-FFF2-40B4-BE49-F238E27FC236}">
                <a16:creationId xmlns:a16="http://schemas.microsoft.com/office/drawing/2014/main" id="{462179EB-C535-0ACD-3CCF-D34E2D6EE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036" y="1480837"/>
            <a:ext cx="5329928" cy="4000500"/>
          </a:xfrm>
          <a:prstGeom prst="rect">
            <a:avLst/>
          </a:prstGeom>
        </p:spPr>
      </p:pic>
    </p:spTree>
    <p:extLst>
      <p:ext uri="{BB962C8B-B14F-4D97-AF65-F5344CB8AC3E}">
        <p14:creationId xmlns:p14="http://schemas.microsoft.com/office/powerpoint/2010/main" val="2815379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4947" y="6002848"/>
            <a:ext cx="4418793" cy="576868"/>
          </a:xfrm>
        </p:spPr>
        <p:txBody>
          <a:bodyPr/>
          <a:lstStyle/>
          <a:p>
            <a:pPr>
              <a:buClr>
                <a:srgbClr val="FFCC00"/>
              </a:buClr>
              <a:buFont typeface="MS PGothic" panose="020B0600070205080204" pitchFamily="34" charset="-128"/>
              <a:buChar char="●"/>
            </a:pPr>
            <a:r>
              <a:rPr lang="en-GB" sz="2000" b="1" dirty="0">
                <a:solidFill>
                  <a:srgbClr val="555CA4"/>
                </a:solidFill>
                <a:latin typeface="Arial" panose="020B0604020202020204" pitchFamily="34" charset="0"/>
                <a:cs typeface="Arial" panose="020B0604020202020204" pitchFamily="34" charset="0"/>
              </a:rPr>
              <a:t>Any Questions</a:t>
            </a:r>
            <a:r>
              <a:rPr lang="en-GB" sz="2000" dirty="0">
                <a:solidFill>
                  <a:prstClr val="black">
                    <a:lumMod val="75000"/>
                    <a:lumOff val="25000"/>
                  </a:prstClr>
                </a:solidFill>
                <a:latin typeface="Arial" panose="020B0604020202020204" pitchFamily="34" charset="0"/>
                <a:cs typeface="Arial" panose="020B0604020202020204" pitchFamily="34" charset="0"/>
              </a:rPr>
              <a:t>: </a:t>
            </a:r>
          </a:p>
          <a:p>
            <a:pPr marL="0" indent="0">
              <a:buClr>
                <a:srgbClr val="FFCC00"/>
              </a:buClr>
              <a:buNone/>
            </a:pPr>
            <a:r>
              <a:rPr kumimoji="0" lang="en-GB" sz="1800" b="0" i="0" u="none" strike="noStrike" kern="1200" cap="none" spc="0" normalizeH="0" baseline="0" noProof="0" dirty="0" err="1">
                <a:ln>
                  <a:noFill/>
                </a:ln>
                <a:solidFill>
                  <a:srgbClr val="1F497D"/>
                </a:solidFill>
                <a:effectLst/>
                <a:uLnTx/>
                <a:uFillTx/>
                <a:latin typeface="Arial" panose="020B0604020202020204" pitchFamily="34" charset="0"/>
                <a:ea typeface="MS PGothic" pitchFamily="34" charset="-128"/>
                <a:cs typeface="Arial" panose="020B0604020202020204" pitchFamily="34" charset="0"/>
              </a:rPr>
              <a:t>Fiona.Rooney@pinnaclegrowth.group</a:t>
            </a:r>
            <a:endParaRPr lang="en-GB" sz="2000" dirty="0">
              <a:solidFill>
                <a:prstClr val="black">
                  <a:lumMod val="75000"/>
                  <a:lumOff val="25000"/>
                </a:prstClr>
              </a:solidFill>
              <a:latin typeface="Arial" panose="020B0604020202020204" pitchFamily="34" charset="0"/>
              <a:cs typeface="Arial" panose="020B0604020202020204" pitchFamily="34" charset="0"/>
            </a:endParaRPr>
          </a:p>
          <a:p>
            <a:pPr marL="0" indent="0">
              <a:buNone/>
            </a:pPr>
            <a:endParaRPr lang="en-US" sz="1800" b="1" dirty="0">
              <a:solidFill>
                <a:schemeClr val="tx2"/>
              </a:solidFill>
            </a:endParaRPr>
          </a:p>
          <a:p>
            <a:pPr marL="0" indent="0">
              <a:buNone/>
            </a:pPr>
            <a:endParaRPr lang="en-US" sz="1800" b="1" dirty="0">
              <a:solidFill>
                <a:schemeClr val="tx2"/>
              </a:solidFill>
            </a:endParaRPr>
          </a:p>
        </p:txBody>
      </p:sp>
      <p:sp>
        <p:nvSpPr>
          <p:cNvPr id="4" name="Title 1">
            <a:extLst>
              <a:ext uri="{FF2B5EF4-FFF2-40B4-BE49-F238E27FC236}">
                <a16:creationId xmlns:a16="http://schemas.microsoft.com/office/drawing/2014/main" id="{78FF191B-9808-4CA5-91D0-E518CD3AE6D4}"/>
              </a:ext>
            </a:extLst>
          </p:cNvPr>
          <p:cNvSpPr txBox="1">
            <a:spLocks/>
          </p:cNvSpPr>
          <p:nvPr/>
        </p:nvSpPr>
        <p:spPr bwMode="auto">
          <a:xfrm>
            <a:off x="506501" y="137467"/>
            <a:ext cx="601675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Arial"/>
              </a:rPr>
              <a:t>What next?</a:t>
            </a:r>
          </a:p>
        </p:txBody>
      </p:sp>
      <p:sp>
        <p:nvSpPr>
          <p:cNvPr id="15" name="Wave 7">
            <a:extLst>
              <a:ext uri="{FF2B5EF4-FFF2-40B4-BE49-F238E27FC236}">
                <a16:creationId xmlns:a16="http://schemas.microsoft.com/office/drawing/2014/main" id="{D4E581C2-6FF6-4EC9-8EA7-83F37624C57F}"/>
              </a:ext>
            </a:extLst>
          </p:cNvPr>
          <p:cNvSpPr/>
          <p:nvPr/>
        </p:nvSpPr>
        <p:spPr>
          <a:xfrm rot="20913999">
            <a:off x="161644" y="603332"/>
            <a:ext cx="12131153" cy="1357809"/>
          </a:xfrm>
          <a:custGeom>
            <a:avLst/>
            <a:gdLst>
              <a:gd name="connsiteX0" fmla="*/ 0 w 10252776"/>
              <a:gd name="connsiteY0" fmla="*/ 349526 h 2796209"/>
              <a:gd name="connsiteX1" fmla="*/ 10252776 w 10252776"/>
              <a:gd name="connsiteY1" fmla="*/ 349526 h 2796209"/>
              <a:gd name="connsiteX2" fmla="*/ 10252776 w 10252776"/>
              <a:gd name="connsiteY2" fmla="*/ 2446683 h 2796209"/>
              <a:gd name="connsiteX3" fmla="*/ 0 w 10252776"/>
              <a:gd name="connsiteY3" fmla="*/ 2446683 h 2796209"/>
              <a:gd name="connsiteX4" fmla="*/ 0 w 10252776"/>
              <a:gd name="connsiteY4" fmla="*/ 349526 h 2796209"/>
              <a:gd name="connsiteX0" fmla="*/ 0 w 10365648"/>
              <a:gd name="connsiteY0" fmla="*/ 336332 h 2963395"/>
              <a:gd name="connsiteX1" fmla="*/ 10252776 w 10365648"/>
              <a:gd name="connsiteY1" fmla="*/ 336332 h 2963395"/>
              <a:gd name="connsiteX2" fmla="*/ 10365648 w 10365648"/>
              <a:gd name="connsiteY2" fmla="*/ 2650217 h 2963395"/>
              <a:gd name="connsiteX3" fmla="*/ 0 w 10365648"/>
              <a:gd name="connsiteY3" fmla="*/ 2433489 h 2963395"/>
              <a:gd name="connsiteX4" fmla="*/ 0 w 10365648"/>
              <a:gd name="connsiteY4" fmla="*/ 336332 h 296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5648" h="2963395">
                <a:moveTo>
                  <a:pt x="0" y="336332"/>
                </a:moveTo>
                <a:cubicBezTo>
                  <a:pt x="3417592" y="-828755"/>
                  <a:pt x="6835184" y="1501419"/>
                  <a:pt x="10252776" y="336332"/>
                </a:cubicBezTo>
                <a:cubicBezTo>
                  <a:pt x="10252776" y="1035384"/>
                  <a:pt x="10365648" y="1951165"/>
                  <a:pt x="10365648" y="2650217"/>
                </a:cubicBezTo>
                <a:cubicBezTo>
                  <a:pt x="6948056" y="3815304"/>
                  <a:pt x="3417592" y="1268402"/>
                  <a:pt x="0" y="2433489"/>
                </a:cubicBezTo>
                <a:lnTo>
                  <a:pt x="0" y="336332"/>
                </a:lnTo>
                <a:close/>
              </a:path>
            </a:pathLst>
          </a:custGeom>
          <a:solidFill>
            <a:srgbClr val="F4D667"/>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Wave 8">
            <a:extLst>
              <a:ext uri="{FF2B5EF4-FFF2-40B4-BE49-F238E27FC236}">
                <a16:creationId xmlns:a16="http://schemas.microsoft.com/office/drawing/2014/main" id="{ED44C1F8-541C-4208-9BF5-98AF6B8061D1}"/>
              </a:ext>
            </a:extLst>
          </p:cNvPr>
          <p:cNvSpPr/>
          <p:nvPr/>
        </p:nvSpPr>
        <p:spPr>
          <a:xfrm rot="20814612">
            <a:off x="156544" y="636742"/>
            <a:ext cx="11971534" cy="1214237"/>
          </a:xfrm>
          <a:custGeom>
            <a:avLst/>
            <a:gdLst>
              <a:gd name="connsiteX0" fmla="*/ 0 w 10252776"/>
              <a:gd name="connsiteY0" fmla="*/ 349526 h 2796209"/>
              <a:gd name="connsiteX1" fmla="*/ 10174240 w 10252776"/>
              <a:gd name="connsiteY1" fmla="*/ 349526 h 2796209"/>
              <a:gd name="connsiteX2" fmla="*/ 10252776 w 10252776"/>
              <a:gd name="connsiteY2" fmla="*/ 2446683 h 2796209"/>
              <a:gd name="connsiteX3" fmla="*/ 78536 w 10252776"/>
              <a:gd name="connsiteY3" fmla="*/ 2446683 h 2796209"/>
              <a:gd name="connsiteX4" fmla="*/ 0 w 10252776"/>
              <a:gd name="connsiteY4" fmla="*/ 349526 h 2796209"/>
              <a:gd name="connsiteX0" fmla="*/ 0 w 10229259"/>
              <a:gd name="connsiteY0" fmla="*/ 336332 h 2433489"/>
              <a:gd name="connsiteX1" fmla="*/ 10174240 w 10229259"/>
              <a:gd name="connsiteY1" fmla="*/ 336332 h 2433489"/>
              <a:gd name="connsiteX2" fmla="*/ 10229259 w 10229259"/>
              <a:gd name="connsiteY2" fmla="*/ 1872364 h 2433489"/>
              <a:gd name="connsiteX3" fmla="*/ 78536 w 10229259"/>
              <a:gd name="connsiteY3" fmla="*/ 2433489 h 2433489"/>
              <a:gd name="connsiteX4" fmla="*/ 0 w 10229259"/>
              <a:gd name="connsiteY4" fmla="*/ 336332 h 243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9259" h="2433489">
                <a:moveTo>
                  <a:pt x="0" y="336332"/>
                </a:moveTo>
                <a:cubicBezTo>
                  <a:pt x="3391413" y="-828755"/>
                  <a:pt x="6782826" y="1501419"/>
                  <a:pt x="10174240" y="336332"/>
                </a:cubicBezTo>
                <a:cubicBezTo>
                  <a:pt x="10200419" y="1035384"/>
                  <a:pt x="10203080" y="1173312"/>
                  <a:pt x="10229259" y="1872364"/>
                </a:cubicBezTo>
                <a:cubicBezTo>
                  <a:pt x="6837846" y="3037451"/>
                  <a:pt x="3469950" y="1268402"/>
                  <a:pt x="78536" y="2433489"/>
                </a:cubicBezTo>
                <a:lnTo>
                  <a:pt x="0" y="336332"/>
                </a:lnTo>
                <a:close/>
              </a:path>
            </a:pathLst>
          </a:custGeom>
          <a:solidFill>
            <a:srgbClr val="555CA4"/>
          </a:solidFill>
          <a:ln>
            <a:solidFill>
              <a:srgbClr val="555CA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F831167-D32D-4C6A-AFD6-4EA8783F4B04}"/>
              </a:ext>
            </a:extLst>
          </p:cNvPr>
          <p:cNvSpPr txBox="1"/>
          <p:nvPr/>
        </p:nvSpPr>
        <p:spPr>
          <a:xfrm>
            <a:off x="477586" y="5183900"/>
            <a:ext cx="2474645" cy="132343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Now available for Area 2.1 of the PEACEPLUS Programme.</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0" name="TextBox 19">
            <a:extLst>
              <a:ext uri="{FF2B5EF4-FFF2-40B4-BE49-F238E27FC236}">
                <a16:creationId xmlns:a16="http://schemas.microsoft.com/office/drawing/2014/main" id="{99F6682F-F59F-4B8C-8740-D4F50809F32C}"/>
              </a:ext>
            </a:extLst>
          </p:cNvPr>
          <p:cNvSpPr txBox="1"/>
          <p:nvPr/>
        </p:nvSpPr>
        <p:spPr>
          <a:xfrm>
            <a:off x="3667115" y="4597003"/>
            <a:ext cx="2585290" cy="163121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Downloadable from website – complete and return as soon as you can (4</a:t>
            </a:r>
            <a:r>
              <a:rPr kumimoji="0" lang="en-GB" sz="2000" b="0" i="0" u="none" strike="noStrike" kern="1200" cap="none" spc="0" normalizeH="0" baseline="3000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th</a:t>
            </a: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 May 2023).</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1" name="TextBox 20">
            <a:extLst>
              <a:ext uri="{FF2B5EF4-FFF2-40B4-BE49-F238E27FC236}">
                <a16:creationId xmlns:a16="http://schemas.microsoft.com/office/drawing/2014/main" id="{A7AE60B4-C387-4139-9780-BE82D8980B86}"/>
              </a:ext>
            </a:extLst>
          </p:cNvPr>
          <p:cNvSpPr txBox="1"/>
          <p:nvPr/>
        </p:nvSpPr>
        <p:spPr>
          <a:xfrm>
            <a:off x="7099950" y="4177419"/>
            <a:ext cx="1852905" cy="132343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Aim to provide feedback within 15 working days.</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4" name="TextBox 23">
            <a:extLst>
              <a:ext uri="{FF2B5EF4-FFF2-40B4-BE49-F238E27FC236}">
                <a16:creationId xmlns:a16="http://schemas.microsoft.com/office/drawing/2014/main" id="{DA209F94-4F91-42F2-B9CC-6BDA1FE0D4EC}"/>
              </a:ext>
            </a:extLst>
          </p:cNvPr>
          <p:cNvSpPr txBox="1"/>
          <p:nvPr/>
        </p:nvSpPr>
        <p:spPr>
          <a:xfrm>
            <a:off x="9738265" y="3627507"/>
            <a:ext cx="2186994" cy="193899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Further support will depend upon both the fit and quality of what is outlined in the concept note.</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cxnSp>
        <p:nvCxnSpPr>
          <p:cNvPr id="29" name="Straight Connector 28">
            <a:extLst>
              <a:ext uri="{FF2B5EF4-FFF2-40B4-BE49-F238E27FC236}">
                <a16:creationId xmlns:a16="http://schemas.microsoft.com/office/drawing/2014/main" id="{F8514DF1-3FE6-4E62-B49E-ACD0C3EEC21E}"/>
              </a:ext>
            </a:extLst>
          </p:cNvPr>
          <p:cNvCxnSpPr>
            <a:cxnSpLocks/>
          </p:cNvCxnSpPr>
          <p:nvPr/>
        </p:nvCxnSpPr>
        <p:spPr>
          <a:xfrm flipV="1">
            <a:off x="1653116" y="2218610"/>
            <a:ext cx="0" cy="1597947"/>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8ECC7A0-7FB2-4A4E-9DFF-C0264236317F}"/>
              </a:ext>
            </a:extLst>
          </p:cNvPr>
          <p:cNvCxnSpPr>
            <a:cxnSpLocks/>
            <a:stCxn id="26" idx="4"/>
            <a:endCxn id="12" idx="0"/>
          </p:cNvCxnSpPr>
          <p:nvPr/>
        </p:nvCxnSpPr>
        <p:spPr>
          <a:xfrm flipH="1">
            <a:off x="4839760" y="1775894"/>
            <a:ext cx="1" cy="901086"/>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19B2590-FC6D-430C-B5DA-A7E08A808367}"/>
              </a:ext>
            </a:extLst>
          </p:cNvPr>
          <p:cNvCxnSpPr>
            <a:cxnSpLocks/>
            <a:stCxn id="36" idx="4"/>
            <a:endCxn id="13" idx="0"/>
          </p:cNvCxnSpPr>
          <p:nvPr/>
        </p:nvCxnSpPr>
        <p:spPr>
          <a:xfrm flipH="1">
            <a:off x="7991405" y="1239866"/>
            <a:ext cx="2" cy="986571"/>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175806D-B2A6-46AA-ABA2-9F9033FA1AD8}"/>
              </a:ext>
            </a:extLst>
          </p:cNvPr>
          <p:cNvCxnSpPr>
            <a:cxnSpLocks/>
            <a:stCxn id="39" idx="4"/>
            <a:endCxn id="14" idx="0"/>
          </p:cNvCxnSpPr>
          <p:nvPr/>
        </p:nvCxnSpPr>
        <p:spPr>
          <a:xfrm>
            <a:off x="10831763" y="508991"/>
            <a:ext cx="0" cy="1208929"/>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DFE59A9F-7A4E-4558-9278-7311D20F99AE}"/>
              </a:ext>
            </a:extLst>
          </p:cNvPr>
          <p:cNvSpPr/>
          <p:nvPr/>
        </p:nvSpPr>
        <p:spPr>
          <a:xfrm>
            <a:off x="1399400" y="1939781"/>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569F908F-78C6-4ADD-A9D3-BEEB60413420}"/>
              </a:ext>
            </a:extLst>
          </p:cNvPr>
          <p:cNvSpPr/>
          <p:nvPr/>
        </p:nvSpPr>
        <p:spPr>
          <a:xfrm>
            <a:off x="10591675" y="28816"/>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2F49DD46-B807-4F5B-B0E4-C207BB153523}"/>
              </a:ext>
            </a:extLst>
          </p:cNvPr>
          <p:cNvSpPr/>
          <p:nvPr/>
        </p:nvSpPr>
        <p:spPr>
          <a:xfrm>
            <a:off x="7751319" y="759691"/>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A657568D-3FE2-405C-B6E8-5B119CFD02A3}"/>
              </a:ext>
            </a:extLst>
          </p:cNvPr>
          <p:cNvSpPr/>
          <p:nvPr/>
        </p:nvSpPr>
        <p:spPr>
          <a:xfrm>
            <a:off x="4599673" y="1295719"/>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DB4371B-5997-4898-B9B2-3710650A3880}"/>
              </a:ext>
            </a:extLst>
          </p:cNvPr>
          <p:cNvSpPr/>
          <p:nvPr/>
        </p:nvSpPr>
        <p:spPr>
          <a:xfrm>
            <a:off x="656138" y="3190848"/>
            <a:ext cx="2063954" cy="1940154"/>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Pre-Development Support</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0854C608-0FFA-4C4D-B444-D42487FF84EE}"/>
              </a:ext>
            </a:extLst>
          </p:cNvPr>
          <p:cNvSpPr/>
          <p:nvPr/>
        </p:nvSpPr>
        <p:spPr>
          <a:xfrm>
            <a:off x="6959428" y="2226437"/>
            <a:ext cx="2063954" cy="1909068"/>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Feedback</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3559CACE-C8CC-4B10-A4F0-57C1B121C536}"/>
              </a:ext>
            </a:extLst>
          </p:cNvPr>
          <p:cNvSpPr/>
          <p:nvPr/>
        </p:nvSpPr>
        <p:spPr>
          <a:xfrm>
            <a:off x="9799786" y="1717920"/>
            <a:ext cx="2063954" cy="1909068"/>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Further support</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BED2067B-12A0-497A-A332-50C58E376AA5}"/>
              </a:ext>
            </a:extLst>
          </p:cNvPr>
          <p:cNvSpPr/>
          <p:nvPr/>
        </p:nvSpPr>
        <p:spPr>
          <a:xfrm>
            <a:off x="3807783" y="2676980"/>
            <a:ext cx="2063954" cy="1909068"/>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Concept Note</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8215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757980" y="425616"/>
            <a:ext cx="10651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(2021-2027)</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2F90785D-4979-472F-A699-B8DDB35B5898" descr="9A143713-1B50-491A-A357-284336DBB1C9">
            <a:extLst>
              <a:ext uri="{FF2B5EF4-FFF2-40B4-BE49-F238E27FC236}">
                <a16:creationId xmlns:a16="http://schemas.microsoft.com/office/drawing/2014/main" id="{60825CB9-8281-7635-B563-60FC76E0EF58}"/>
              </a:ext>
            </a:extLst>
          </p:cNvPr>
          <p:cNvPicPr>
            <a:picLocks noChangeAspect="1" noChangeArrowheads="1"/>
          </p:cNvPicPr>
          <p:nvPr/>
        </p:nvPicPr>
        <p:blipFill>
          <a:blip r:embed="rId4" cstate="print"/>
          <a:srcRect l="6165" t="6169" r="7547" b="4761"/>
          <a:stretch>
            <a:fillRect/>
          </a:stretch>
        </p:blipFill>
        <p:spPr bwMode="auto">
          <a:xfrm>
            <a:off x="310516" y="1541518"/>
            <a:ext cx="5036184" cy="4188215"/>
          </a:xfrm>
          <a:prstGeom prst="roundRect">
            <a:avLst/>
          </a:prstGeom>
          <a:ln w="57150">
            <a:solidFill>
              <a:srgbClr val="FFCC00"/>
            </a:solidFill>
          </a:ln>
        </p:spPr>
      </p:pic>
      <p:sp>
        <p:nvSpPr>
          <p:cNvPr id="4" name="Content Placeholder 2">
            <a:extLst>
              <a:ext uri="{FF2B5EF4-FFF2-40B4-BE49-F238E27FC236}">
                <a16:creationId xmlns:a16="http://schemas.microsoft.com/office/drawing/2014/main" id="{90377123-D767-1262-5BFF-1115694FBED8}"/>
              </a:ext>
            </a:extLst>
          </p:cNvPr>
          <p:cNvSpPr txBox="1">
            <a:spLocks/>
          </p:cNvSpPr>
          <p:nvPr/>
        </p:nvSpPr>
        <p:spPr>
          <a:xfrm>
            <a:off x="5538754" y="1381126"/>
            <a:ext cx="6208746" cy="4428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800"/>
              </a:spcAft>
              <a:buClr>
                <a:srgbClr val="FFCC00"/>
              </a:buClr>
              <a:buSzTx/>
              <a:buNone/>
              <a:tabLst/>
              <a:defRPr/>
            </a:pPr>
            <a:endPar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a:p>
            <a:pPr marL="355600" marR="0" lvl="0" indent="-355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Programme area: Northern Ireland &amp; the border counties of Ireland</a:t>
            </a: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Programme value: </a:t>
            </a:r>
            <a:r>
              <a:rPr kumimoji="0" lang="en-GB" sz="20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€1.144 billion</a:t>
            </a:r>
            <a:endPar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Six themes, 22 investment areas</a:t>
            </a: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Participation from partners outside the area</a:t>
            </a:r>
          </a:p>
        </p:txBody>
      </p:sp>
    </p:spTree>
    <p:extLst>
      <p:ext uri="{BB962C8B-B14F-4D97-AF65-F5344CB8AC3E}">
        <p14:creationId xmlns:p14="http://schemas.microsoft.com/office/powerpoint/2010/main" val="3308736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997039" y="278753"/>
            <a:ext cx="966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 Due Course…..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B90B7C39-3899-0EE3-4500-EE7E56C85993}"/>
              </a:ext>
            </a:extLst>
          </p:cNvPr>
          <p:cNvSpPr txBox="1">
            <a:spLocks/>
          </p:cNvSpPr>
          <p:nvPr/>
        </p:nvSpPr>
        <p:spPr bwMode="auto">
          <a:xfrm>
            <a:off x="2108063" y="740418"/>
            <a:ext cx="7640093" cy="46780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spcBef>
                <a:spcPct val="20000"/>
              </a:spcBef>
              <a:spcAft>
                <a:spcPct val="0"/>
              </a:spcAft>
              <a:buClr>
                <a:srgbClr val="FFCC00"/>
              </a:buClr>
              <a:buSzTx/>
              <a:buFont typeface="Arial" pitchFamily="34" charset="0"/>
              <a:buNone/>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In due course, the following documents will be made available and should be consulted before completing the formal application form:</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PEACEPLUS Cooperation Programme </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The Programme Manual</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Guide for Applicants</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Call for Applications to Area </a:t>
            </a:r>
            <a:r>
              <a:rPr lang="en-GB" sz="2000" b="1" dirty="0">
                <a:solidFill>
                  <a:sysClr val="windowText" lastClr="000000">
                    <a:lumMod val="75000"/>
                    <a:lumOff val="25000"/>
                  </a:sysClr>
                </a:solidFill>
                <a:latin typeface="Arial Nova" panose="020B0604020202020204" pitchFamily="34" charset="0"/>
                <a:cs typeface="Arial"/>
              </a:rPr>
              <a:t>2.1</a:t>
            </a:r>
            <a:endPar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endParaRP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endPar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r>
              <a:rPr kumimoji="0" lang="en-GB" sz="2000" b="1" i="0" u="none" strike="noStrike" kern="1200" cap="none" spc="0" normalizeH="0" baseline="0" noProof="0" dirty="0">
                <a:ln>
                  <a:noFill/>
                </a:ln>
                <a:solidFill>
                  <a:srgbClr val="555CA4"/>
                </a:solidFill>
                <a:effectLst/>
                <a:uLnTx/>
                <a:uFillTx/>
                <a:latin typeface="Arial Nova" panose="020B0604020202020204" pitchFamily="34" charset="0"/>
                <a:ea typeface="MS PGothic" pitchFamily="34" charset="-128"/>
                <a:cs typeface="Arial"/>
              </a:rPr>
              <a:t>The Programme Overview is available</a:t>
            </a:r>
          </a:p>
        </p:txBody>
      </p:sp>
    </p:spTree>
    <p:extLst>
      <p:ext uri="{BB962C8B-B14F-4D97-AF65-F5344CB8AC3E}">
        <p14:creationId xmlns:p14="http://schemas.microsoft.com/office/powerpoint/2010/main" val="3565619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318665" y="1019172"/>
            <a:ext cx="9665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Questions?</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Picture 2" descr="Wooden blocks with question marks">
            <a:extLst>
              <a:ext uri="{FF2B5EF4-FFF2-40B4-BE49-F238E27FC236}">
                <a16:creationId xmlns:a16="http://schemas.microsoft.com/office/drawing/2014/main" id="{4B9670C2-B6E2-02ED-C0B2-B1BCC2E77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412" y="1886645"/>
            <a:ext cx="3996932" cy="2867834"/>
          </a:xfrm>
          <a:prstGeom prst="rect">
            <a:avLst/>
          </a:prstGeom>
        </p:spPr>
      </p:pic>
    </p:spTree>
    <p:extLst>
      <p:ext uri="{BB962C8B-B14F-4D97-AF65-F5344CB8AC3E}">
        <p14:creationId xmlns:p14="http://schemas.microsoft.com/office/powerpoint/2010/main" val="897834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5492C2B-AF82-4429-96EF-B0F3E7B16C93}"/>
              </a:ext>
            </a:extLst>
          </p:cNvPr>
          <p:cNvCxnSpPr>
            <a:cxnSpLocks/>
          </p:cNvCxnSpPr>
          <p:nvPr/>
        </p:nvCxnSpPr>
        <p:spPr>
          <a:xfrm flipH="1">
            <a:off x="1580700" y="2576799"/>
            <a:ext cx="955234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A4C6E8-C0D8-48AA-83A3-D6E89453E955}"/>
              </a:ext>
            </a:extLst>
          </p:cNvPr>
          <p:cNvSpPr txBox="1"/>
          <p:nvPr/>
        </p:nvSpPr>
        <p:spPr>
          <a:xfrm>
            <a:off x="1905679" y="1612447"/>
            <a:ext cx="78581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Thanks for listening</a:t>
            </a:r>
          </a:p>
        </p:txBody>
      </p:sp>
      <p:pic>
        <p:nvPicPr>
          <p:cNvPr id="8" name="Picture 7" descr="Text&#10;&#10;Description automatically generated">
            <a:extLst>
              <a:ext uri="{FF2B5EF4-FFF2-40B4-BE49-F238E27FC236}">
                <a16:creationId xmlns:a16="http://schemas.microsoft.com/office/drawing/2014/main" id="{823A90DD-B1B1-4117-84AB-5E75D310D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958" y="5063962"/>
            <a:ext cx="3447288" cy="836308"/>
          </a:xfrm>
          <a:prstGeom prst="rect">
            <a:avLst/>
          </a:prstGeom>
        </p:spPr>
      </p:pic>
    </p:spTree>
    <p:extLst>
      <p:ext uri="{BB962C8B-B14F-4D97-AF65-F5344CB8AC3E}">
        <p14:creationId xmlns:p14="http://schemas.microsoft.com/office/powerpoint/2010/main" val="404719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graphicFrame>
        <p:nvGraphicFramePr>
          <p:cNvPr id="3" name="Content Placeholder 4">
            <a:extLst>
              <a:ext uri="{FF2B5EF4-FFF2-40B4-BE49-F238E27FC236}">
                <a16:creationId xmlns:a16="http://schemas.microsoft.com/office/drawing/2014/main" id="{1DAF88FD-3EAE-FB73-742B-F1A36346F008}"/>
              </a:ext>
            </a:extLst>
          </p:cNvPr>
          <p:cNvGraphicFramePr>
            <a:graphicFrameLocks/>
          </p:cNvGraphicFramePr>
          <p:nvPr>
            <p:extLst>
              <p:ext uri="{D42A27DB-BD31-4B8C-83A1-F6EECF244321}">
                <p14:modId xmlns:p14="http://schemas.microsoft.com/office/powerpoint/2010/main" val="783800135"/>
              </p:ext>
            </p:extLst>
          </p:nvPr>
        </p:nvGraphicFramePr>
        <p:xfrm>
          <a:off x="2144925" y="1299350"/>
          <a:ext cx="8204886" cy="4832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a:extLst>
              <a:ext uri="{FF2B5EF4-FFF2-40B4-BE49-F238E27FC236}">
                <a16:creationId xmlns:a16="http://schemas.microsoft.com/office/drawing/2014/main" id="{251A6C18-2D76-CB58-9825-BC3ACF9B53CD}"/>
              </a:ext>
            </a:extLst>
          </p:cNvPr>
          <p:cNvSpPr txBox="1">
            <a:spLocks/>
          </p:cNvSpPr>
          <p:nvPr/>
        </p:nvSpPr>
        <p:spPr bwMode="auto">
          <a:xfrm>
            <a:off x="3705990" y="147181"/>
            <a:ext cx="4906478" cy="6527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mj-cs"/>
              </a:rPr>
              <a:t>PEACEPLUS</a:t>
            </a:r>
          </a:p>
        </p:txBody>
      </p:sp>
      <p:cxnSp>
        <p:nvCxnSpPr>
          <p:cNvPr id="5" name="Straight Arrow Connector 4">
            <a:extLst>
              <a:ext uri="{FF2B5EF4-FFF2-40B4-BE49-F238E27FC236}">
                <a16:creationId xmlns:a16="http://schemas.microsoft.com/office/drawing/2014/main" id="{569B554A-4D52-8FE3-DE39-E9B5E54F017B}"/>
              </a:ext>
            </a:extLst>
          </p:cNvPr>
          <p:cNvCxnSpPr>
            <a:cxnSpLocks/>
          </p:cNvCxnSpPr>
          <p:nvPr/>
        </p:nvCxnSpPr>
        <p:spPr>
          <a:xfrm>
            <a:off x="6159229" y="719476"/>
            <a:ext cx="0" cy="2558767"/>
          </a:xfrm>
          <a:prstGeom prst="straightConnector1">
            <a:avLst/>
          </a:prstGeom>
          <a:noFill/>
          <a:ln w="76200" cap="flat" cmpd="sng" algn="ctr">
            <a:solidFill>
              <a:srgbClr val="D90969"/>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97060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670670" y="31819"/>
            <a:ext cx="92026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Programme Overview: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Where does SME Development and Transition fit in?</a:t>
            </a:r>
          </a:p>
        </p:txBody>
      </p:sp>
      <p:grpSp>
        <p:nvGrpSpPr>
          <p:cNvPr id="3" name="Group 2">
            <a:extLst>
              <a:ext uri="{FF2B5EF4-FFF2-40B4-BE49-F238E27FC236}">
                <a16:creationId xmlns:a16="http://schemas.microsoft.com/office/drawing/2014/main" id="{86BA1174-EDCA-4533-0A32-1FD88FE42F8B}"/>
              </a:ext>
            </a:extLst>
          </p:cNvPr>
          <p:cNvGrpSpPr/>
          <p:nvPr/>
        </p:nvGrpSpPr>
        <p:grpSpPr>
          <a:xfrm>
            <a:off x="874205" y="1127429"/>
            <a:ext cx="11099165" cy="5693215"/>
            <a:chOff x="850735" y="1106841"/>
            <a:chExt cx="11004248" cy="5774445"/>
          </a:xfrm>
        </p:grpSpPr>
        <p:graphicFrame>
          <p:nvGraphicFramePr>
            <p:cNvPr id="4" name="Content Placeholder 3">
              <a:extLst>
                <a:ext uri="{FF2B5EF4-FFF2-40B4-BE49-F238E27FC236}">
                  <a16:creationId xmlns:a16="http://schemas.microsoft.com/office/drawing/2014/main" id="{2A5A6097-164A-2096-C3B4-38F0A46CE042}"/>
                </a:ext>
              </a:extLst>
            </p:cNvPr>
            <p:cNvGraphicFramePr>
              <a:graphicFrameLocks/>
            </p:cNvGraphicFramePr>
            <p:nvPr>
              <p:extLst>
                <p:ext uri="{D42A27DB-BD31-4B8C-83A1-F6EECF244321}">
                  <p14:modId xmlns:p14="http://schemas.microsoft.com/office/powerpoint/2010/main" val="24131460"/>
                </p:ext>
              </p:extLst>
            </p:nvPr>
          </p:nvGraphicFramePr>
          <p:xfrm>
            <a:off x="850735" y="1106841"/>
            <a:ext cx="10858044" cy="1674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3DCF314D-C77C-7EF3-B783-9BB21A06638B}"/>
                </a:ext>
              </a:extLst>
            </p:cNvPr>
            <p:cNvGraphicFramePr>
              <a:graphicFrameLocks/>
            </p:cNvGraphicFramePr>
            <p:nvPr>
              <p:extLst>
                <p:ext uri="{D42A27DB-BD31-4B8C-83A1-F6EECF244321}">
                  <p14:modId xmlns:p14="http://schemas.microsoft.com/office/powerpoint/2010/main" val="3539382801"/>
                </p:ext>
              </p:extLst>
            </p:nvPr>
          </p:nvGraphicFramePr>
          <p:xfrm>
            <a:off x="857539" y="2965767"/>
            <a:ext cx="10997444" cy="39155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Isosceles Triangle 5">
              <a:extLst>
                <a:ext uri="{FF2B5EF4-FFF2-40B4-BE49-F238E27FC236}">
                  <a16:creationId xmlns:a16="http://schemas.microsoft.com/office/drawing/2014/main" id="{45B0C8A1-9031-A6F4-09FF-06BA6D785DC4}"/>
                </a:ext>
              </a:extLst>
            </p:cNvPr>
            <p:cNvSpPr/>
            <p:nvPr/>
          </p:nvSpPr>
          <p:spPr>
            <a:xfrm flipV="1">
              <a:off x="1585642" y="2772286"/>
              <a:ext cx="279400" cy="199898"/>
            </a:xfrm>
            <a:prstGeom prst="triangle">
              <a:avLst/>
            </a:prstGeom>
            <a:solidFill>
              <a:srgbClr val="545CA3"/>
            </a:solidFill>
            <a:ln w="6350" cap="flat" cmpd="sng" algn="ctr">
              <a:solidFill>
                <a:srgbClr val="545CA3"/>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7" name="Isosceles Triangle 6">
              <a:extLst>
                <a:ext uri="{FF2B5EF4-FFF2-40B4-BE49-F238E27FC236}">
                  <a16:creationId xmlns:a16="http://schemas.microsoft.com/office/drawing/2014/main" id="{06F44705-1D91-728F-436B-D34227BD0E38}"/>
                </a:ext>
              </a:extLst>
            </p:cNvPr>
            <p:cNvSpPr/>
            <p:nvPr/>
          </p:nvSpPr>
          <p:spPr>
            <a:xfrm flipV="1">
              <a:off x="3403724" y="2772286"/>
              <a:ext cx="279400" cy="199898"/>
            </a:xfrm>
            <a:prstGeom prst="triangle">
              <a:avLst/>
            </a:prstGeom>
            <a:solidFill>
              <a:srgbClr val="FFC746"/>
            </a:solidFill>
            <a:ln w="6350" cap="flat" cmpd="sng" algn="ctr">
              <a:solidFill>
                <a:srgbClr val="FFC746"/>
              </a:solidFill>
              <a:prstDash val="solid"/>
              <a:miter lim="800000"/>
            </a:ln>
            <a:effectLst/>
          </p:spPr>
          <p:txBody>
            <a:bodyPr rtlCol="0" anchor="t"/>
            <a:lstStyle/>
            <a:p>
              <a:pPr algn="ctr"/>
              <a:endParaRPr lang="en-GB" kern="0">
                <a:solidFill>
                  <a:prstClr val="white"/>
                </a:solidFill>
                <a:latin typeface="Arial Nova" panose="020B0504020202020204" pitchFamily="34" charset="0"/>
              </a:endParaRPr>
            </a:p>
          </p:txBody>
        </p:sp>
        <p:sp>
          <p:nvSpPr>
            <p:cNvPr id="8" name="Isosceles Triangle 7">
              <a:extLst>
                <a:ext uri="{FF2B5EF4-FFF2-40B4-BE49-F238E27FC236}">
                  <a16:creationId xmlns:a16="http://schemas.microsoft.com/office/drawing/2014/main" id="{B892473D-D4F5-E6CD-7497-1340174E245A}"/>
                </a:ext>
              </a:extLst>
            </p:cNvPr>
            <p:cNvSpPr/>
            <p:nvPr/>
          </p:nvSpPr>
          <p:spPr>
            <a:xfrm flipV="1">
              <a:off x="10676054" y="2772286"/>
              <a:ext cx="279400" cy="199898"/>
            </a:xfrm>
            <a:prstGeom prst="triangle">
              <a:avLst/>
            </a:prstGeom>
            <a:solidFill>
              <a:srgbClr val="545CA3"/>
            </a:solidFill>
            <a:ln w="6350" cap="flat" cmpd="sng" algn="ctr">
              <a:solidFill>
                <a:srgbClr val="545CA3"/>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9" name="Isosceles Triangle 8">
              <a:extLst>
                <a:ext uri="{FF2B5EF4-FFF2-40B4-BE49-F238E27FC236}">
                  <a16:creationId xmlns:a16="http://schemas.microsoft.com/office/drawing/2014/main" id="{FF0FC7E8-114C-31C7-4F6C-6F6862D382C0}"/>
                </a:ext>
              </a:extLst>
            </p:cNvPr>
            <p:cNvSpPr/>
            <p:nvPr/>
          </p:nvSpPr>
          <p:spPr>
            <a:xfrm flipV="1">
              <a:off x="8857970" y="2772286"/>
              <a:ext cx="279400" cy="199898"/>
            </a:xfrm>
            <a:prstGeom prst="triangle">
              <a:avLst/>
            </a:prstGeom>
            <a:solidFill>
              <a:srgbClr val="545CA3"/>
            </a:solidFill>
            <a:ln w="6350" cap="flat" cmpd="sng" algn="ctr">
              <a:solidFill>
                <a:srgbClr val="545CA3"/>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1" name="Isosceles Triangle 10">
              <a:extLst>
                <a:ext uri="{FF2B5EF4-FFF2-40B4-BE49-F238E27FC236}">
                  <a16:creationId xmlns:a16="http://schemas.microsoft.com/office/drawing/2014/main" id="{54E552E9-7053-03DE-D14C-AF37EC6CB06A}"/>
                </a:ext>
              </a:extLst>
            </p:cNvPr>
            <p:cNvSpPr/>
            <p:nvPr/>
          </p:nvSpPr>
          <p:spPr>
            <a:xfrm flipV="1">
              <a:off x="5221806" y="2772286"/>
              <a:ext cx="279400" cy="199898"/>
            </a:xfrm>
            <a:prstGeom prst="triangle">
              <a:avLst/>
            </a:prstGeom>
            <a:solidFill>
              <a:srgbClr val="6A70AE"/>
            </a:solidFill>
            <a:ln w="6350" cap="flat" cmpd="sng" algn="ctr">
              <a:solidFill>
                <a:srgbClr val="6A70AE"/>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3" name="Isosceles Triangle 12">
              <a:extLst>
                <a:ext uri="{FF2B5EF4-FFF2-40B4-BE49-F238E27FC236}">
                  <a16:creationId xmlns:a16="http://schemas.microsoft.com/office/drawing/2014/main" id="{E4147514-A511-1A96-45F8-77947EC08E2D}"/>
                </a:ext>
              </a:extLst>
            </p:cNvPr>
            <p:cNvSpPr/>
            <p:nvPr/>
          </p:nvSpPr>
          <p:spPr>
            <a:xfrm flipV="1">
              <a:off x="7039888" y="2772286"/>
              <a:ext cx="279400" cy="199898"/>
            </a:xfrm>
            <a:prstGeom prst="triangle">
              <a:avLst/>
            </a:prstGeom>
            <a:solidFill>
              <a:srgbClr val="6A70AE"/>
            </a:solidFill>
            <a:ln w="6350" cap="flat" cmpd="sng" algn="ctr">
              <a:solidFill>
                <a:srgbClr val="545CA3"/>
              </a:solidFill>
              <a:prstDash val="solid"/>
              <a:miter lim="800000"/>
            </a:ln>
            <a:effectLst/>
          </p:spPr>
          <p:txBody>
            <a:bodyPr rtlCol="0" anchor="t"/>
            <a:lstStyle/>
            <a:p>
              <a:pPr algn="ctr"/>
              <a:endParaRPr lang="en-GB" kern="0">
                <a:solidFill>
                  <a:prstClr val="white"/>
                </a:solidFill>
                <a:latin typeface="Arial Nova" panose="020B0504020202020204" pitchFamily="34" charset="0"/>
              </a:endParaRPr>
            </a:p>
          </p:txBody>
        </p:sp>
        <p:sp>
          <p:nvSpPr>
            <p:cNvPr id="15" name="Rectangle: Rounded Corners 14">
              <a:extLst>
                <a:ext uri="{FF2B5EF4-FFF2-40B4-BE49-F238E27FC236}">
                  <a16:creationId xmlns:a16="http://schemas.microsoft.com/office/drawing/2014/main" id="{658806C0-5A7A-4369-886F-9859D41B251D}"/>
                </a:ext>
              </a:extLst>
            </p:cNvPr>
            <p:cNvSpPr/>
            <p:nvPr/>
          </p:nvSpPr>
          <p:spPr>
            <a:xfrm>
              <a:off x="2663155" y="3264315"/>
              <a:ext cx="1841160" cy="981332"/>
            </a:xfrm>
            <a:prstGeom prst="roundRect">
              <a:avLst/>
            </a:prstGeom>
            <a:noFill/>
            <a:ln w="76200" cap="flat" cmpd="sng" algn="ctr">
              <a:solidFill>
                <a:srgbClr val="C00000"/>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Nova" panose="020B0504020202020204" pitchFamily="34" charset="0"/>
                <a:ea typeface="+mn-ea"/>
                <a:cs typeface="+mn-cs"/>
              </a:endParaRPr>
            </a:p>
          </p:txBody>
        </p:sp>
      </p:grpSp>
      <p:sp>
        <p:nvSpPr>
          <p:cNvPr id="17" name="TextBox 16">
            <a:extLst>
              <a:ext uri="{FF2B5EF4-FFF2-40B4-BE49-F238E27FC236}">
                <a16:creationId xmlns:a16="http://schemas.microsoft.com/office/drawing/2014/main" id="{55A82CBE-3CE2-3F7E-760E-429F398B15BC}"/>
              </a:ext>
            </a:extLst>
          </p:cNvPr>
          <p:cNvSpPr txBox="1"/>
          <p:nvPr/>
        </p:nvSpPr>
        <p:spPr>
          <a:xfrm rot="16200000">
            <a:off x="-1026934" y="4573646"/>
            <a:ext cx="2977743" cy="461665"/>
          </a:xfrm>
          <a:prstGeom prst="rect">
            <a:avLst/>
          </a:prstGeom>
          <a:noFill/>
          <a:ln w="12700" cap="flat" cmpd="sng" algn="ctr">
            <a:no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Investment Areas</a:t>
            </a:r>
          </a:p>
        </p:txBody>
      </p:sp>
      <p:sp>
        <p:nvSpPr>
          <p:cNvPr id="23" name="TextBox 22">
            <a:extLst>
              <a:ext uri="{FF2B5EF4-FFF2-40B4-BE49-F238E27FC236}">
                <a16:creationId xmlns:a16="http://schemas.microsoft.com/office/drawing/2014/main" id="{A5A18BEE-D1F0-D1F4-FF80-5C7EB6BAB69D}"/>
              </a:ext>
            </a:extLst>
          </p:cNvPr>
          <p:cNvSpPr txBox="1"/>
          <p:nvPr/>
        </p:nvSpPr>
        <p:spPr>
          <a:xfrm rot="16200000">
            <a:off x="-841388" y="1800046"/>
            <a:ext cx="2569457" cy="461665"/>
          </a:xfrm>
          <a:prstGeom prst="rect">
            <a:avLst/>
          </a:prstGeom>
          <a:noFill/>
          <a:ln w="12700" cap="flat" cmpd="sng" algn="ctr">
            <a:noFill/>
            <a:prstDash val="solid"/>
            <a:miter lim="800000"/>
          </a:ln>
          <a:effectLst/>
        </p:spPr>
        <p:txBody>
          <a:bodyPr wrap="square" rtlCol="0">
            <a:spAutoFit/>
          </a:bodyPr>
          <a:lstStyle>
            <a:defPPr>
              <a:defRPr lang="en-US"/>
            </a:defPPr>
            <a:lvl1pPr algn="ctr">
              <a:defRPr sz="2400" b="1">
                <a:ln w="0"/>
                <a:solidFill>
                  <a:srgbClr val="555CA4"/>
                </a:solidFill>
                <a:effectLst>
                  <a:outerShdw blurRad="38100" dist="19050" dir="2700000" algn="tl" rotWithShape="0">
                    <a:schemeClr val="dk1">
                      <a:alpha val="40000"/>
                    </a:scheme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Thematic Areas</a:t>
            </a:r>
          </a:p>
        </p:txBody>
      </p:sp>
    </p:spTree>
    <p:extLst>
      <p:ext uri="{BB962C8B-B14F-4D97-AF65-F5344CB8AC3E}">
        <p14:creationId xmlns:p14="http://schemas.microsoft.com/office/powerpoint/2010/main" val="1587116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0C673C5-C232-53B6-EB5F-E4CAC8B3F412}"/>
              </a:ext>
            </a:extLst>
          </p:cNvPr>
          <p:cNvSpPr/>
          <p:nvPr/>
        </p:nvSpPr>
        <p:spPr>
          <a:xfrm rot="19048014">
            <a:off x="3606558" y="955850"/>
            <a:ext cx="4907611" cy="4811622"/>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976" h="4286464">
                <a:moveTo>
                  <a:pt x="2527401" y="325714"/>
                </a:moveTo>
                <a:cubicBezTo>
                  <a:pt x="3386502" y="994272"/>
                  <a:pt x="4371976" y="893188"/>
                  <a:pt x="4371976" y="2100476"/>
                </a:cubicBezTo>
                <a:cubicBezTo>
                  <a:pt x="4371976" y="3307764"/>
                  <a:pt x="3393276" y="4286464"/>
                  <a:pt x="2185988" y="4286464"/>
                </a:cubicBezTo>
                <a:cubicBezTo>
                  <a:pt x="978700" y="4286464"/>
                  <a:pt x="0" y="3307764"/>
                  <a:pt x="0" y="2100476"/>
                </a:cubicBezTo>
                <a:cubicBezTo>
                  <a:pt x="0" y="893188"/>
                  <a:pt x="978700" y="-85512"/>
                  <a:pt x="2277428" y="592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idx="4294967295"/>
          </p:nvPr>
        </p:nvSpPr>
        <p:spPr>
          <a:xfrm>
            <a:off x="402780" y="-125113"/>
            <a:ext cx="11299893" cy="948394"/>
          </a:xfrm>
        </p:spPr>
        <p:txBody>
          <a:bodyPr/>
          <a:lstStyle/>
          <a:p>
            <a:pPr algn="ctr"/>
            <a:r>
              <a:rPr lang="en-GB" sz="2400" b="1" dirty="0">
                <a:solidFill>
                  <a:srgbClr val="555CA4"/>
                </a:solidFill>
                <a:latin typeface="Arial Black" panose="020B0A04020102020204" pitchFamily="34" charset="0"/>
              </a:rPr>
              <a:t>Project Lifecycle</a:t>
            </a:r>
            <a:endParaRPr lang="en-GB" sz="2400" dirty="0">
              <a:solidFill>
                <a:srgbClr val="555CA4"/>
              </a:solidFill>
              <a:latin typeface="Arial Black" panose="020B0A04020102020204" pitchFamily="34" charset="0"/>
            </a:endParaRPr>
          </a:p>
        </p:txBody>
      </p:sp>
      <p:sp>
        <p:nvSpPr>
          <p:cNvPr id="11" name="Oval 7">
            <a:extLst>
              <a:ext uri="{FF2B5EF4-FFF2-40B4-BE49-F238E27FC236}">
                <a16:creationId xmlns:a16="http://schemas.microsoft.com/office/drawing/2014/main" id="{FAC2CEE4-F7A7-72DA-DFD3-2FCFE419691E}"/>
              </a:ext>
            </a:extLst>
          </p:cNvPr>
          <p:cNvSpPr/>
          <p:nvPr/>
        </p:nvSpPr>
        <p:spPr>
          <a:xfrm rot="1622066" flipH="1">
            <a:off x="1681414" y="1823506"/>
            <a:ext cx="2206324" cy="1173796"/>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333464 w 2333464"/>
              <a:gd name="connsiteY0" fmla="*/ 4230143 h 4230143"/>
              <a:gd name="connsiteX1" fmla="*/ 0 w 2333464"/>
              <a:gd name="connsiteY1" fmla="*/ 2100476 h 4230143"/>
              <a:gd name="connsiteX2" fmla="*/ 2277428 w 2333464"/>
              <a:gd name="connsiteY2" fmla="*/ 5928 h 4230143"/>
              <a:gd name="connsiteX0" fmla="*/ 0 w 2277428"/>
              <a:gd name="connsiteY0" fmla="*/ 2100476 h 2100476"/>
              <a:gd name="connsiteX1" fmla="*/ 2277428 w 2277428"/>
              <a:gd name="connsiteY1" fmla="*/ 5928 h 2100476"/>
              <a:gd name="connsiteX0" fmla="*/ 0 w 2277428"/>
              <a:gd name="connsiteY0" fmla="*/ 2100565 h 2100565"/>
              <a:gd name="connsiteX1" fmla="*/ 311911 w 2277428"/>
              <a:gd name="connsiteY1" fmla="*/ 1043542 h 2100565"/>
              <a:gd name="connsiteX2" fmla="*/ 2277428 w 2277428"/>
              <a:gd name="connsiteY2" fmla="*/ 6017 h 2100565"/>
              <a:gd name="connsiteX0" fmla="*/ 58378 w 2023895"/>
              <a:gd name="connsiteY0" fmla="*/ 1043542 h 1043542"/>
              <a:gd name="connsiteX1" fmla="*/ 2023895 w 2023895"/>
              <a:gd name="connsiteY1" fmla="*/ 6017 h 1043542"/>
              <a:gd name="connsiteX0" fmla="*/ 0 w 1965517"/>
              <a:gd name="connsiteY0" fmla="*/ 1045683 h 1045683"/>
              <a:gd name="connsiteX1" fmla="*/ 1965517 w 1965517"/>
              <a:gd name="connsiteY1" fmla="*/ 8158 h 1045683"/>
            </a:gdLst>
            <a:ahLst/>
            <a:cxnLst>
              <a:cxn ang="0">
                <a:pos x="connsiteX0" y="connsiteY0"/>
              </a:cxn>
              <a:cxn ang="0">
                <a:pos x="connsiteX1" y="connsiteY1"/>
              </a:cxn>
            </a:cxnLst>
            <a:rect l="l" t="t" r="r" b="b"/>
            <a:pathLst>
              <a:path w="1965517" h="1045683">
                <a:moveTo>
                  <a:pt x="0" y="1045683"/>
                </a:moveTo>
                <a:cubicBezTo>
                  <a:pt x="148210" y="615020"/>
                  <a:pt x="666789" y="-83282"/>
                  <a:pt x="1965517" y="815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B13CD83E-9F4D-D7AC-CCD6-BCFDCB4D4136}"/>
              </a:ext>
            </a:extLst>
          </p:cNvPr>
          <p:cNvSpPr/>
          <p:nvPr/>
        </p:nvSpPr>
        <p:spPr>
          <a:xfrm>
            <a:off x="8171359" y="2194073"/>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PROJECT DEVELOPMENT AND APPLICATION</a:t>
            </a:r>
          </a:p>
        </p:txBody>
      </p:sp>
      <p:sp>
        <p:nvSpPr>
          <p:cNvPr id="5" name="Rectangle: Rounded Corners 4">
            <a:extLst>
              <a:ext uri="{FF2B5EF4-FFF2-40B4-BE49-F238E27FC236}">
                <a16:creationId xmlns:a16="http://schemas.microsoft.com/office/drawing/2014/main" id="{3D3A74CF-7C91-A3E4-6953-5438A032CC36}"/>
              </a:ext>
            </a:extLst>
          </p:cNvPr>
          <p:cNvSpPr/>
          <p:nvPr/>
        </p:nvSpPr>
        <p:spPr>
          <a:xfrm>
            <a:off x="6532997" y="4628496"/>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CONTRACTING AND START-UP</a:t>
            </a:r>
          </a:p>
        </p:txBody>
      </p:sp>
      <p:sp>
        <p:nvSpPr>
          <p:cNvPr id="6" name="Rectangle: Rounded Corners 5">
            <a:extLst>
              <a:ext uri="{FF2B5EF4-FFF2-40B4-BE49-F238E27FC236}">
                <a16:creationId xmlns:a16="http://schemas.microsoft.com/office/drawing/2014/main" id="{1B1EDA7D-FA9D-95FB-9980-112231CDFC2B}"/>
              </a:ext>
            </a:extLst>
          </p:cNvPr>
          <p:cNvSpPr/>
          <p:nvPr/>
        </p:nvSpPr>
        <p:spPr>
          <a:xfrm>
            <a:off x="906338" y="2472440"/>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PROJECT CLOSURE</a:t>
            </a:r>
          </a:p>
        </p:txBody>
      </p:sp>
      <p:sp>
        <p:nvSpPr>
          <p:cNvPr id="7" name="Rectangle: Rounded Corners 6">
            <a:extLst>
              <a:ext uri="{FF2B5EF4-FFF2-40B4-BE49-F238E27FC236}">
                <a16:creationId xmlns:a16="http://schemas.microsoft.com/office/drawing/2014/main" id="{A42CA901-AC65-45A3-20B5-291666FD1307}"/>
              </a:ext>
            </a:extLst>
          </p:cNvPr>
          <p:cNvSpPr/>
          <p:nvPr/>
        </p:nvSpPr>
        <p:spPr>
          <a:xfrm>
            <a:off x="4583921" y="793011"/>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PREDEVELOPMENT</a:t>
            </a:r>
          </a:p>
        </p:txBody>
      </p:sp>
      <p:sp>
        <p:nvSpPr>
          <p:cNvPr id="12" name="TextBox 11">
            <a:extLst>
              <a:ext uri="{FF2B5EF4-FFF2-40B4-BE49-F238E27FC236}">
                <a16:creationId xmlns:a16="http://schemas.microsoft.com/office/drawing/2014/main" id="{C87EFD9E-C49F-2C6F-37EB-7F9CEC9A15F8}"/>
              </a:ext>
            </a:extLst>
          </p:cNvPr>
          <p:cNvSpPr txBox="1"/>
          <p:nvPr/>
        </p:nvSpPr>
        <p:spPr>
          <a:xfrm>
            <a:off x="7878160" y="864092"/>
            <a:ext cx="3824514"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Elaboration of project idea, concept note, partner search</a:t>
            </a:r>
          </a:p>
        </p:txBody>
      </p:sp>
      <p:sp>
        <p:nvSpPr>
          <p:cNvPr id="21" name="TextBox 20">
            <a:extLst>
              <a:ext uri="{FF2B5EF4-FFF2-40B4-BE49-F238E27FC236}">
                <a16:creationId xmlns:a16="http://schemas.microsoft.com/office/drawing/2014/main" id="{837BEE47-D300-4433-E50E-CCA6972C1B46}"/>
              </a:ext>
            </a:extLst>
          </p:cNvPr>
          <p:cNvSpPr txBox="1"/>
          <p:nvPr/>
        </p:nvSpPr>
        <p:spPr>
          <a:xfrm>
            <a:off x="8830410" y="3322853"/>
            <a:ext cx="3289832"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Strategy and content, responsibilities, application requirements</a:t>
            </a:r>
          </a:p>
        </p:txBody>
      </p:sp>
      <p:sp>
        <p:nvSpPr>
          <p:cNvPr id="22" name="TextBox 21">
            <a:extLst>
              <a:ext uri="{FF2B5EF4-FFF2-40B4-BE49-F238E27FC236}">
                <a16:creationId xmlns:a16="http://schemas.microsoft.com/office/drawing/2014/main" id="{8C9FD680-E307-55F6-9311-1B4649690807}"/>
              </a:ext>
            </a:extLst>
          </p:cNvPr>
          <p:cNvSpPr txBox="1"/>
          <p:nvPr/>
        </p:nvSpPr>
        <p:spPr>
          <a:xfrm>
            <a:off x="9540603" y="4639165"/>
            <a:ext cx="2422797" cy="147732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Letter of Offer, Partnership Agreement, kick off, detailed planning, conditions</a:t>
            </a:r>
          </a:p>
        </p:txBody>
      </p:sp>
      <p:sp>
        <p:nvSpPr>
          <p:cNvPr id="23" name="TextBox 22">
            <a:extLst>
              <a:ext uri="{FF2B5EF4-FFF2-40B4-BE49-F238E27FC236}">
                <a16:creationId xmlns:a16="http://schemas.microsoft.com/office/drawing/2014/main" id="{8A5C027E-DDC5-1CF6-422A-8DA922D410A6}"/>
              </a:ext>
            </a:extLst>
          </p:cNvPr>
          <p:cNvSpPr txBox="1"/>
          <p:nvPr/>
        </p:nvSpPr>
        <p:spPr>
          <a:xfrm>
            <a:off x="423959" y="5470161"/>
            <a:ext cx="4479173"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Coordination of activities, reporting, monitoring, modifications, evaluation, financial management, communication</a:t>
            </a:r>
          </a:p>
        </p:txBody>
      </p:sp>
      <p:sp>
        <p:nvSpPr>
          <p:cNvPr id="24" name="TextBox 23">
            <a:extLst>
              <a:ext uri="{FF2B5EF4-FFF2-40B4-BE49-F238E27FC236}">
                <a16:creationId xmlns:a16="http://schemas.microsoft.com/office/drawing/2014/main" id="{68D21F6D-FF5E-B5A1-3C93-669EDD7A0F60}"/>
              </a:ext>
            </a:extLst>
          </p:cNvPr>
          <p:cNvSpPr txBox="1"/>
          <p:nvPr/>
        </p:nvSpPr>
        <p:spPr>
          <a:xfrm>
            <a:off x="526606" y="3653891"/>
            <a:ext cx="3395105"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Final reporting, post-project activities, use of results</a:t>
            </a:r>
          </a:p>
        </p:txBody>
      </p:sp>
      <p:sp>
        <p:nvSpPr>
          <p:cNvPr id="25" name="Diamond 24">
            <a:extLst>
              <a:ext uri="{FF2B5EF4-FFF2-40B4-BE49-F238E27FC236}">
                <a16:creationId xmlns:a16="http://schemas.microsoft.com/office/drawing/2014/main" id="{30B4609E-31FA-3EBB-80B5-2131873ACB63}"/>
              </a:ext>
            </a:extLst>
          </p:cNvPr>
          <p:cNvSpPr/>
          <p:nvPr/>
        </p:nvSpPr>
        <p:spPr>
          <a:xfrm>
            <a:off x="7747819" y="1529224"/>
            <a:ext cx="493032" cy="560136"/>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Diamond 25">
            <a:extLst>
              <a:ext uri="{FF2B5EF4-FFF2-40B4-BE49-F238E27FC236}">
                <a16:creationId xmlns:a16="http://schemas.microsoft.com/office/drawing/2014/main" id="{DE8334EF-5C06-441A-7256-C80B1006598C}"/>
              </a:ext>
            </a:extLst>
          </p:cNvPr>
          <p:cNvSpPr/>
          <p:nvPr/>
        </p:nvSpPr>
        <p:spPr>
          <a:xfrm>
            <a:off x="8070461" y="3810461"/>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4F8EE734-1581-A40E-FE29-8E5C535B2287}"/>
              </a:ext>
            </a:extLst>
          </p:cNvPr>
          <p:cNvSpPr txBox="1"/>
          <p:nvPr/>
        </p:nvSpPr>
        <p:spPr>
          <a:xfrm>
            <a:off x="7380454" y="1932611"/>
            <a:ext cx="70162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Call</a:t>
            </a:r>
          </a:p>
        </p:txBody>
      </p:sp>
      <p:sp>
        <p:nvSpPr>
          <p:cNvPr id="29" name="TextBox 28">
            <a:extLst>
              <a:ext uri="{FF2B5EF4-FFF2-40B4-BE49-F238E27FC236}">
                <a16:creationId xmlns:a16="http://schemas.microsoft.com/office/drawing/2014/main" id="{02789051-85FD-2B60-05AB-50122C63F527}"/>
              </a:ext>
            </a:extLst>
          </p:cNvPr>
          <p:cNvSpPr txBox="1"/>
          <p:nvPr/>
        </p:nvSpPr>
        <p:spPr>
          <a:xfrm>
            <a:off x="6828151" y="3149834"/>
            <a:ext cx="1510609" cy="830997"/>
          </a:xfrm>
          <a:prstGeom prst="rect">
            <a:avLst/>
          </a:prstGeom>
          <a:noFill/>
        </p:spPr>
        <p:txBody>
          <a:bodyPr wrap="square" rtlCol="0">
            <a:sp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Project assessment and selection</a:t>
            </a:r>
          </a:p>
        </p:txBody>
      </p:sp>
      <p:grpSp>
        <p:nvGrpSpPr>
          <p:cNvPr id="9" name="Group 8">
            <a:extLst>
              <a:ext uri="{FF2B5EF4-FFF2-40B4-BE49-F238E27FC236}">
                <a16:creationId xmlns:a16="http://schemas.microsoft.com/office/drawing/2014/main" id="{3187CEB1-51ED-5FF3-E26E-5C81B978367A}"/>
              </a:ext>
            </a:extLst>
          </p:cNvPr>
          <p:cNvGrpSpPr/>
          <p:nvPr/>
        </p:nvGrpSpPr>
        <p:grpSpPr>
          <a:xfrm>
            <a:off x="1931332" y="4076890"/>
            <a:ext cx="3179229" cy="1389234"/>
            <a:chOff x="1883707" y="4276915"/>
            <a:chExt cx="3179229" cy="1389234"/>
          </a:xfrm>
        </p:grpSpPr>
        <p:sp>
          <p:nvSpPr>
            <p:cNvPr id="10" name="Rectangle: Rounded Corners 9">
              <a:extLst>
                <a:ext uri="{FF2B5EF4-FFF2-40B4-BE49-F238E27FC236}">
                  <a16:creationId xmlns:a16="http://schemas.microsoft.com/office/drawing/2014/main" id="{1EE67D6C-7278-CFF2-1710-413595A450F7}"/>
                </a:ext>
              </a:extLst>
            </p:cNvPr>
            <p:cNvSpPr/>
            <p:nvPr/>
          </p:nvSpPr>
          <p:spPr>
            <a:xfrm>
              <a:off x="1883707" y="4534079"/>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PROJECT IMPLEMENTATION</a:t>
              </a:r>
            </a:p>
          </p:txBody>
        </p:sp>
        <p:sp>
          <p:nvSpPr>
            <p:cNvPr id="30" name="Diamond 29">
              <a:extLst>
                <a:ext uri="{FF2B5EF4-FFF2-40B4-BE49-F238E27FC236}">
                  <a16:creationId xmlns:a16="http://schemas.microsoft.com/office/drawing/2014/main" id="{63AD6FFC-1A27-F2A3-049F-0AD0839A3ACD}"/>
                </a:ext>
              </a:extLst>
            </p:cNvPr>
            <p:cNvSpPr/>
            <p:nvPr/>
          </p:nvSpPr>
          <p:spPr>
            <a:xfrm>
              <a:off x="4539061" y="4276915"/>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1" name="TextBox 30">
            <a:extLst>
              <a:ext uri="{FF2B5EF4-FFF2-40B4-BE49-F238E27FC236}">
                <a16:creationId xmlns:a16="http://schemas.microsoft.com/office/drawing/2014/main" id="{96B1D3F7-C60E-024E-333D-9298BCC0C933}"/>
              </a:ext>
            </a:extLst>
          </p:cNvPr>
          <p:cNvSpPr txBox="1"/>
          <p:nvPr/>
        </p:nvSpPr>
        <p:spPr>
          <a:xfrm>
            <a:off x="4465245" y="3470745"/>
            <a:ext cx="1840532" cy="1323439"/>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Modification assessment and selection.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Monitoring achievement.</a:t>
            </a:r>
          </a:p>
        </p:txBody>
      </p:sp>
    </p:spTree>
    <p:extLst>
      <p:ext uri="{BB962C8B-B14F-4D97-AF65-F5344CB8AC3E}">
        <p14:creationId xmlns:p14="http://schemas.microsoft.com/office/powerpoint/2010/main" val="3383922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F_theme">
  <a:themeElements>
    <a:clrScheme name="Urban Foresight Branding">
      <a:dk1>
        <a:srgbClr val="291252"/>
      </a:dk1>
      <a:lt1>
        <a:srgbClr val="FF5238"/>
      </a:lt1>
      <a:dk2>
        <a:srgbClr val="435AFF"/>
      </a:dk2>
      <a:lt2>
        <a:srgbClr val="00D1AC"/>
      </a:lt2>
      <a:accent1>
        <a:srgbClr val="8A54ED"/>
      </a:accent1>
      <a:accent2>
        <a:srgbClr val="ED7D31"/>
      </a:accent2>
      <a:accent3>
        <a:srgbClr val="DB0052"/>
      </a:accent3>
      <a:accent4>
        <a:srgbClr val="FFA800"/>
      </a:accent4>
      <a:accent5>
        <a:srgbClr val="009EE2"/>
      </a:accent5>
      <a:accent6>
        <a:srgbClr val="FFFFFF"/>
      </a:accent6>
      <a:hlink>
        <a:srgbClr val="009EE2"/>
      </a:hlink>
      <a:folHlink>
        <a:srgbClr val="DB00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andard">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Enterprise_Dept_Presentation.pptx  -  Read-Only" id="{2BC87A02-E226-48F2-B48E-6222E24CE566}" vid="{6DC9ABE9-02F9-435C-AD12-FD31F7414D5D}"/>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610</TotalTime>
  <Words>8442</Words>
  <Application>Microsoft Office PowerPoint</Application>
  <PresentationFormat>Widescreen</PresentationFormat>
  <Paragraphs>782</Paragraphs>
  <Slides>62</Slides>
  <Notes>51</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62</vt:i4>
      </vt:variant>
    </vt:vector>
  </HeadingPairs>
  <TitlesOfParts>
    <vt:vector size="83" baseType="lpstr">
      <vt:lpstr>MS PGothic</vt:lpstr>
      <vt:lpstr>.AppleSystemUIFont</vt:lpstr>
      <vt:lpstr>Arial</vt:lpstr>
      <vt:lpstr>Arial Black</vt:lpstr>
      <vt:lpstr>Arial Nova</vt:lpstr>
      <vt:lpstr>Calibri</vt:lpstr>
      <vt:lpstr>Calibri Light</vt:lpstr>
      <vt:lpstr>Favorit</vt:lpstr>
      <vt:lpstr>FreightText Pro Book</vt:lpstr>
      <vt:lpstr>Georgia</vt:lpstr>
      <vt:lpstr>HelveticaNeueLT Std Lt</vt:lpstr>
      <vt:lpstr>Open Sans</vt:lpstr>
      <vt:lpstr>Symbol</vt:lpstr>
      <vt:lpstr>Times New Roman</vt:lpstr>
      <vt:lpstr>Wingdings</vt:lpstr>
      <vt:lpstr>Office Theme</vt:lpstr>
      <vt:lpstr>1_Office Theme</vt:lpstr>
      <vt:lpstr>UF_theme</vt:lpstr>
      <vt:lpstr>Standard</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Lifecycle</vt:lpstr>
      <vt:lpstr>PowerPoint Presentation</vt:lpstr>
      <vt:lpstr>PEACEPLUS Pre-application workshop for Investment Area 2.1  Overview of Policy Interests from Ireland</vt:lpstr>
      <vt:lpstr>PowerPoint Presentation</vt:lpstr>
      <vt:lpstr>PowerPoint Presentation</vt:lpstr>
      <vt:lpstr>PowerPoint Presentation</vt:lpstr>
      <vt:lpstr>Draft DETE Statement of Strategy 2023-2025</vt:lpstr>
      <vt:lpstr>Project Ireland 2040 and DETE</vt:lpstr>
      <vt:lpstr>Enterprise White Paper</vt:lpstr>
      <vt:lpstr>Enterprise White Paper cont.</vt:lpstr>
      <vt:lpstr>Ireland-UK Unit</vt:lpstr>
      <vt:lpstr>SME Growth and Transition in DETE</vt:lpstr>
      <vt:lpstr>SME Growth and Transition in DETE cont.</vt:lpstr>
      <vt:lpstr>PowerPoint Presentation</vt:lpstr>
      <vt:lpstr>PEACEPLUS Programme 2021-2027 Investment Area 2.1 SME Development and Transition   Trevor Connolly, Director for Business Engagement</vt:lpstr>
      <vt:lpstr>10X Vision - Next Steps for Implementation</vt:lpstr>
      <vt:lpstr>10X Vision - Next Steps for Implementation</vt:lpstr>
      <vt:lpstr>10X Technologies and Sectors </vt:lpstr>
      <vt:lpstr>Developing a draft NI Entrepreneurship Strategy</vt:lpstr>
      <vt:lpstr>Draft Strategy – Emerging themes (1/2)</vt:lpstr>
      <vt:lpstr>Draft Strategy – Emerging themes  (2/2)</vt:lpstr>
      <vt:lpstr>Draft Strategy - alignment with Investment Area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Karyn McNiece</dc:creator>
  <cp:lastModifiedBy>Sarah Carlin</cp:lastModifiedBy>
  <cp:revision>61</cp:revision>
  <dcterms:created xsi:type="dcterms:W3CDTF">2023-03-09T09:37:41Z</dcterms:created>
  <dcterms:modified xsi:type="dcterms:W3CDTF">2023-03-21T16:39:18Z</dcterms:modified>
</cp:coreProperties>
</file>